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79" r:id="rId5"/>
    <p:sldId id="388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5501" autoAdjust="0"/>
  </p:normalViewPr>
  <p:slideViewPr>
    <p:cSldViewPr snapToGrid="0">
      <p:cViewPr varScale="1">
        <p:scale>
          <a:sx n="87" d="100"/>
          <a:sy n="87" d="100"/>
        </p:scale>
        <p:origin x="-2080" y="-10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1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10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4" y="2257425"/>
            <a:ext cx="8668385" cy="1214438"/>
          </a:xfrm>
        </p:spPr>
        <p:txBody>
          <a:bodyPr/>
          <a:lstStyle/>
          <a:p>
            <a:pPr algn="ctr" eaLnBrk="1" hangingPunct="1"/>
            <a:r>
              <a:rPr lang="en-US" altLang="zh-CN" sz="3200" dirty="0">
                <a:solidFill>
                  <a:schemeClr val="tx1"/>
                </a:solidFill>
                <a:ea typeface="宋体" pitchFamily="2" charset="-122"/>
              </a:rPr>
              <a:t>Observations on hardware implementations of flexible channel decoders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>
                <a:latin typeface="+mj-lt"/>
              </a:rPr>
              <a:t>3GPP TSG RAN WG1 Meeting </a:t>
            </a:r>
            <a:r>
              <a:rPr lang="en-US" altLang="zh-CN" sz="2000" dirty="0">
                <a:latin typeface="+mj-lt"/>
              </a:rPr>
              <a:t>#</a:t>
            </a:r>
            <a:r>
              <a:rPr lang="en-US" altLang="zh-CN" sz="2000" dirty="0" smtClean="0">
                <a:latin typeface="+mj-lt"/>
              </a:rPr>
              <a:t>86bis 			</a:t>
            </a:r>
            <a:r>
              <a:rPr lang="da-DK" sz="2000" dirty="0"/>
              <a:t>R1-1610757</a:t>
            </a:r>
            <a:endParaRPr lang="de-DE" sz="2000" dirty="0" smtClean="0"/>
          </a:p>
          <a:p>
            <a:pPr eaLnBrk="1" hangingPunct="1">
              <a:defRPr/>
            </a:pPr>
            <a:r>
              <a:rPr lang="en-US" altLang="zh-CN" sz="2000" dirty="0" smtClean="0">
                <a:latin typeface="+mj-lt"/>
              </a:rPr>
              <a:t>Lisbon, Portugal, 10</a:t>
            </a:r>
            <a:r>
              <a:rPr lang="en-US" altLang="zh-CN" sz="2000" baseline="30000" dirty="0" smtClean="0">
                <a:latin typeface="+mj-lt"/>
              </a:rPr>
              <a:t>th</a:t>
            </a:r>
            <a:r>
              <a:rPr lang="en-US" altLang="zh-CN" sz="2000" dirty="0" smtClean="0">
                <a:latin typeface="+mj-lt"/>
              </a:rPr>
              <a:t> – 14</a:t>
            </a:r>
            <a:r>
              <a:rPr lang="en-US" altLang="zh-CN" sz="2000" baseline="30000" dirty="0" smtClean="0">
                <a:latin typeface="+mj-lt"/>
              </a:rPr>
              <a:t>th</a:t>
            </a:r>
            <a:r>
              <a:rPr lang="en-US" altLang="zh-CN" sz="2000" dirty="0" smtClean="0">
                <a:latin typeface="+mj-lt"/>
              </a:rPr>
              <a:t> October 2016</a:t>
            </a:r>
            <a:endParaRPr lang="en-US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>
                <a:latin typeface="+mj-lt"/>
              </a:rPr>
              <a:t>Agenda Item: 8.1.3.1</a:t>
            </a:r>
            <a:endParaRPr lang="zh-CN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375920" y="4092724"/>
            <a:ext cx="8429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err="1" smtClean="0"/>
              <a:t>AccelerComm</a:t>
            </a:r>
            <a:r>
              <a:rPr lang="en-GB" altLang="it-IT" sz="2400" dirty="0" smtClean="0"/>
              <a:t>, </a:t>
            </a:r>
            <a:r>
              <a:rPr lang="is-IS" altLang="it-IT" sz="2400" dirty="0" smtClean="0"/>
              <a:t>Orange, IMT, NEC</a:t>
            </a:r>
            <a:r>
              <a:rPr lang="is-IS" altLang="it-IT" sz="2400" smtClean="0"/>
              <a:t>, </a:t>
            </a:r>
            <a:r>
              <a:rPr lang="is-IS" altLang="it-IT" sz="2400" smtClean="0"/>
              <a:t>LG, </a:t>
            </a:r>
            <a:r>
              <a:rPr lang="is-IS" altLang="it-IT" sz="2400" dirty="0" smtClean="0"/>
              <a:t>Ericsson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527050" y="1171574"/>
            <a:ext cx="8278813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From Chairman notes RAN1#86:</a:t>
            </a:r>
          </a:p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Conclusion: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-US" sz="2000" b="0" dirty="0" err="1">
                <a:latin typeface="+mj-lt"/>
                <a:cs typeface="Times New Roman" panose="02020603050405020304" pitchFamily="18" charset="0"/>
              </a:rPr>
              <a:t>eMBB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 data channel coding scheme will be chosen at RAN1#86bis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including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agreeing on the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observations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 that led to the decision.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Companies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are encouraged to: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continue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analysis and comparison in order to inform the final decision at RAN1#86bis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provide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any remaining details, especially focusing on LDPC (in view of the situation in this meeting)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provide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any remaining details of the flexibility requirements and how they can be satisfied, and corresponding implementation complexity and any impact on performance</a:t>
            </a:r>
            <a:endParaRPr lang="en-US" sz="2000" b="0" dirty="0" smtClean="0"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451646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Turbo codes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94861" y="1084565"/>
            <a:ext cx="8278813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5600" indent="-355600"/>
            <a:r>
              <a:rPr lang="en-US" sz="1400" b="0" dirty="0" smtClean="0">
                <a:latin typeface="+mj-lt"/>
                <a:cs typeface="Times New Roman" panose="02020603050405020304" pitchFamily="18" charset="0"/>
              </a:rPr>
              <a:t>It is proposed that the following observations are captured:</a:t>
            </a:r>
          </a:p>
          <a:p>
            <a:pPr marL="355600" indent="-355600">
              <a:buFont typeface="+mj-lt"/>
              <a:buAutoNum type="arabicPeriod"/>
            </a:pPr>
            <a:endParaRPr lang="en-US" sz="1400" dirty="0">
              <a:latin typeface="+mj-lt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400" dirty="0">
                <a:cs typeface="Times New Roman" panose="02020603050405020304" pitchFamily="18" charset="0"/>
              </a:rPr>
              <a:t>Latency: </a:t>
            </a:r>
            <a:r>
              <a:rPr lang="en-US" sz="1400" dirty="0" smtClean="0">
                <a:cs typeface="Times New Roman" panose="02020603050405020304" pitchFamily="18" charset="0"/>
              </a:rPr>
              <a:t>Turbo codes, LDPC codes and polar codes </a:t>
            </a:r>
            <a:r>
              <a:rPr lang="en-US" sz="1400" dirty="0">
                <a:cs typeface="Times New Roman" panose="02020603050405020304" pitchFamily="18" charset="0"/>
              </a:rPr>
              <a:t>can all </a:t>
            </a:r>
            <a:r>
              <a:rPr lang="en-US" sz="1400" dirty="0" smtClean="0">
                <a:cs typeface="Times New Roman" panose="02020603050405020304" pitchFamily="18" charset="0"/>
              </a:rPr>
              <a:t>achieve latencies of less than</a:t>
            </a:r>
            <a:r>
              <a:rPr lang="en-US" sz="1400" dirty="0">
                <a:cs typeface="Times New Roman" panose="02020603050405020304" pitchFamily="18" charset="0"/>
              </a:rPr>
              <a:t/>
            </a:r>
            <a:br>
              <a:rPr lang="en-US" sz="1400" dirty="0">
                <a:cs typeface="Times New Roman" panose="02020603050405020304" pitchFamily="18" charset="0"/>
              </a:rPr>
            </a:br>
            <a:r>
              <a:rPr lang="en-US" sz="1400" dirty="0">
                <a:cs typeface="Times New Roman" panose="02020603050405020304" pitchFamily="18" charset="0"/>
              </a:rPr>
              <a:t>16 </a:t>
            </a:r>
            <a:r>
              <a:rPr lang="en-US" sz="1400" dirty="0" err="1">
                <a:cs typeface="Times New Roman" panose="02020603050405020304" pitchFamily="18" charset="0"/>
              </a:rPr>
              <a:t>μs</a:t>
            </a:r>
            <a:r>
              <a:rPr lang="en-US" sz="1400" dirty="0"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cs typeface="Times New Roman" panose="02020603050405020304" pitchFamily="18" charset="0"/>
              </a:rPr>
              <a:t/>
            </a:r>
            <a:br>
              <a:rPr lang="en-US" sz="1400" dirty="0" smtClean="0">
                <a:cs typeface="Times New Roman" panose="02020603050405020304" pitchFamily="18" charset="0"/>
              </a:rPr>
            </a:br>
            <a:r>
              <a:rPr lang="en-US" sz="1400" b="0" dirty="0" smtClean="0">
                <a:cs typeface="Times New Roman" panose="02020603050405020304" pitchFamily="18" charset="0"/>
              </a:rPr>
              <a:t>The </a:t>
            </a:r>
            <a:r>
              <a:rPr lang="en-US" sz="1400" b="0" dirty="0">
                <a:cs typeface="Times New Roman" panose="02020603050405020304" pitchFamily="18" charset="0"/>
              </a:rPr>
              <a:t>90 nm </a:t>
            </a:r>
            <a:r>
              <a:rPr lang="en-US" sz="1400" b="0" dirty="0" smtClean="0">
                <a:cs typeface="Times New Roman" panose="02020603050405020304" pitchFamily="18" charset="0"/>
              </a:rPr>
              <a:t>turbo </a:t>
            </a:r>
            <a:r>
              <a:rPr lang="en-US" sz="1400" b="0" dirty="0">
                <a:cs typeface="Times New Roman" panose="02020603050405020304" pitchFamily="18" charset="0"/>
              </a:rPr>
              <a:t>decoder of [1] in R1-1608584 can decode 6144 bits in 2.7 </a:t>
            </a:r>
            <a:r>
              <a:rPr lang="en-US" sz="1400" b="0" dirty="0" err="1" smtClean="0">
                <a:cs typeface="Times New Roman" panose="02020603050405020304" pitchFamily="18" charset="0"/>
              </a:rPr>
              <a:t>μs</a:t>
            </a:r>
            <a:r>
              <a:rPr lang="en-US" sz="1400" b="0" dirty="0" smtClean="0">
                <a:cs typeface="Times New Roman" panose="02020603050405020304" pitchFamily="18" charset="0"/>
              </a:rPr>
              <a:t>. By comparison, the 14 nm polar decoder of </a:t>
            </a:r>
            <a:r>
              <a:rPr lang="en-US" sz="1400" b="0" dirty="0">
                <a:cs typeface="Times New Roman" panose="02020603050405020304" pitchFamily="18" charset="0"/>
              </a:rPr>
              <a:t>R1-</a:t>
            </a:r>
            <a:r>
              <a:rPr lang="en-US" sz="1400" b="0" dirty="0" smtClean="0">
                <a:cs typeface="Times New Roman" panose="02020603050405020304" pitchFamily="18" charset="0"/>
              </a:rPr>
              <a:t>1608865 has latencies of up to 9 </a:t>
            </a:r>
            <a:r>
              <a:rPr lang="en-US" sz="1400" b="0" dirty="0" err="1" smtClean="0">
                <a:cs typeface="Times New Roman" panose="02020603050405020304" pitchFamily="18" charset="0"/>
              </a:rPr>
              <a:t>μs</a:t>
            </a:r>
            <a:r>
              <a:rPr lang="en-US" sz="1400" b="0" dirty="0" smtClean="0">
                <a:cs typeface="Times New Roman" panose="02020603050405020304" pitchFamily="18" charset="0"/>
              </a:rPr>
              <a:t>.</a:t>
            </a:r>
            <a:endParaRPr lang="en-US" sz="1400" dirty="0">
              <a:cs typeface="Times New Roman" panose="02020603050405020304" pitchFamily="18" charset="0"/>
            </a:endParaRPr>
          </a:p>
          <a:p>
            <a:pPr algn="just"/>
            <a:endParaRPr lang="en-GB" sz="1400" b="0" dirty="0"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GB" sz="1400" dirty="0" smtClean="0"/>
              <a:t>Flexibility: The </a:t>
            </a:r>
            <a:r>
              <a:rPr lang="en-GB" sz="1400" dirty="0"/>
              <a:t>LTE turbo code and enhanced LTE turbo codes can meet the </a:t>
            </a:r>
            <a:r>
              <a:rPr lang="en-GB" sz="1400" dirty="0" smtClean="0"/>
              <a:t>flexibility</a:t>
            </a:r>
            <a:r>
              <a:rPr lang="en-GB" sz="1400" dirty="0"/>
              <a:t> </a:t>
            </a:r>
            <a:r>
              <a:rPr lang="en-GB" sz="1400" dirty="0" smtClean="0"/>
              <a:t>requirements of NR</a:t>
            </a:r>
            <a:br>
              <a:rPr lang="en-GB" sz="1400" dirty="0" smtClean="0"/>
            </a:br>
            <a:r>
              <a:rPr lang="en-US" sz="1400" b="0" dirty="0">
                <a:cs typeface="Times New Roman" panose="02020603050405020304" pitchFamily="18" charset="0"/>
              </a:rPr>
              <a:t>As discussed during AI 8.1.3.1 on 11</a:t>
            </a:r>
            <a:r>
              <a:rPr lang="en-US" sz="1400" b="0" baseline="30000" dirty="0">
                <a:cs typeface="Times New Roman" panose="02020603050405020304" pitchFamily="18" charset="0"/>
              </a:rPr>
              <a:t>th</a:t>
            </a:r>
            <a:r>
              <a:rPr lang="en-US" sz="1400" b="0" dirty="0">
                <a:cs typeface="Times New Roman" panose="02020603050405020304" pitchFamily="18" charset="0"/>
              </a:rPr>
              <a:t> October </a:t>
            </a:r>
            <a:r>
              <a:rPr lang="en-US" sz="1400" b="0" dirty="0" smtClean="0">
                <a:cs typeface="Times New Roman" panose="02020603050405020304" pitchFamily="18" charset="0"/>
              </a:rPr>
              <a:t>2016 and </a:t>
            </a:r>
            <a:r>
              <a:rPr lang="en-GB" sz="1400" b="0" dirty="0"/>
              <a:t>s</a:t>
            </a:r>
            <a:r>
              <a:rPr lang="en-GB" sz="1400" b="0" dirty="0" smtClean="0"/>
              <a:t>upported by R1-1610544</a:t>
            </a:r>
          </a:p>
          <a:p>
            <a:pPr marL="342900" indent="-342900" algn="just">
              <a:buFont typeface="+mj-lt"/>
              <a:buAutoNum type="arabicPeriod"/>
            </a:pPr>
            <a:endParaRPr lang="en-GB" sz="1400" b="0" dirty="0" smtClean="0">
              <a:latin typeface="+mj-lt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400" dirty="0" smtClean="0">
                <a:cs typeface="Times New Roman" panose="02020603050405020304" pitchFamily="18" charset="0"/>
              </a:rPr>
              <a:t>Implementation</a:t>
            </a:r>
            <a:r>
              <a:rPr lang="en-US" sz="1400" dirty="0">
                <a:cs typeface="Times New Roman" panose="02020603050405020304" pitchFamily="18" charset="0"/>
              </a:rPr>
              <a:t>: For turbo decoders, </a:t>
            </a:r>
            <a:r>
              <a:rPr lang="en-US" sz="1400" dirty="0" smtClean="0">
                <a:cs typeface="Times New Roman" panose="02020603050405020304" pitchFamily="18" charset="0"/>
              </a:rPr>
              <a:t>there are concerns that </a:t>
            </a:r>
            <a:r>
              <a:rPr lang="en-US" sz="1400" dirty="0">
                <a:cs typeface="Times New Roman" panose="02020603050405020304" pitchFamily="18" charset="0"/>
              </a:rPr>
              <a:t>implementation is challenging when targeting the highest throughput requirements of NR.</a:t>
            </a:r>
            <a:br>
              <a:rPr lang="en-US" sz="1400" dirty="0">
                <a:cs typeface="Times New Roman" panose="02020603050405020304" pitchFamily="18" charset="0"/>
              </a:rPr>
            </a:br>
            <a:r>
              <a:rPr lang="en-US" sz="1400" b="0" dirty="0">
                <a:cs typeface="Times New Roman" panose="02020603050405020304" pitchFamily="18" charset="0"/>
              </a:rPr>
              <a:t>As discussed during AI 8.1.3.1 on 11</a:t>
            </a:r>
            <a:r>
              <a:rPr lang="en-US" sz="1400" b="0" baseline="30000" dirty="0">
                <a:cs typeface="Times New Roman" panose="02020603050405020304" pitchFamily="18" charset="0"/>
              </a:rPr>
              <a:t>th</a:t>
            </a:r>
            <a:r>
              <a:rPr lang="en-US" sz="1400" b="0" dirty="0">
                <a:cs typeface="Times New Roman" panose="02020603050405020304" pitchFamily="18" charset="0"/>
              </a:rPr>
              <a:t> October </a:t>
            </a:r>
            <a:r>
              <a:rPr lang="en-US" sz="1400" b="0" dirty="0" smtClean="0">
                <a:cs typeface="Times New Roman" panose="02020603050405020304" pitchFamily="18" charset="0"/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228078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21918</TotalTime>
  <Words>156</Words>
  <Application>Microsoft Macintosh PowerPoint</Application>
  <PresentationFormat>On-screen Show (4:3)</PresentationFormat>
  <Paragraphs>26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Observations on hardware implementations of flexible channel decoders</vt:lpstr>
      <vt:lpstr>Background</vt:lpstr>
      <vt:lpstr>Turbo codes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Rob Maunder</cp:lastModifiedBy>
  <cp:revision>2341</cp:revision>
  <dcterms:created xsi:type="dcterms:W3CDTF">2007-12-19T20:51:45Z</dcterms:created>
  <dcterms:modified xsi:type="dcterms:W3CDTF">2016-10-12T13:16:19Z</dcterms:modified>
</cp:coreProperties>
</file>