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65" autoAdjust="0"/>
    <p:restoredTop sz="96301" autoAdjust="0"/>
  </p:normalViewPr>
  <p:slideViewPr>
    <p:cSldViewPr>
      <p:cViewPr varScale="1">
        <p:scale>
          <a:sx n="86" d="100"/>
          <a:sy n="86" d="100"/>
        </p:scale>
        <p:origin x="1362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WF on timing design for TTI  bundling 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2087587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CMCC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/>
              <a:t>R1-1610697</a:t>
            </a:r>
            <a:endParaRPr lang="en-US" altLang="en-US" b="1" dirty="0"/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Meeting #86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bis</a:t>
            </a:r>
            <a:endParaRPr lang="en-US" altLang="ja-JP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Lisbon, Portugal, October 10th – 14th, 2016</a:t>
            </a:r>
          </a:p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7.2.7</a:t>
            </a:r>
            <a:endParaRPr lang="ja-JP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At the RAN1#86 meeting [1], the following agreements on </a:t>
            </a:r>
            <a:r>
              <a:rPr lang="en-GB" altLang="zh-CN" sz="2400" dirty="0"/>
              <a:t>Uplink Capacity Enhancements for LTE </a:t>
            </a:r>
            <a:r>
              <a:rPr lang="en-US" altLang="zh-CN" sz="2400" dirty="0"/>
              <a:t>were achieved:</a:t>
            </a:r>
            <a:endParaRPr lang="zh-CN" altLang="zh-CN" sz="2400" dirty="0"/>
          </a:p>
          <a:p>
            <a:pPr lvl="1" fontAlgn="auto" hangingPunct="1"/>
            <a:r>
              <a:rPr lang="en-GB" altLang="zh-CN" sz="2000" dirty="0"/>
              <a:t>Support TTI bundling for TDD configuration 2 and 3 when supporting of PUSCH in </a:t>
            </a:r>
            <a:r>
              <a:rPr lang="en-GB" altLang="zh-CN" sz="2000" dirty="0" err="1"/>
              <a:t>UpPTS</a:t>
            </a:r>
            <a:endParaRPr lang="zh-CN" altLang="zh-CN" sz="2000" dirty="0"/>
          </a:p>
          <a:p>
            <a:pPr lvl="1" fontAlgn="auto" hangingPunct="1"/>
            <a:r>
              <a:rPr lang="en-GB" altLang="zh-CN" sz="2000" dirty="0"/>
              <a:t>Specify the scheduling and HARQ timing for TTI bundling as follows </a:t>
            </a:r>
            <a:endParaRPr lang="zh-CN" altLang="zh-CN" sz="2000" dirty="0"/>
          </a:p>
          <a:p>
            <a:pPr lvl="2" fontAlgn="auto" hangingPunct="1"/>
            <a:r>
              <a:rPr lang="en-GB" altLang="zh-CN" sz="1800" dirty="0"/>
              <a:t>T</a:t>
            </a:r>
            <a:r>
              <a:rPr lang="en-US" altLang="zh-CN" sz="1800" dirty="0"/>
              <a:t>he UE shall upon detection of a PDCCH with DCI format 0 in </a:t>
            </a:r>
            <a:r>
              <a:rPr lang="en-US" altLang="zh-CN" sz="1800" dirty="0" err="1"/>
              <a:t>subframe</a:t>
            </a:r>
            <a:r>
              <a:rPr lang="en-US" altLang="zh-CN" sz="1800" dirty="0"/>
              <a:t> n intended for the UE, adjust the corresponding PUSCH transmission in </a:t>
            </a:r>
            <a:r>
              <a:rPr lang="en-US" altLang="zh-CN" sz="1800" dirty="0" err="1"/>
              <a:t>subframe</a:t>
            </a:r>
            <a:r>
              <a:rPr lang="en-US" altLang="zh-CN" sz="1800" dirty="0"/>
              <a:t> </a:t>
            </a:r>
            <a:r>
              <a:rPr lang="en-US" altLang="zh-CN" sz="1800" dirty="0" err="1"/>
              <a:t>n+k</a:t>
            </a:r>
            <a:r>
              <a:rPr lang="en-US" altLang="zh-CN" sz="1800" dirty="0"/>
              <a:t>, with k in the following table</a:t>
            </a:r>
            <a:endParaRPr lang="zh-CN" altLang="zh-CN" sz="1800" dirty="0"/>
          </a:p>
        </p:txBody>
      </p:sp>
      <p:pic>
        <p:nvPicPr>
          <p:cNvPr id="1026" name="tab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653136"/>
            <a:ext cx="7522140" cy="104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4492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8356" y="1268760"/>
            <a:ext cx="8507288" cy="4525963"/>
          </a:xfrm>
        </p:spPr>
        <p:txBody>
          <a:bodyPr/>
          <a:lstStyle/>
          <a:p>
            <a:r>
              <a:rPr lang="en-GB" altLang="zh-CN" sz="2000" dirty="0"/>
              <a:t>Support TTI bundling for TDD configuration 2 and 3 when supporting of PUSCH in </a:t>
            </a:r>
            <a:r>
              <a:rPr lang="en-GB" altLang="zh-CN" sz="2000" dirty="0" err="1"/>
              <a:t>UpPTS</a:t>
            </a:r>
            <a:endParaRPr lang="en-GB" altLang="zh-CN" sz="2000" dirty="0"/>
          </a:p>
          <a:p>
            <a:r>
              <a:rPr lang="en-GB" altLang="zh-CN" sz="2000" dirty="0"/>
              <a:t>Specify the HARQ timing for TTI bundling as follows </a:t>
            </a:r>
            <a:endParaRPr lang="en-US" altLang="zh-CN" sz="1800" dirty="0"/>
          </a:p>
          <a:p>
            <a:pPr lvl="1"/>
            <a:r>
              <a:rPr lang="en-GB" altLang="zh-CN" sz="1800" dirty="0"/>
              <a:t>For scheduled PUSCH transmissions in </a:t>
            </a:r>
            <a:r>
              <a:rPr lang="en-GB" altLang="zh-CN" sz="1800" dirty="0" err="1"/>
              <a:t>subframe</a:t>
            </a:r>
            <a:r>
              <a:rPr lang="en-GB" altLang="zh-CN" sz="1800" dirty="0"/>
              <a:t> n, which corresponds to the last TTI in the bundle, a UE shall determine the corresponding PHICH resource in </a:t>
            </a:r>
            <a:r>
              <a:rPr lang="en-GB" altLang="zh-CN" sz="1800" dirty="0" err="1"/>
              <a:t>subframe</a:t>
            </a:r>
            <a:r>
              <a:rPr lang="en-GB" altLang="zh-CN" sz="1800" dirty="0"/>
              <a:t> </a:t>
            </a:r>
            <a:r>
              <a:rPr lang="en-GB" altLang="zh-CN" sz="1800" dirty="0" err="1"/>
              <a:t>n+k_phich</a:t>
            </a:r>
            <a:r>
              <a:rPr lang="en-GB" altLang="zh-CN" sz="1800" dirty="0"/>
              <a:t>, </a:t>
            </a:r>
            <a:r>
              <a:rPr lang="en-US" altLang="zh-CN" sz="1800" dirty="0"/>
              <a:t>with k</a:t>
            </a:r>
            <a:r>
              <a:rPr lang="en-GB" altLang="zh-CN" sz="1800" dirty="0"/>
              <a:t>_</a:t>
            </a:r>
            <a:r>
              <a:rPr lang="en-GB" altLang="zh-CN" sz="1800" dirty="0" err="1"/>
              <a:t>phich</a:t>
            </a:r>
            <a:r>
              <a:rPr lang="en-US" altLang="zh-CN" sz="1800" dirty="0"/>
              <a:t> in the following table</a:t>
            </a:r>
          </a:p>
          <a:p>
            <a:pPr lvl="1"/>
            <a:endParaRPr lang="zh-CN" altLang="en-US" sz="18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116313"/>
              </p:ext>
            </p:extLst>
          </p:nvPr>
        </p:nvGraphicFramePr>
        <p:xfrm>
          <a:off x="861303" y="3645024"/>
          <a:ext cx="7818041" cy="17068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10731">
                  <a:extLst>
                    <a:ext uri="{9D8B030D-6E8A-4147-A177-3AD203B41FA5}">
                      <a16:colId xmlns:a16="http://schemas.microsoft.com/office/drawing/2014/main" val="3247448767"/>
                    </a:ext>
                  </a:extLst>
                </a:gridCol>
                <a:gridCol w="710731">
                  <a:extLst>
                    <a:ext uri="{9D8B030D-6E8A-4147-A177-3AD203B41FA5}">
                      <a16:colId xmlns:a16="http://schemas.microsoft.com/office/drawing/2014/main" val="2717227545"/>
                    </a:ext>
                  </a:extLst>
                </a:gridCol>
                <a:gridCol w="710731">
                  <a:extLst>
                    <a:ext uri="{9D8B030D-6E8A-4147-A177-3AD203B41FA5}">
                      <a16:colId xmlns:a16="http://schemas.microsoft.com/office/drawing/2014/main" val="3213185640"/>
                    </a:ext>
                  </a:extLst>
                </a:gridCol>
                <a:gridCol w="710731">
                  <a:extLst>
                    <a:ext uri="{9D8B030D-6E8A-4147-A177-3AD203B41FA5}">
                      <a16:colId xmlns:a16="http://schemas.microsoft.com/office/drawing/2014/main" val="2198193476"/>
                    </a:ext>
                  </a:extLst>
                </a:gridCol>
                <a:gridCol w="710731">
                  <a:extLst>
                    <a:ext uri="{9D8B030D-6E8A-4147-A177-3AD203B41FA5}">
                      <a16:colId xmlns:a16="http://schemas.microsoft.com/office/drawing/2014/main" val="1314984657"/>
                    </a:ext>
                  </a:extLst>
                </a:gridCol>
                <a:gridCol w="710731">
                  <a:extLst>
                    <a:ext uri="{9D8B030D-6E8A-4147-A177-3AD203B41FA5}">
                      <a16:colId xmlns:a16="http://schemas.microsoft.com/office/drawing/2014/main" val="1999955613"/>
                    </a:ext>
                  </a:extLst>
                </a:gridCol>
                <a:gridCol w="710731">
                  <a:extLst>
                    <a:ext uri="{9D8B030D-6E8A-4147-A177-3AD203B41FA5}">
                      <a16:colId xmlns:a16="http://schemas.microsoft.com/office/drawing/2014/main" val="4252556768"/>
                    </a:ext>
                  </a:extLst>
                </a:gridCol>
                <a:gridCol w="710731">
                  <a:extLst>
                    <a:ext uri="{9D8B030D-6E8A-4147-A177-3AD203B41FA5}">
                      <a16:colId xmlns:a16="http://schemas.microsoft.com/office/drawing/2014/main" val="799224765"/>
                    </a:ext>
                  </a:extLst>
                </a:gridCol>
                <a:gridCol w="710731">
                  <a:extLst>
                    <a:ext uri="{9D8B030D-6E8A-4147-A177-3AD203B41FA5}">
                      <a16:colId xmlns:a16="http://schemas.microsoft.com/office/drawing/2014/main" val="2826441759"/>
                    </a:ext>
                  </a:extLst>
                </a:gridCol>
                <a:gridCol w="710731">
                  <a:extLst>
                    <a:ext uri="{9D8B030D-6E8A-4147-A177-3AD203B41FA5}">
                      <a16:colId xmlns:a16="http://schemas.microsoft.com/office/drawing/2014/main" val="3557206816"/>
                    </a:ext>
                  </a:extLst>
                </a:gridCol>
                <a:gridCol w="710731">
                  <a:extLst>
                    <a:ext uri="{9D8B030D-6E8A-4147-A177-3AD203B41FA5}">
                      <a16:colId xmlns:a16="http://schemas.microsoft.com/office/drawing/2014/main" val="1439489674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TDD UL/DL</a:t>
                      </a:r>
                      <a:br>
                        <a:rPr lang="en-GB" sz="16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GB" sz="1600" b="1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Config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DL subframe number </a:t>
                      </a:r>
                      <a:r>
                        <a:rPr lang="en-GB" sz="1600" b="1" i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21001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89812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6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7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6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6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6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6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6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6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6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6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6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6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76361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  <a:tabLst>
                          <a:tab pos="247650" algn="l"/>
                          <a:tab pos="321945" algn="ctr"/>
                        </a:tabLs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altLang="zh-CN" sz="16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1415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4929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8356" y="1268760"/>
            <a:ext cx="8507288" cy="4525963"/>
          </a:xfrm>
        </p:spPr>
        <p:txBody>
          <a:bodyPr/>
          <a:lstStyle/>
          <a:p>
            <a:r>
              <a:rPr lang="en-GB" altLang="zh-CN" sz="2000" dirty="0"/>
              <a:t>Specify the scheduling and HARQ timing for TTI bundling as follows(</a:t>
            </a:r>
            <a:r>
              <a:rPr lang="en-GB" altLang="zh-CN" sz="2000" dirty="0" err="1"/>
              <a:t>cont</a:t>
            </a:r>
            <a:r>
              <a:rPr lang="en-GB" altLang="zh-CN" sz="2000" dirty="0"/>
              <a:t>’) </a:t>
            </a:r>
          </a:p>
          <a:p>
            <a:pPr lvl="1"/>
            <a:r>
              <a:rPr lang="en-GB" altLang="zh-CN" sz="1800" dirty="0"/>
              <a:t>T</a:t>
            </a:r>
            <a:r>
              <a:rPr lang="en-US" altLang="zh-CN" sz="1800" dirty="0"/>
              <a:t>he UE shall upon detection of </a:t>
            </a:r>
            <a:r>
              <a:rPr lang="en-GB" altLang="zh-CN" sz="1800" dirty="0"/>
              <a:t>a PHICH transmission intended for the UE in </a:t>
            </a:r>
            <a:r>
              <a:rPr lang="en-GB" altLang="zh-CN" sz="1800" dirty="0" err="1"/>
              <a:t>subframe</a:t>
            </a:r>
            <a:r>
              <a:rPr lang="en-GB" altLang="zh-CN" sz="1800" dirty="0"/>
              <a:t> </a:t>
            </a:r>
            <a:r>
              <a:rPr lang="en-GB" altLang="zh-CN" sz="1800" i="1" dirty="0"/>
              <a:t>n-l</a:t>
            </a:r>
            <a:r>
              <a:rPr lang="en-GB" altLang="zh-CN" sz="1800" dirty="0"/>
              <a:t>, </a:t>
            </a:r>
            <a:r>
              <a:rPr lang="en-US" altLang="zh-CN" sz="1800" dirty="0"/>
              <a:t>adjust the corresponding first PUSCH transmission in the bundle in </a:t>
            </a:r>
            <a:r>
              <a:rPr lang="en-US" altLang="zh-CN" sz="1800" dirty="0" err="1"/>
              <a:t>subframe</a:t>
            </a:r>
            <a:r>
              <a:rPr lang="en-US" altLang="zh-CN" sz="1800" dirty="0"/>
              <a:t> </a:t>
            </a:r>
            <a:r>
              <a:rPr lang="en-US" altLang="zh-CN" sz="1800" i="1" dirty="0" err="1"/>
              <a:t>n+k</a:t>
            </a:r>
            <a:r>
              <a:rPr lang="en-US" altLang="zh-CN" sz="1800" i="1" dirty="0"/>
              <a:t>, </a:t>
            </a:r>
            <a:r>
              <a:rPr lang="en-US" altLang="zh-CN" sz="1800" dirty="0"/>
              <a:t>with l in the following table</a:t>
            </a:r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endParaRPr lang="en-GB" altLang="zh-CN" sz="2000" dirty="0"/>
          </a:p>
          <a:p>
            <a:r>
              <a:rPr lang="en-GB" altLang="zh-CN" sz="2000" dirty="0"/>
              <a:t>Specify the number of HARQ processes for </a:t>
            </a:r>
            <a:r>
              <a:rPr lang="en-GB" altLang="zh-CN" sz="2000" dirty="0" err="1"/>
              <a:t>subframe</a:t>
            </a:r>
            <a:r>
              <a:rPr lang="en-GB" altLang="zh-CN" sz="2000" dirty="0"/>
              <a:t> bundling operation under TDD configuration 2 and 3 as in the following table</a:t>
            </a:r>
            <a:endParaRPr lang="zh-CN" altLang="zh-CN" sz="2000" dirty="0"/>
          </a:p>
          <a:p>
            <a:pPr lvl="1"/>
            <a:endParaRPr lang="en-US" altLang="zh-CN" sz="18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179927"/>
              </p:ext>
            </p:extLst>
          </p:nvPr>
        </p:nvGraphicFramePr>
        <p:xfrm>
          <a:off x="611566" y="2708920"/>
          <a:ext cx="7704851" cy="15240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00441">
                  <a:extLst>
                    <a:ext uri="{9D8B030D-6E8A-4147-A177-3AD203B41FA5}">
                      <a16:colId xmlns:a16="http://schemas.microsoft.com/office/drawing/2014/main" val="3209955241"/>
                    </a:ext>
                  </a:extLst>
                </a:gridCol>
                <a:gridCol w="700441">
                  <a:extLst>
                    <a:ext uri="{9D8B030D-6E8A-4147-A177-3AD203B41FA5}">
                      <a16:colId xmlns:a16="http://schemas.microsoft.com/office/drawing/2014/main" val="3937139584"/>
                    </a:ext>
                  </a:extLst>
                </a:gridCol>
                <a:gridCol w="700441">
                  <a:extLst>
                    <a:ext uri="{9D8B030D-6E8A-4147-A177-3AD203B41FA5}">
                      <a16:colId xmlns:a16="http://schemas.microsoft.com/office/drawing/2014/main" val="716908894"/>
                    </a:ext>
                  </a:extLst>
                </a:gridCol>
                <a:gridCol w="700441">
                  <a:extLst>
                    <a:ext uri="{9D8B030D-6E8A-4147-A177-3AD203B41FA5}">
                      <a16:colId xmlns:a16="http://schemas.microsoft.com/office/drawing/2014/main" val="3945092918"/>
                    </a:ext>
                  </a:extLst>
                </a:gridCol>
                <a:gridCol w="700441">
                  <a:extLst>
                    <a:ext uri="{9D8B030D-6E8A-4147-A177-3AD203B41FA5}">
                      <a16:colId xmlns:a16="http://schemas.microsoft.com/office/drawing/2014/main" val="179115862"/>
                    </a:ext>
                  </a:extLst>
                </a:gridCol>
                <a:gridCol w="700441">
                  <a:extLst>
                    <a:ext uri="{9D8B030D-6E8A-4147-A177-3AD203B41FA5}">
                      <a16:colId xmlns:a16="http://schemas.microsoft.com/office/drawing/2014/main" val="1475516652"/>
                    </a:ext>
                  </a:extLst>
                </a:gridCol>
                <a:gridCol w="700441">
                  <a:extLst>
                    <a:ext uri="{9D8B030D-6E8A-4147-A177-3AD203B41FA5}">
                      <a16:colId xmlns:a16="http://schemas.microsoft.com/office/drawing/2014/main" val="1185429385"/>
                    </a:ext>
                  </a:extLst>
                </a:gridCol>
                <a:gridCol w="700441">
                  <a:extLst>
                    <a:ext uri="{9D8B030D-6E8A-4147-A177-3AD203B41FA5}">
                      <a16:colId xmlns:a16="http://schemas.microsoft.com/office/drawing/2014/main" val="789115720"/>
                    </a:ext>
                  </a:extLst>
                </a:gridCol>
                <a:gridCol w="700441">
                  <a:extLst>
                    <a:ext uri="{9D8B030D-6E8A-4147-A177-3AD203B41FA5}">
                      <a16:colId xmlns:a16="http://schemas.microsoft.com/office/drawing/2014/main" val="3967494824"/>
                    </a:ext>
                  </a:extLst>
                </a:gridCol>
                <a:gridCol w="700441">
                  <a:extLst>
                    <a:ext uri="{9D8B030D-6E8A-4147-A177-3AD203B41FA5}">
                      <a16:colId xmlns:a16="http://schemas.microsoft.com/office/drawing/2014/main" val="189750886"/>
                    </a:ext>
                  </a:extLst>
                </a:gridCol>
                <a:gridCol w="700441">
                  <a:extLst>
                    <a:ext uri="{9D8B030D-6E8A-4147-A177-3AD203B41FA5}">
                      <a16:colId xmlns:a16="http://schemas.microsoft.com/office/drawing/2014/main" val="1668531993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TDD UL/DL</a:t>
                      </a:r>
                      <a:br>
                        <a:rPr lang="en-GB" sz="14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</a:b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Configuration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DL </a:t>
                      </a:r>
                      <a:r>
                        <a:rPr lang="en-GB" sz="1400" b="1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subframe</a:t>
                      </a: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number </a:t>
                      </a:r>
                      <a:r>
                        <a:rPr lang="en-GB" sz="1400" b="1" i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055401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91601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4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3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4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4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4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4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4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4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zh-CN" sz="14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03138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  <a:tabLst>
                          <a:tab pos="247650" algn="l"/>
                          <a:tab pos="321945" algn="ctr"/>
                        </a:tabLs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r>
                        <a:rPr lang="en-GB" altLang="zh-CN" sz="16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altLang="zh-CN" sz="14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63974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6492071"/>
              </p:ext>
            </p:extLst>
          </p:nvPr>
        </p:nvGraphicFramePr>
        <p:xfrm>
          <a:off x="2303748" y="5157192"/>
          <a:ext cx="4536504" cy="10668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997853">
                  <a:extLst>
                    <a:ext uri="{9D8B030D-6E8A-4147-A177-3AD203B41FA5}">
                      <a16:colId xmlns:a16="http://schemas.microsoft.com/office/drawing/2014/main" val="2167516512"/>
                    </a:ext>
                  </a:extLst>
                </a:gridCol>
                <a:gridCol w="2538651">
                  <a:extLst>
                    <a:ext uri="{9D8B030D-6E8A-4147-A177-3AD203B41FA5}">
                      <a16:colId xmlns:a16="http://schemas.microsoft.com/office/drawing/2014/main" val="37088596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TDD UL/DL configuration</a:t>
                      </a:r>
                      <a:endParaRPr lang="zh-CN" sz="14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HARQ processes for subframe bundling operation</a:t>
                      </a:r>
                      <a:endParaRPr lang="zh-CN" sz="14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06909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60579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4154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48206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12252</TotalTime>
  <Words>310</Words>
  <Application>Microsoft Office PowerPoint</Application>
  <PresentationFormat>全屏显示(4:3)</PresentationFormat>
  <Paragraphs>97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Times New Roman</vt:lpstr>
      <vt:lpstr>Office Theme</vt:lpstr>
      <vt:lpstr>WF on timing design for TTI  bundling </vt:lpstr>
      <vt:lpstr>Background</vt:lpstr>
      <vt:lpstr>Proposals</vt:lpstr>
      <vt:lpstr>Proposals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Xueying</cp:lastModifiedBy>
  <cp:revision>541</cp:revision>
  <dcterms:created xsi:type="dcterms:W3CDTF">2015-04-22T00:12:23Z</dcterms:created>
  <dcterms:modified xsi:type="dcterms:W3CDTF">2016-10-11T14:13:48Z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(3)QUilqRlz256Y1Xq9lrkvL4SV6iHLH4k8wNfjeDCjp7VEMLeAtkCAIQN1IijvthTVA6SkaYNn
Rf7iZwWx+vA2TZwNC5XpG96ORK2EFNlKP3nYx6L4gQA1SECwXMt7I8igL6tE1MT4L+vVYgRg
mpGfosBSDetQB4ux2HS/Dh22lm8hpX97LjOz6kriWCaw6r6nI9foQ8P4Z9Kn2vF7apd+XGIz
VWP+9CVFRgU9QeM0To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ZvCt/ruWlBcMzG2Q2GnXKBDlZnn4zQhjcEfwB544KwokgKHcMGDuGU
R56R6fEwM4VGIvxgAoG7HkPwaeytI4Jggr488p+uZiYxVhNi8+delfvGupKHGEIIo9bSwObP
253dF0m59eGF+BGaWXFUNXzJctSrNiRf+WM7oEk4XGUqQ9CI6g2oyza0BuPBgT6oHI1myj/g
rMPaF05WbQPT5IijMBz2EZsotVmJj8nOvmWM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mz/2bmKRsJgDZ8gHtVzjJACnNhENNhO1aId1
jJm8tnI7lhMOfu1+ruL5JTihcmlM62wJSXMEoEhe/myLzJdoNSvrBWtDpeCzeTLGVHz3jD3v
mHXVCGNHuVTNqsRiWlIDSw==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1460244347</vt:lpwstr>
  </property>
</Properties>
</file>