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78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044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Advanced CSI Codebook for </a:t>
            </a:r>
            <a:r>
              <a:rPr lang="en-US" dirty="0" err="1" smtClean="0"/>
              <a:t>eFD</a:t>
            </a:r>
            <a:r>
              <a:rPr lang="en-US" dirty="0" smtClean="0"/>
              <a:t>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Samsung, NTT DOCOMO, KT Corporation, AT&amp;T, Mitsubishi </a:t>
            </a:r>
            <a:r>
              <a:rPr lang="en-US" sz="2800" dirty="0"/>
              <a:t>Electric, </a:t>
            </a:r>
            <a:r>
              <a:rPr lang="en-US" sz="2800" dirty="0" smtClean="0"/>
              <a:t>Straight </a:t>
            </a:r>
            <a:r>
              <a:rPr lang="en-US" sz="2800" dirty="0" smtClean="0"/>
              <a:t>Path, NEC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126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Portugal, 10th - 14th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7.2.2.1.1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10636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Background: RAN1#86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2000" b="1" u="sng" dirty="0" smtClean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Agreement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</a:p>
          <a:p>
            <a:pPr lvl="0">
              <a:spcBef>
                <a:spcPts val="0"/>
              </a:spcBef>
              <a:tabLst>
                <a:tab pos="457200" algn="l"/>
              </a:tabLs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Specify CSI feedback enhancement with the following advanced CSI feedback framework:</a:t>
            </a: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sz="1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Reduced space (eigenvectors)/W1 is constructed based on one of the following alternatives (TBD RAN1#86bis):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Alt1. Orthogonal basis (e.g. orthogonal DFT matrix)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Alt2. Non-orthogonal basis (e.g. Rel.13 Class A W1 for rank-1 and/or 2)</a:t>
            </a: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sz="1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Reduced space representation/W2 is to further combine selected beams</a:t>
            </a: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sz="1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Granularity of weighting(phase and/or amplitude) can be either wideband only or wideband/</a:t>
            </a:r>
            <a:r>
              <a:rPr lang="en-US" sz="18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subband</a:t>
            </a:r>
            <a:r>
              <a:rPr lang="en-US" sz="1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and is constructed based on one of the following alternatives (TBD RAN1#86bis):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Alt1. Phase and amplitude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Alt2. Phase-only weighting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Proposal: Rank 1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610600" cy="5791200"/>
          </a:xfrm>
        </p:spPr>
        <p:txBody>
          <a:bodyPr>
            <a:noAutofit/>
          </a:bodyPr>
          <a:lstStyle/>
          <a:p>
            <a:pPr lvl="0"/>
            <a:r>
              <a:rPr lang="en-US" sz="2000" b="1" i="1" dirty="0" smtClean="0"/>
              <a:t>W</a:t>
            </a:r>
            <a:r>
              <a:rPr lang="en-US" sz="2000" i="1" baseline="-25000" dirty="0" smtClean="0"/>
              <a:t>1</a:t>
            </a:r>
            <a:r>
              <a:rPr lang="en-US" sz="2000" i="1" dirty="0" smtClean="0"/>
              <a:t>: Rel</a:t>
            </a:r>
            <a:r>
              <a:rPr lang="en-US" sz="2000" i="1" dirty="0"/>
              <a:t>. 13 Class A rank 1 </a:t>
            </a:r>
            <a:r>
              <a:rPr lang="en-US" sz="2000" b="1" i="1" dirty="0"/>
              <a:t>W</a:t>
            </a:r>
            <a:r>
              <a:rPr lang="en-US" sz="2000" i="1" baseline="-25000" dirty="0"/>
              <a:t>1</a:t>
            </a:r>
            <a:r>
              <a:rPr lang="en-US" sz="2000" i="1" dirty="0"/>
              <a:t> codebook for Codebook-</a:t>
            </a:r>
            <a:r>
              <a:rPr lang="en-US" sz="2000" i="1" dirty="0" err="1"/>
              <a:t>Config</a:t>
            </a:r>
            <a:r>
              <a:rPr lang="en-US" sz="2000" i="1" dirty="0"/>
              <a:t> = 2, 3, and </a:t>
            </a:r>
            <a:r>
              <a:rPr lang="en-US" sz="2000" i="1" dirty="0" smtClean="0"/>
              <a:t>4.</a:t>
            </a:r>
          </a:p>
          <a:p>
            <a:pPr lvl="0"/>
            <a:endParaRPr lang="en-US" sz="2000" i="1" dirty="0" smtClean="0"/>
          </a:p>
          <a:p>
            <a:pPr lvl="0"/>
            <a:endParaRPr lang="en-US" sz="2000" b="1" i="1" dirty="0" smtClean="0"/>
          </a:p>
          <a:p>
            <a:pPr lvl="0"/>
            <a:endParaRPr lang="en-US" sz="2000" b="1" i="1" dirty="0" smtClean="0"/>
          </a:p>
          <a:p>
            <a:pPr lvl="0"/>
            <a:r>
              <a:rPr lang="en-US" sz="2000" b="1" i="1" dirty="0" smtClean="0"/>
              <a:t>W</a:t>
            </a:r>
            <a:r>
              <a:rPr lang="en-US" sz="2000" i="1" baseline="-25000" dirty="0" smtClean="0"/>
              <a:t>2</a:t>
            </a:r>
            <a:r>
              <a:rPr lang="en-US" sz="2000" i="1" dirty="0" smtClean="0"/>
              <a:t>: </a:t>
            </a:r>
          </a:p>
          <a:p>
            <a:pPr lvl="1"/>
            <a:r>
              <a:rPr lang="en-US" sz="1800" i="1" dirty="0" smtClean="0"/>
              <a:t>Beam selection: L out of 4 beam selection, where L = 2,4</a:t>
            </a:r>
          </a:p>
          <a:p>
            <a:pPr lvl="1"/>
            <a:r>
              <a:rPr lang="en-US" sz="1800" i="1" dirty="0" smtClean="0"/>
              <a:t>Co-phasing per beam: from QPSK {1,j,-1,-j} for l =0,1,…,L-1</a:t>
            </a:r>
          </a:p>
          <a:p>
            <a:pPr lvl="1"/>
            <a:r>
              <a:rPr lang="en-US" sz="1800" i="1" dirty="0" smtClean="0"/>
              <a:t>Coefficient: from QPSK {1,j,-1,-j} for l =1,..,L-1</a:t>
            </a:r>
          </a:p>
          <a:p>
            <a:pPr lvl="1"/>
            <a:endParaRPr lang="en-US" sz="1800" i="1" dirty="0"/>
          </a:p>
          <a:p>
            <a:r>
              <a:rPr lang="en-US" sz="2000" i="1" dirty="0" smtClean="0"/>
              <a:t>Overhead:</a:t>
            </a:r>
          </a:p>
          <a:p>
            <a:pPr lvl="1"/>
            <a:r>
              <a:rPr lang="en-US" sz="1800" i="1" dirty="0" smtClean="0"/>
              <a:t>i1 or (i</a:t>
            </a:r>
            <a:r>
              <a:rPr lang="en-US" sz="1800" i="1" baseline="-25000" dirty="0" smtClean="0"/>
              <a:t>1,1</a:t>
            </a:r>
            <a:r>
              <a:rPr lang="en-US" sz="1800" i="1" dirty="0" smtClean="0"/>
              <a:t>,i</a:t>
            </a:r>
            <a:r>
              <a:rPr lang="en-US" sz="1800" i="1" baseline="-25000" dirty="0" smtClean="0"/>
              <a:t>1,2</a:t>
            </a:r>
            <a:r>
              <a:rPr lang="en-US" sz="1800" i="1" dirty="0" smtClean="0"/>
              <a:t>): Same as Rel. 13 Class A rank 1 codebook</a:t>
            </a:r>
          </a:p>
          <a:p>
            <a:pPr lvl="1"/>
            <a:r>
              <a:rPr lang="en-US" sz="1800" i="1" dirty="0" smtClean="0"/>
              <a:t>FFS: overhead for i2 </a:t>
            </a:r>
            <a:endParaRPr lang="en-US" sz="1800" i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819400" y="131373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025111"/>
              </p:ext>
            </p:extLst>
          </p:nvPr>
        </p:nvGraphicFramePr>
        <p:xfrm>
          <a:off x="2819400" y="1361917"/>
          <a:ext cx="38227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Visio" r:id="rId4" imgW="1538781" imgH="325580" progId="Visio.Drawing.11">
                  <p:embed/>
                </p:oleObj>
              </mc:Choice>
              <mc:Fallback>
                <p:oleObj name="Visio" r:id="rId4" imgW="1538781" imgH="32558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1361917"/>
                        <a:ext cx="3822700" cy="806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Proposal: Rank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562600"/>
          </a:xfrm>
        </p:spPr>
        <p:txBody>
          <a:bodyPr>
            <a:noAutofit/>
          </a:bodyPr>
          <a:lstStyle/>
          <a:p>
            <a:pPr lvl="0"/>
            <a:r>
              <a:rPr lang="en-US" sz="2000" b="1" i="1" dirty="0" smtClean="0"/>
              <a:t>W</a:t>
            </a:r>
            <a:r>
              <a:rPr lang="en-US" sz="2000" i="1" baseline="-25000" dirty="0" smtClean="0"/>
              <a:t>1</a:t>
            </a:r>
            <a:r>
              <a:rPr lang="en-US" sz="2000" i="1" dirty="0" smtClean="0"/>
              <a:t>: Rel</a:t>
            </a:r>
            <a:r>
              <a:rPr lang="en-US" sz="2000" i="1" dirty="0"/>
              <a:t>. 13 Class A </a:t>
            </a:r>
            <a:r>
              <a:rPr lang="en-US" sz="2000" b="1" i="1" dirty="0" smtClean="0"/>
              <a:t>W</a:t>
            </a:r>
            <a:r>
              <a:rPr lang="en-US" sz="2000" i="1" baseline="-25000" dirty="0" smtClean="0"/>
              <a:t>1</a:t>
            </a:r>
            <a:r>
              <a:rPr lang="en-US" sz="2000" i="1" dirty="0" smtClean="0"/>
              <a:t> </a:t>
            </a:r>
            <a:r>
              <a:rPr lang="en-US" sz="2000" i="1" dirty="0"/>
              <a:t>codebook for Codebook-</a:t>
            </a:r>
            <a:r>
              <a:rPr lang="en-US" sz="2000" i="1" dirty="0" err="1"/>
              <a:t>Config</a:t>
            </a:r>
            <a:r>
              <a:rPr lang="en-US" sz="2000" i="1" dirty="0"/>
              <a:t> = 2, 3, and </a:t>
            </a:r>
            <a:r>
              <a:rPr lang="en-US" sz="2000" i="1" dirty="0" smtClean="0"/>
              <a:t>4.</a:t>
            </a:r>
          </a:p>
          <a:p>
            <a:pPr lvl="1"/>
            <a:r>
              <a:rPr lang="en-US" sz="1800" i="1" dirty="0" smtClean="0"/>
              <a:t>Alt 0: Class A rank 1 </a:t>
            </a:r>
            <a:r>
              <a:rPr lang="en-US" sz="1800" b="1" i="1" dirty="0" smtClean="0"/>
              <a:t>W</a:t>
            </a:r>
            <a:r>
              <a:rPr lang="en-US" sz="1800" i="1" baseline="-25000" dirty="0" smtClean="0"/>
              <a:t>1 </a:t>
            </a:r>
            <a:r>
              <a:rPr lang="en-US" sz="1800" i="1" dirty="0" smtClean="0"/>
              <a:t>based</a:t>
            </a:r>
          </a:p>
          <a:p>
            <a:pPr lvl="1"/>
            <a:r>
              <a:rPr lang="en-US" sz="1800" i="1" dirty="0" smtClean="0"/>
              <a:t>Alt 1: Class A rank &gt; 2 </a:t>
            </a:r>
            <a:r>
              <a:rPr lang="en-US" sz="1800" b="1" i="1" dirty="0" smtClean="0"/>
              <a:t>W</a:t>
            </a:r>
            <a:r>
              <a:rPr lang="en-US" sz="1800" i="1" baseline="-25000" dirty="0" smtClean="0"/>
              <a:t>1 </a:t>
            </a:r>
            <a:r>
              <a:rPr lang="en-US" sz="1800" i="1" dirty="0" smtClean="0"/>
              <a:t>based</a:t>
            </a:r>
          </a:p>
          <a:p>
            <a:pPr lvl="1"/>
            <a:r>
              <a:rPr lang="en-US" sz="1800" i="1" dirty="0" smtClean="0"/>
              <a:t>FFS: down selection between Alt </a:t>
            </a:r>
            <a:r>
              <a:rPr lang="en-US" sz="1800" i="1" dirty="0"/>
              <a:t>0 and Alt </a:t>
            </a:r>
            <a:r>
              <a:rPr lang="en-US" sz="1800" i="1" dirty="0" smtClean="0"/>
              <a:t>1 (and which rank(s) are used)</a:t>
            </a:r>
            <a:endParaRPr lang="en-US" sz="1800" i="1" baseline="-25000" dirty="0" smtClean="0"/>
          </a:p>
          <a:p>
            <a:pPr lvl="0"/>
            <a:endParaRPr lang="en-US" sz="2000" i="1" dirty="0" smtClean="0"/>
          </a:p>
          <a:p>
            <a:pPr lvl="0"/>
            <a:r>
              <a:rPr lang="en-US" sz="2000" b="1" i="1" dirty="0" smtClean="0"/>
              <a:t>W</a:t>
            </a:r>
            <a:r>
              <a:rPr lang="en-US" sz="2000" i="1" baseline="-25000" dirty="0" smtClean="0"/>
              <a:t>2</a:t>
            </a:r>
            <a:r>
              <a:rPr lang="en-US" sz="2000" i="1" dirty="0" smtClean="0"/>
              <a:t>: </a:t>
            </a:r>
          </a:p>
          <a:p>
            <a:pPr lvl="1"/>
            <a:r>
              <a:rPr lang="en-US" sz="1800" i="1" dirty="0" smtClean="0"/>
              <a:t>Beam selection: L out of 4 beam selection, where L = 2, 4</a:t>
            </a:r>
          </a:p>
          <a:p>
            <a:pPr lvl="1"/>
            <a:r>
              <a:rPr lang="en-US" sz="1800" i="1" dirty="0" smtClean="0"/>
              <a:t>Co-phase: from QPSK {1,j,-1,-j} for l = 0,1,…,L-1 and for layer r = 0,1</a:t>
            </a:r>
          </a:p>
          <a:p>
            <a:pPr lvl="1"/>
            <a:r>
              <a:rPr lang="en-US" sz="1800" i="1" dirty="0" smtClean="0"/>
              <a:t>Coefficient: from QPSK {1,j,-1,-j} for l = 1,..,L-1 and for layer r = 0,1</a:t>
            </a:r>
          </a:p>
          <a:p>
            <a:pPr lvl="1"/>
            <a:r>
              <a:rPr lang="en-US" sz="1800" i="1" u="sng" dirty="0" smtClean="0"/>
              <a:t>Design goal</a:t>
            </a:r>
            <a:r>
              <a:rPr lang="en-US" sz="1800" i="1" dirty="0" smtClean="0"/>
              <a:t>: i</a:t>
            </a:r>
            <a:r>
              <a:rPr lang="en-US" sz="1800" i="1" baseline="-25000" dirty="0" smtClean="0"/>
              <a:t>2</a:t>
            </a:r>
            <a:r>
              <a:rPr lang="en-US" sz="1800" i="1" dirty="0" smtClean="0"/>
              <a:t> reporting overhead should </a:t>
            </a:r>
            <a:r>
              <a:rPr lang="en-US" sz="1800" i="1" dirty="0"/>
              <a:t>be at most equal to </a:t>
            </a:r>
            <a:r>
              <a:rPr lang="en-US" sz="1800" i="1" dirty="0" smtClean="0"/>
              <a:t>that for rank 1</a:t>
            </a:r>
          </a:p>
          <a:p>
            <a:pPr lvl="1"/>
            <a:endParaRPr lang="en-US" sz="1800" i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819400" y="131373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93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396</Words>
  <Application>Microsoft Office PowerPoint</Application>
  <PresentationFormat>On-screen Show (4:3)</PresentationFormat>
  <Paragraphs>42</Paragraphs>
  <Slides>4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Visio</vt:lpstr>
      <vt:lpstr>WF on Advanced CSI Codebook for eFD-MIMO</vt:lpstr>
      <vt:lpstr>Background: RAN1#86</vt:lpstr>
      <vt:lpstr>Proposal: Rank 1</vt:lpstr>
      <vt:lpstr>Proposal: Rank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92</cp:revision>
  <dcterms:created xsi:type="dcterms:W3CDTF">2016-09-09T20:37:00Z</dcterms:created>
  <dcterms:modified xsi:type="dcterms:W3CDTF">2016-10-12T07:51:57Z</dcterms:modified>
</cp:coreProperties>
</file>