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2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53" autoAdjust="0"/>
  </p:normalViewPr>
  <p:slideViewPr>
    <p:cSldViewPr>
      <p:cViewPr>
        <p:scale>
          <a:sx n="90" d="100"/>
          <a:sy n="90" d="100"/>
        </p:scale>
        <p:origin x="-7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1526B-CA07-4ED0-87EF-6FC78369663E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BB2534-61D7-4D45-905D-78A45E8B7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7.bin"/><Relationship Id="rId5" Type="http://schemas.openxmlformats.org/officeDocument/2006/relationships/image" Target="../media/image8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4.bin"/><Relationship Id="rId5" Type="http://schemas.openxmlformats.org/officeDocument/2006/relationships/image" Target="../media/image8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2856"/>
            <a:ext cx="7772400" cy="1470025"/>
          </a:xfrm>
        </p:spPr>
        <p:txBody>
          <a:bodyPr/>
          <a:lstStyle/>
          <a:p>
            <a:r>
              <a:rPr lang="en-US" altLang="zh-CN" dirty="0" smtClean="0"/>
              <a:t>WF on downlink control signaling for IFDMA based DMRS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388620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[…]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512" y="57397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</a:t>
            </a:r>
            <a:r>
              <a:rPr lang="en-US" altLang="zh-CN" sz="1800" b="1" dirty="0" smtClean="0"/>
              <a:t>R1-1610597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7.2.2.3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Support orthogonal DMRS (more than 2) for MU-MIMO with partial overlapping BW allocation by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IFDMA with at least RPF 2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RPF 4 </a:t>
            </a:r>
            <a:endParaRPr lang="zh-CN" altLang="zh-CN" dirty="0" smtClean="0"/>
          </a:p>
          <a:p>
            <a:r>
              <a:rPr lang="en-US" altLang="zh-CN" dirty="0" smtClean="0"/>
              <a:t>The comb information of IFDMA based DMRS should be indicated to UE through downlink control signaling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640960" cy="5184576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CS/OCC/Comb are jointly encoded within a new table with Cyclic Shift Field in uplink-related DCI format.  </a:t>
            </a:r>
          </a:p>
          <a:p>
            <a:r>
              <a:rPr lang="en-US" altLang="zh-CN" sz="2800" dirty="0" smtClean="0"/>
              <a:t>Additional bit in DCI is introduced to indicate one of the CSF mapping tables.</a:t>
            </a:r>
          </a:p>
          <a:p>
            <a:r>
              <a:rPr lang="en-US" altLang="zh-CN" sz="2800" dirty="0" smtClean="0"/>
              <a:t>For the new CS/OCC/Comb mapping table, </a:t>
            </a:r>
            <a:r>
              <a:rPr lang="en-US" altLang="zh-CN" sz="2800" smtClean="0"/>
              <a:t>different combs </a:t>
            </a:r>
            <a:r>
              <a:rPr lang="en-US" altLang="zh-CN" sz="2800" dirty="0" smtClean="0"/>
              <a:t>are mapped to the CSFs with the same OCC from layer 1 to layer 4. </a:t>
            </a:r>
          </a:p>
          <a:p>
            <a:pPr lvl="1"/>
            <a:r>
              <a:rPr lang="en-US" altLang="zh-CN" sz="2400" dirty="0" smtClean="0"/>
              <a:t>For CSF subset {000,001,010,111}, different Combs are mapped to the CSFs with the same OCC from layer 1 to layer 4.</a:t>
            </a:r>
          </a:p>
          <a:p>
            <a:pPr lvl="1"/>
            <a:r>
              <a:rPr lang="en-US" altLang="zh-CN" sz="2400" dirty="0" smtClean="0"/>
              <a:t>For CSF subset {011,100,101,110}, different Combs are mapped to the CSFs with same OCC from layer 1 to layer 4.</a:t>
            </a:r>
            <a:endParaRPr lang="zh-CN" altLang="en-US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48" name="Table 47"/>
          <p:cNvGraphicFramePr>
            <a:graphicFrameLocks noGrp="1"/>
          </p:cNvGraphicFramePr>
          <p:nvPr/>
        </p:nvGraphicFramePr>
        <p:xfrm>
          <a:off x="1259632" y="2492896"/>
          <a:ext cx="6552732" cy="3289631"/>
        </p:xfrm>
        <a:graphic>
          <a:graphicData uri="http://schemas.openxmlformats.org/drawingml/2006/table">
            <a:tbl>
              <a:tblPr/>
              <a:tblGrid>
                <a:gridCol w="1899417"/>
                <a:gridCol w="517035"/>
                <a:gridCol w="517035"/>
                <a:gridCol w="517035"/>
                <a:gridCol w="517035"/>
                <a:gridCol w="517035"/>
                <a:gridCol w="517035"/>
                <a:gridCol w="517035"/>
                <a:gridCol w="517035"/>
                <a:gridCol w="517035"/>
              </a:tblGrid>
              <a:tr h="28803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Cyclic Shift Field in </a:t>
                      </a:r>
                      <a:endParaRPr lang="en-US" sz="1000" b="1" dirty="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b="1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uplink-related DCI format</a:t>
                      </a:r>
                      <a:endParaRPr lang="en-US" sz="1000" b="1" dirty="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b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Times New Roman"/>
                        </a:rPr>
                        <a:t>Comb</a:t>
                      </a:r>
                      <a:endParaRPr lang="en-US" sz="1050" b="1" dirty="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3335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51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485" name="Object 53"/>
          <p:cNvGraphicFramePr>
            <a:graphicFrameLocks noChangeAspect="1"/>
          </p:cNvGraphicFramePr>
          <p:nvPr/>
        </p:nvGraphicFramePr>
        <p:xfrm>
          <a:off x="3976886" y="2507754"/>
          <a:ext cx="523106" cy="278248"/>
        </p:xfrm>
        <a:graphic>
          <a:graphicData uri="http://schemas.openxmlformats.org/presentationml/2006/ole">
            <p:oleObj spid="_x0000_s18485" name="Equation" r:id="rId3" imgW="444307" imgH="241195" progId="Equation.3">
              <p:embed/>
            </p:oleObj>
          </a:graphicData>
        </a:graphic>
      </p:graphicFrame>
      <p:graphicFrame>
        <p:nvGraphicFramePr>
          <p:cNvPr id="18484" name="Object 52"/>
          <p:cNvGraphicFramePr>
            <a:graphicFrameLocks noChangeAspect="1"/>
          </p:cNvGraphicFramePr>
          <p:nvPr/>
        </p:nvGraphicFramePr>
        <p:xfrm flipV="1">
          <a:off x="5724128" y="2525663"/>
          <a:ext cx="1009650" cy="246881"/>
        </p:xfrm>
        <a:graphic>
          <a:graphicData uri="http://schemas.openxmlformats.org/presentationml/2006/ole">
            <p:oleObj spid="_x0000_s18484" name="Equation" r:id="rId4" imgW="1002865" imgH="253890" progId="Equation.3">
              <p:embed/>
            </p:oleObj>
          </a:graphicData>
        </a:graphic>
      </p:graphicFrame>
      <p:pic>
        <p:nvPicPr>
          <p:cNvPr id="18483" name="Picture 5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2852936"/>
            <a:ext cx="323850" cy="152400"/>
          </a:xfrm>
          <a:prstGeom prst="rect">
            <a:avLst/>
          </a:prstGeom>
          <a:noFill/>
        </p:spPr>
      </p:pic>
      <p:pic>
        <p:nvPicPr>
          <p:cNvPr id="18482" name="Picture 5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2852936"/>
            <a:ext cx="295275" cy="152400"/>
          </a:xfrm>
          <a:prstGeom prst="rect">
            <a:avLst/>
          </a:prstGeom>
          <a:noFill/>
        </p:spPr>
      </p:pic>
      <p:graphicFrame>
        <p:nvGraphicFramePr>
          <p:cNvPr id="18481" name="Object 49"/>
          <p:cNvGraphicFramePr>
            <a:graphicFrameLocks noChangeAspect="1"/>
          </p:cNvGraphicFramePr>
          <p:nvPr/>
        </p:nvGraphicFramePr>
        <p:xfrm>
          <a:off x="4283968" y="2852936"/>
          <a:ext cx="323850" cy="152400"/>
        </p:xfrm>
        <a:graphic>
          <a:graphicData uri="http://schemas.openxmlformats.org/presentationml/2006/ole">
            <p:oleObj spid="_x0000_s18481" name="Equation" r:id="rId7" imgW="317225" imgH="152268" progId="Equation.3">
              <p:embed/>
            </p:oleObj>
          </a:graphicData>
        </a:graphic>
      </p:graphicFrame>
      <p:graphicFrame>
        <p:nvGraphicFramePr>
          <p:cNvPr id="18480" name="Object 48"/>
          <p:cNvGraphicFramePr>
            <a:graphicFrameLocks noChangeAspect="1"/>
          </p:cNvGraphicFramePr>
          <p:nvPr/>
        </p:nvGraphicFramePr>
        <p:xfrm>
          <a:off x="6876256" y="2852936"/>
          <a:ext cx="314325" cy="152400"/>
        </p:xfrm>
        <a:graphic>
          <a:graphicData uri="http://schemas.openxmlformats.org/presentationml/2006/ole">
            <p:oleObj spid="_x0000_s18480" name="Equation" r:id="rId8" imgW="317225" imgH="152268" progId="Equation.3">
              <p:embed/>
            </p:oleObj>
          </a:graphicData>
        </a:graphic>
      </p:graphicFrame>
      <p:pic>
        <p:nvPicPr>
          <p:cNvPr id="18479" name="Picture 4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2852936"/>
            <a:ext cx="323850" cy="152400"/>
          </a:xfrm>
          <a:prstGeom prst="rect">
            <a:avLst/>
          </a:prstGeom>
          <a:noFill/>
        </p:spPr>
      </p:pic>
      <p:graphicFrame>
        <p:nvGraphicFramePr>
          <p:cNvPr id="18478" name="Object 46"/>
          <p:cNvGraphicFramePr>
            <a:graphicFrameLocks noChangeAspect="1"/>
          </p:cNvGraphicFramePr>
          <p:nvPr/>
        </p:nvGraphicFramePr>
        <p:xfrm>
          <a:off x="5868144" y="2852936"/>
          <a:ext cx="295275" cy="152400"/>
        </p:xfrm>
        <a:graphic>
          <a:graphicData uri="http://schemas.openxmlformats.org/presentationml/2006/ole">
            <p:oleObj spid="_x0000_s18478" name="Equation" r:id="rId9" imgW="291973" imgH="152334" progId="Equation.3">
              <p:embed/>
            </p:oleObj>
          </a:graphicData>
        </a:graphic>
      </p:graphicFrame>
      <p:graphicFrame>
        <p:nvGraphicFramePr>
          <p:cNvPr id="18477" name="Object 45"/>
          <p:cNvGraphicFramePr>
            <a:graphicFrameLocks noChangeAspect="1"/>
          </p:cNvGraphicFramePr>
          <p:nvPr/>
        </p:nvGraphicFramePr>
        <p:xfrm>
          <a:off x="6372200" y="2852936"/>
          <a:ext cx="323850" cy="152400"/>
        </p:xfrm>
        <a:graphic>
          <a:graphicData uri="http://schemas.openxmlformats.org/presentationml/2006/ole">
            <p:oleObj spid="_x0000_s18477" name="Equation" r:id="rId10" imgW="317225" imgH="152268" progId="Equation.3">
              <p:embed/>
            </p:oleObj>
          </a:graphicData>
        </a:graphic>
      </p:graphicFrame>
      <p:graphicFrame>
        <p:nvGraphicFramePr>
          <p:cNvPr id="18476" name="Object 44"/>
          <p:cNvGraphicFramePr>
            <a:graphicFrameLocks noChangeAspect="1"/>
          </p:cNvGraphicFramePr>
          <p:nvPr/>
        </p:nvGraphicFramePr>
        <p:xfrm>
          <a:off x="4788024" y="2852936"/>
          <a:ext cx="314325" cy="152400"/>
        </p:xfrm>
        <a:graphic>
          <a:graphicData uri="http://schemas.openxmlformats.org/presentationml/2006/ole">
            <p:oleObj spid="_x0000_s18476" name="Equation" r:id="rId11" imgW="317225" imgH="152268" progId="Equation.3">
              <p:embed/>
            </p:oleObj>
          </a:graphicData>
        </a:graphic>
      </p:graphicFrame>
      <p:sp>
        <p:nvSpPr>
          <p:cNvPr id="59" name="Rectangle 43"/>
          <p:cNvSpPr>
            <a:spLocks noChangeArrowheads="1"/>
          </p:cNvSpPr>
          <p:nvPr/>
        </p:nvSpPr>
        <p:spPr bwMode="auto">
          <a:xfrm>
            <a:off x="251520" y="1412776"/>
            <a:ext cx="78488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One example of CS/OCC/Comb mapping table for RPF=2 is illustrated below, which satisfies the above principle.</a:t>
            </a:r>
            <a:r>
              <a:rPr kumimoji="0" lang="en-US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endParaRPr kumimoji="0" lang="en-US" altLang="zh-CN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87624" y="2060848"/>
          <a:ext cx="6552724" cy="3431856"/>
        </p:xfrm>
        <a:graphic>
          <a:graphicData uri="http://schemas.openxmlformats.org/drawingml/2006/table">
            <a:tbl>
              <a:tblPr/>
              <a:tblGrid>
                <a:gridCol w="1899418"/>
                <a:gridCol w="517034"/>
                <a:gridCol w="517034"/>
                <a:gridCol w="517034"/>
                <a:gridCol w="517034"/>
                <a:gridCol w="517034"/>
                <a:gridCol w="517034"/>
                <a:gridCol w="517034"/>
                <a:gridCol w="517034"/>
                <a:gridCol w="517034"/>
              </a:tblGrid>
              <a:tr h="28803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b="1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Cyclic Shift Field in 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b="1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uplink-related DCI format</a:t>
                      </a:r>
                      <a:endParaRPr lang="en-US" sz="900" b="1" dirty="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b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Times New Roman"/>
                        </a:rPr>
                        <a:t>Comb</a:t>
                      </a:r>
                      <a:endParaRPr lang="en-US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880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x-none" sz="900" b="1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69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9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Times New Roman"/>
                        </a:rPr>
                        <a:t>1</a:t>
                      </a:r>
                      <a:endParaRPr lang="en-US" sz="110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9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Times New Roman"/>
                        </a:rPr>
                        <a:t>2</a:t>
                      </a:r>
                      <a:endParaRPr lang="en-US" sz="110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9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Times New Roman"/>
                        </a:rPr>
                        <a:t>3</a:t>
                      </a:r>
                      <a:endParaRPr lang="en-US" sz="110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9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Times New Roman"/>
                        </a:rPr>
                        <a:t>0</a:t>
                      </a:r>
                      <a:endParaRPr lang="en-US" sz="110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9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Times New Roman"/>
                        </a:rPr>
                        <a:t>1</a:t>
                      </a:r>
                      <a:endParaRPr lang="en-US" sz="1100" dirty="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9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Times New Roman"/>
                        </a:rPr>
                        <a:t>2</a:t>
                      </a:r>
                      <a:endParaRPr lang="en-US" sz="1100" dirty="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97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111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"/>
                          <a:ea typeface="Malgun Gothic"/>
                          <a:cs typeface="Times New Roman"/>
                        </a:rPr>
                        <a:t>[1 -1]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Times New Roman"/>
                        </a:rPr>
                        <a:t>3</a:t>
                      </a:r>
                      <a:endParaRPr lang="en-US" sz="1100" dirty="0">
                        <a:solidFill>
                          <a:srgbClr val="000000"/>
                        </a:solidFill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3851920" y="2060848"/>
          <a:ext cx="447675" cy="238125"/>
        </p:xfrm>
        <a:graphic>
          <a:graphicData uri="http://schemas.openxmlformats.org/presentationml/2006/ole">
            <p:oleObj spid="_x0000_s19466" name="Equation" r:id="rId3" imgW="444307" imgH="241195" progId="Equation.3">
              <p:embed/>
            </p:oleObj>
          </a:graphicData>
        </a:graphic>
      </p:graphicFrame>
      <p:graphicFrame>
        <p:nvGraphicFramePr>
          <p:cNvPr id="19465" name="Object 9"/>
          <p:cNvGraphicFramePr>
            <a:graphicFrameLocks noChangeAspect="1"/>
          </p:cNvGraphicFramePr>
          <p:nvPr/>
        </p:nvGraphicFramePr>
        <p:xfrm>
          <a:off x="5724128" y="2060848"/>
          <a:ext cx="1009650" cy="257175"/>
        </p:xfrm>
        <a:graphic>
          <a:graphicData uri="http://schemas.openxmlformats.org/presentationml/2006/ole">
            <p:oleObj spid="_x0000_s19465" name="Equation" r:id="rId4" imgW="1002865" imgH="253890" progId="Equation.3">
              <p:embed/>
            </p:oleObj>
          </a:graphicData>
        </a:graphic>
      </p:graphicFrame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2420888"/>
            <a:ext cx="323850" cy="152400"/>
          </a:xfrm>
          <a:prstGeom prst="rect">
            <a:avLst/>
          </a:prstGeom>
          <a:noFill/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2420888"/>
            <a:ext cx="295275" cy="152400"/>
          </a:xfrm>
          <a:prstGeom prst="rect">
            <a:avLst/>
          </a:prstGeom>
          <a:noFill/>
        </p:spPr>
      </p:pic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6300192" y="2420888"/>
          <a:ext cx="323850" cy="152400"/>
        </p:xfrm>
        <a:graphic>
          <a:graphicData uri="http://schemas.openxmlformats.org/presentationml/2006/ole">
            <p:oleObj spid="_x0000_s19462" name="Equation" r:id="rId7" imgW="317225" imgH="152268" progId="Equation.3">
              <p:embed/>
            </p:oleObj>
          </a:graphicData>
        </a:graphic>
      </p:graphicFrame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6804248" y="2420888"/>
          <a:ext cx="314325" cy="152400"/>
        </p:xfrm>
        <a:graphic>
          <a:graphicData uri="http://schemas.openxmlformats.org/presentationml/2006/ole">
            <p:oleObj spid="_x0000_s19461" name="Equation" r:id="rId8" imgW="317225" imgH="152268" progId="Equation.3">
              <p:embed/>
            </p:oleObj>
          </a:graphicData>
        </a:graphic>
      </p:graphicFrame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2420888"/>
            <a:ext cx="323850" cy="152400"/>
          </a:xfrm>
          <a:prstGeom prst="rect">
            <a:avLst/>
          </a:prstGeom>
          <a:noFill/>
        </p:spPr>
      </p:pic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3707904" y="2420888"/>
          <a:ext cx="295275" cy="152400"/>
        </p:xfrm>
        <a:graphic>
          <a:graphicData uri="http://schemas.openxmlformats.org/presentationml/2006/ole">
            <p:oleObj spid="_x0000_s19459" name="Equation" r:id="rId9" imgW="291973" imgH="152334" progId="Equation.3">
              <p:embed/>
            </p:oleObj>
          </a:graphicData>
        </a:graphic>
      </p:graphicFrame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4211960" y="2420888"/>
          <a:ext cx="323850" cy="152400"/>
        </p:xfrm>
        <a:graphic>
          <a:graphicData uri="http://schemas.openxmlformats.org/presentationml/2006/ole">
            <p:oleObj spid="_x0000_s19458" name="Equation" r:id="rId10" imgW="317225" imgH="152268" progId="Equation.3">
              <p:embed/>
            </p:oleObj>
          </a:graphicData>
        </a:graphic>
      </p:graphicFrame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4716016" y="2420888"/>
          <a:ext cx="314325" cy="152400"/>
        </p:xfrm>
        <a:graphic>
          <a:graphicData uri="http://schemas.openxmlformats.org/presentationml/2006/ole">
            <p:oleObj spid="_x0000_s19457" name="Equation" r:id="rId11" imgW="317225" imgH="152268" progId="Equation.3">
              <p:embed/>
            </p:oleObj>
          </a:graphicData>
        </a:graphic>
      </p:graphicFrame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683568" y="1268760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One example of CS/OCC/Comb mapping table for </a:t>
            </a:r>
            <a:r>
              <a:rPr lang="en-US" altLang="zh-CN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RPF=4 </a:t>
            </a:r>
            <a:r>
              <a:rPr lang="en-US" altLang="zh-CN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is illustrated below, which satisfies the above principle.</a:t>
            </a:r>
            <a:r>
              <a:rPr lang="en-US" altLang="zh-CN" sz="11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endParaRPr lang="en-US" altLang="zh-CN" sz="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15616" y="5589240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CS field in the table </a:t>
            </a:r>
            <a:r>
              <a:rPr lang="en-US" dirty="0" smtClean="0"/>
              <a:t>may </a:t>
            </a:r>
            <a:r>
              <a:rPr lang="en-US" dirty="0" smtClean="0"/>
              <a:t>need to be </a:t>
            </a:r>
            <a:r>
              <a:rPr lang="en-US" dirty="0" smtClean="0"/>
              <a:t>reduced due to reduced DMRS sequence length.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625</Words>
  <Application>Microsoft Office PowerPoint</Application>
  <PresentationFormat>On-screen Show (4:3)</PresentationFormat>
  <Paragraphs>187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主题</vt:lpstr>
      <vt:lpstr>Microsoft Equation 3.0</vt:lpstr>
      <vt:lpstr>WF on downlink control signaling for IFDMA based DMRS</vt:lpstr>
      <vt:lpstr>Background</vt:lpstr>
      <vt:lpstr>Proposals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downlink control signaling for PDSCH rate matching</dc:title>
  <dc:creator>zhangruiqi (C)</dc:creator>
  <cp:lastModifiedBy>Bin Liu</cp:lastModifiedBy>
  <cp:revision>30</cp:revision>
  <dcterms:created xsi:type="dcterms:W3CDTF">2016-10-09T16:21:20Z</dcterms:created>
  <dcterms:modified xsi:type="dcterms:W3CDTF">2016-10-11T10:00:19Z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(2)ml+U+KlkXQghiIZ6wUIRfu1yfzCBK38Gc40cmI6Vvtuso/c8fHWz+sVQ8P8WvDKnj6Uy09GE
ahjC765NFddh8a3KzTND/PkeesNYj82+6cIT4GcPEv28yLyVvF+rIddG9jnxcAI3j76Twt3i
TjLpvqw1GrypcZpCjVo5GPC64gHbB0u7gKuG10so0odOwc7cSfLly1fRcKddo6LmMsi8Re0D
KrtQeEwOkK5YEZjKLd</vt:lpwstr>
  </property>
  <property fmtid="{D5CDD505-2E9C-101B-9397-08002B2CF9AE}" pid="3" name="_2015_ms_pID_7253431">
    <vt:lpwstr>Ssi3LeB14VNl2xXcFwTZZLa+xHAk63fFefUhNT7gPdSfmrE+cCzUjd
7wIIq8S3wl0iZylCkSVVfS5I5g0RQwdSJFqjTZyHmViC8AQ9yDZN69Ckeuwtj6mlDCFdvNxY
R2CdQQ4XV33zqjahjnR9FZbigWG0RHC0JfKe9IOWAQyUIQ==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1476173561</vt:lpwstr>
  </property>
</Properties>
</file>