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527" autoAdjust="0"/>
    <p:restoredTop sz="94660"/>
  </p:normalViewPr>
  <p:slideViewPr>
    <p:cSldViewPr>
      <p:cViewPr varScale="1">
        <p:scale>
          <a:sx n="75" d="100"/>
          <a:sy n="75" d="100"/>
        </p:scale>
        <p:origin x="-119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737265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97749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77920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6038"/>
            <a:ext cx="8229600" cy="563562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685800"/>
            <a:ext cx="8915400" cy="6019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36750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54238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57043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14894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3569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609811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4734234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51375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A4E9FB-9978-4AFB-8E58-E80898A864E5}" type="datetimeFigureOut">
              <a:rPr lang="en-US" smtClean="0"/>
              <a:t>10/11/2016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5D58F6-9139-4D24-849C-7170770C14E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4135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on </a:t>
            </a:r>
            <a:r>
              <a:rPr lang="en-US" dirty="0" smtClean="0"/>
              <a:t>Transmission Scheme for Semi-Open-Loop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/>
          <a:p>
            <a:r>
              <a:rPr lang="en-US" dirty="0" smtClean="0"/>
              <a:t>CATT, Samsung, Nokia, </a:t>
            </a:r>
            <a:r>
              <a:rPr lang="en-US" dirty="0" smtClean="0"/>
              <a:t>Alcatel-Lucent Shanghai Bell, Intel</a:t>
            </a:r>
            <a:endParaRPr lang="en-US" dirty="0"/>
          </a:p>
        </p:txBody>
      </p:sp>
      <p:sp>
        <p:nvSpPr>
          <p:cNvPr id="4" name="テキスト ボックス 4"/>
          <p:cNvSpPr txBox="1">
            <a:spLocks noChangeArrowheads="1"/>
          </p:cNvSpPr>
          <p:nvPr/>
        </p:nvSpPr>
        <p:spPr bwMode="auto">
          <a:xfrm>
            <a:off x="153987" y="381000"/>
            <a:ext cx="4612609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r>
              <a:rPr kumimoji="1" lang="en-US" altLang="zh-CN" sz="2000" dirty="0" smtClean="0"/>
              <a:t>3GPP TSG RAN WG1 Meeting #86bis</a:t>
            </a:r>
            <a:endParaRPr kumimoji="1" lang="zh-CN" altLang="zh-CN" sz="2000" dirty="0" smtClean="0"/>
          </a:p>
          <a:p>
            <a:r>
              <a:rPr kumimoji="1" lang="en-US" altLang="zh-CN" sz="2000" dirty="0" smtClean="0"/>
              <a:t>Lisbon, Portugal, 10th - 14th October 2016</a:t>
            </a:r>
            <a:endParaRPr kumimoji="1" lang="zh-CN" altLang="zh-CN" sz="2000" dirty="0" smtClean="0"/>
          </a:p>
          <a:p>
            <a:pPr eaLnBrk="1" hangingPunct="1"/>
            <a:r>
              <a:rPr kumimoji="1" lang="en-US" altLang="ja-JP" sz="2000" dirty="0" smtClean="0"/>
              <a:t>Agenda </a:t>
            </a:r>
            <a:r>
              <a:rPr kumimoji="1" lang="en-US" altLang="ja-JP" sz="2000" dirty="0"/>
              <a:t>item: </a:t>
            </a:r>
            <a:r>
              <a:rPr kumimoji="1" lang="en-US" altLang="ja-JP" sz="2000" dirty="0" smtClean="0"/>
              <a:t>7.2.2.2</a:t>
            </a:r>
            <a:endParaRPr kumimoji="1" lang="ja-JP" altLang="en-US" sz="2000" dirty="0"/>
          </a:p>
        </p:txBody>
      </p:sp>
      <p:sp>
        <p:nvSpPr>
          <p:cNvPr id="5" name="テキスト ボックス 3"/>
          <p:cNvSpPr txBox="1">
            <a:spLocks noChangeArrowheads="1"/>
          </p:cNvSpPr>
          <p:nvPr/>
        </p:nvSpPr>
        <p:spPr bwMode="auto">
          <a:xfrm>
            <a:off x="7315200" y="381000"/>
            <a:ext cx="168988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>
            <a:defPPr>
              <a:defRPr lang="en-US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itchFamily="34" charset="0"/>
                <a:ea typeface="+mn-ea"/>
                <a:cs typeface="Arial" pitchFamily="34" charset="0"/>
              </a:defRPr>
            </a:lvl9pPr>
          </a:lstStyle>
          <a:p>
            <a:pPr eaLnBrk="1" hangingPunct="1"/>
            <a:r>
              <a:rPr lang="sv-SE" altLang="ko-KR" sz="2400" dirty="0" smtClean="0">
                <a:ea typeface="Gulim" pitchFamily="34" charset="-127"/>
              </a:rPr>
              <a:t>R1-1610592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499431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en-US" sz="2900" dirty="0" smtClean="0"/>
              <a:t>Agreement in RAN1#86</a:t>
            </a:r>
          </a:p>
          <a:p>
            <a:pPr lvl="1"/>
            <a:r>
              <a:rPr lang="en-US" sz="2900" dirty="0" smtClean="0"/>
              <a:t>Support </a:t>
            </a:r>
            <a:r>
              <a:rPr lang="en-US" sz="2900" dirty="0"/>
              <a:t>both CLASS A and CLASS B with K≥1 CSI-RS resources for the eMIMO-Type of semi-open-loop</a:t>
            </a:r>
          </a:p>
          <a:p>
            <a:pPr lvl="2"/>
            <a:r>
              <a:rPr lang="en-US" sz="2900" dirty="0"/>
              <a:t>For dual-stage codebook, </a:t>
            </a:r>
          </a:p>
          <a:p>
            <a:pPr lvl="3"/>
            <a:r>
              <a:rPr lang="en-US" sz="2900" dirty="0"/>
              <a:t>RI, i</a:t>
            </a:r>
            <a:r>
              <a:rPr lang="en-US" sz="2900" baseline="-25000" dirty="0"/>
              <a:t>1</a:t>
            </a:r>
            <a:r>
              <a:rPr lang="en-US" sz="2900" dirty="0"/>
              <a:t> and CQI reporting is supported for {CLASS A} and {CLASS B with K=1 and 8Tx/alternate 4Tx codebooks}</a:t>
            </a:r>
          </a:p>
          <a:p>
            <a:pPr lvl="4"/>
            <a:r>
              <a:rPr lang="en-US" sz="2900" dirty="0"/>
              <a:t>FFS: reporting i11 and/or i12 for Class A codebooks</a:t>
            </a:r>
          </a:p>
          <a:p>
            <a:pPr lvl="3"/>
            <a:r>
              <a:rPr lang="en-US" sz="2900" dirty="0"/>
              <a:t>CRI, RI, i</a:t>
            </a:r>
            <a:r>
              <a:rPr lang="en-US" sz="2900" baseline="-25000" dirty="0"/>
              <a:t>1</a:t>
            </a:r>
            <a:r>
              <a:rPr lang="en-US" sz="2900" dirty="0"/>
              <a:t> and CQI reporting is supported for CLASS B with K&gt;1</a:t>
            </a:r>
          </a:p>
          <a:p>
            <a:pPr lvl="3"/>
            <a:r>
              <a:rPr lang="en-US" sz="2900" dirty="0"/>
              <a:t>FFS: reporting i1 and subsampled i2</a:t>
            </a:r>
          </a:p>
          <a:p>
            <a:pPr lvl="3"/>
            <a:r>
              <a:rPr lang="en-US" sz="2900" dirty="0"/>
              <a:t>FFS: Hybrid CSI with semi-open-loop </a:t>
            </a:r>
          </a:p>
          <a:p>
            <a:pPr lvl="3"/>
            <a:r>
              <a:rPr lang="en-US" sz="2900" dirty="0"/>
              <a:t>FFS: Reporting multiple CRIs for CLASS B K&gt;1</a:t>
            </a:r>
          </a:p>
          <a:p>
            <a:pPr lvl="2"/>
            <a:r>
              <a:rPr lang="en-US" sz="2900" dirty="0"/>
              <a:t>For single-stage codebook with 2 and 4 ports (CLASS B with K&gt;1), CRI, RI and CQI are reported</a:t>
            </a:r>
          </a:p>
          <a:p>
            <a:pPr lvl="2"/>
            <a:r>
              <a:rPr lang="en-US" sz="2900" dirty="0"/>
              <a:t>For single-stage codebook with 2 and 4 ports (CLASS B with K=1), RI and CQI are reported</a:t>
            </a:r>
          </a:p>
          <a:p>
            <a:pPr lvl="1"/>
            <a:r>
              <a:rPr lang="en-US" sz="2900" dirty="0"/>
              <a:t>Support RE level transmitter operation on PDSCH for both CSI reporting and PDSCH transmission</a:t>
            </a:r>
          </a:p>
          <a:p>
            <a:pPr lvl="2"/>
            <a:r>
              <a:rPr lang="en-US" sz="2900" dirty="0"/>
              <a:t>Down selection from the following transmission schemes in RAN1#86bis, including possible combination</a:t>
            </a:r>
          </a:p>
          <a:p>
            <a:pPr lvl="3"/>
            <a:r>
              <a:rPr lang="en-US" sz="2900" dirty="0"/>
              <a:t>Precoder cycling</a:t>
            </a:r>
          </a:p>
          <a:p>
            <a:pPr lvl="3"/>
            <a:r>
              <a:rPr lang="en-US" sz="2900" dirty="0"/>
              <a:t>Tx diversity </a:t>
            </a:r>
          </a:p>
          <a:p>
            <a:pPr lvl="3"/>
            <a:r>
              <a:rPr lang="en-US" sz="2900" dirty="0"/>
              <a:t>LD-CDD</a:t>
            </a:r>
          </a:p>
          <a:p>
            <a:pPr lvl="3"/>
            <a:r>
              <a:rPr lang="en-US" sz="2900" dirty="0"/>
              <a:t>Layer Permutation</a:t>
            </a:r>
          </a:p>
          <a:p>
            <a:r>
              <a:rPr lang="en-US" sz="2900" b="1" u="sng" dirty="0"/>
              <a:t>Conclusion</a:t>
            </a:r>
            <a:r>
              <a:rPr lang="en-US" sz="2900" dirty="0"/>
              <a:t>:</a:t>
            </a:r>
          </a:p>
          <a:p>
            <a:pPr lvl="1"/>
            <a:r>
              <a:rPr lang="en-US" sz="2900" dirty="0"/>
              <a:t>RAN1#86bis: companies need to justify the need for introducing new DMRS pattern(s) to support open-loop/semi-open-loop transmission scheme. Otherwise the proposal in R1-168048 is agreed.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9254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6200" y="685800"/>
            <a:ext cx="8915400" cy="6172200"/>
          </a:xfrm>
        </p:spPr>
        <p:txBody>
          <a:bodyPr>
            <a:noAutofit/>
          </a:bodyPr>
          <a:lstStyle/>
          <a:p>
            <a:r>
              <a:rPr lang="en-US" sz="2400" dirty="0" smtClean="0">
                <a:latin typeface="+mj-lt"/>
                <a:cs typeface="Times New Roman" pitchFamily="18" charset="0"/>
              </a:rPr>
              <a:t>Denote the RE index as </a:t>
            </a:r>
            <a:r>
              <a:rPr lang="en-US" sz="2400" i="1" dirty="0" err="1" smtClean="0">
                <a:latin typeface="+mj-lt"/>
                <a:cs typeface="Times New Roman" pitchFamily="18" charset="0"/>
              </a:rPr>
              <a:t>i</a:t>
            </a:r>
            <a:r>
              <a:rPr lang="en-US" sz="2400" dirty="0" smtClean="0">
                <a:latin typeface="+mj-lt"/>
                <a:cs typeface="Times New Roman" pitchFamily="18" charset="0"/>
              </a:rPr>
              <a:t>, RE-level PDSCH processing for semi-open-loop MIMO is based on DMRS ports 7/8</a:t>
            </a:r>
          </a:p>
          <a:p>
            <a:pPr lvl="1"/>
            <a:r>
              <a:rPr lang="en-US" dirty="0" smtClean="0">
                <a:latin typeface="+mj-lt"/>
                <a:cs typeface="Times New Roman" pitchFamily="18" charset="0"/>
              </a:rPr>
              <a:t> Rank-1: Tx diversity</a:t>
            </a:r>
          </a:p>
          <a:p>
            <a:endParaRPr lang="en-US" sz="2400" dirty="0" smtClean="0">
              <a:latin typeface="+mj-lt"/>
              <a:cs typeface="Times New Roman" pitchFamily="18" charset="0"/>
            </a:endParaRPr>
          </a:p>
          <a:p>
            <a:pPr lvl="1"/>
            <a:endParaRPr lang="en-US" dirty="0" smtClean="0">
              <a:latin typeface="+mj-lt"/>
              <a:cs typeface="Times New Roman" pitchFamily="18" charset="0"/>
            </a:endParaRPr>
          </a:p>
          <a:p>
            <a:pPr lvl="1"/>
            <a:endParaRPr lang="en-US" dirty="0" smtClean="0">
              <a:latin typeface="+mj-lt"/>
              <a:cs typeface="Times New Roman" pitchFamily="18" charset="0"/>
            </a:endParaRPr>
          </a:p>
          <a:p>
            <a:pPr lvl="1"/>
            <a:r>
              <a:rPr lang="en-US" dirty="0" smtClean="0">
                <a:latin typeface="+mj-lt"/>
                <a:cs typeface="Times New Roman" pitchFamily="18" charset="0"/>
              </a:rPr>
              <a:t>Rank-2:  co-phasing cycling</a:t>
            </a:r>
          </a:p>
          <a:p>
            <a:endParaRPr lang="en-US" sz="2400" dirty="0" smtClean="0">
              <a:latin typeface="+mj-lt"/>
              <a:cs typeface="Times New Roman" pitchFamily="18" charset="0"/>
            </a:endParaRPr>
          </a:p>
          <a:p>
            <a:pPr marL="0" indent="0">
              <a:buNone/>
            </a:pPr>
            <a:endParaRPr lang="en-US" sz="2400" dirty="0" smtClean="0">
              <a:latin typeface="+mj-lt"/>
              <a:cs typeface="Times New Roman" pitchFamily="18" charset="0"/>
            </a:endParaRPr>
          </a:p>
          <a:p>
            <a:endParaRPr lang="en-US" sz="2400" dirty="0" smtClean="0">
              <a:latin typeface="+mj-lt"/>
              <a:cs typeface="Times New Roman" pitchFamily="18" charset="0"/>
            </a:endParaRPr>
          </a:p>
          <a:p>
            <a:endParaRPr lang="en-US" sz="2400" dirty="0" smtClean="0">
              <a:latin typeface="+mj-lt"/>
              <a:cs typeface="Times New Roman" pitchFamily="18" charset="0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9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1" name="Object 10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832797623"/>
              </p:ext>
            </p:extLst>
          </p:nvPr>
        </p:nvGraphicFramePr>
        <p:xfrm>
          <a:off x="2209800" y="1981200"/>
          <a:ext cx="4012924" cy="1295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7" name="Equation" r:id="rId3" imgW="2565360" imgH="825480" progId="Equation.3">
                  <p:embed/>
                </p:oleObj>
              </mc:Choice>
              <mc:Fallback>
                <p:oleObj name="Equation" r:id="rId3" imgW="2565360" imgH="825480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1981200"/>
                        <a:ext cx="4012924" cy="1295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Object 1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81151130"/>
              </p:ext>
            </p:extLst>
          </p:nvPr>
        </p:nvGraphicFramePr>
        <p:xfrm>
          <a:off x="1981200" y="3810000"/>
          <a:ext cx="3505200" cy="91718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8" name="Equation" r:id="rId5" imgW="1701720" imgH="444240" progId="Equation.3">
                  <p:embed/>
                </p:oleObj>
              </mc:Choice>
              <mc:Fallback>
                <p:oleObj name="Equation" r:id="rId5" imgW="1701720" imgH="444240" progId="Equation.3">
                  <p:embed/>
                  <p:pic>
                    <p:nvPicPr>
                      <p:cNvPr id="0" name="Object 1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3810000"/>
                        <a:ext cx="3505200" cy="91718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Object 4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5464134"/>
              </p:ext>
            </p:extLst>
          </p:nvPr>
        </p:nvGraphicFramePr>
        <p:xfrm>
          <a:off x="6248400" y="4038600"/>
          <a:ext cx="2257643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9" name="Equation" r:id="rId7" imgW="914400" imgH="215640" progId="Equation.3">
                  <p:embed/>
                </p:oleObj>
              </mc:Choice>
              <mc:Fallback>
                <p:oleObj name="Equation" r:id="rId7" imgW="914400" imgH="215640" progId="Equation.3">
                  <p:embed/>
                  <p:pic>
                    <p:nvPicPr>
                      <p:cNvPr id="0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248400" y="4038600"/>
                        <a:ext cx="2257643" cy="533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8081927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Proposal (Cont’d)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Beamforming on port 7/8 </a:t>
            </a:r>
            <a:r>
              <a:rPr lang="en-US" sz="20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(to N CSI-RS ports</a:t>
            </a:r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) </a:t>
            </a:r>
            <a:endParaRPr lang="en-US" sz="20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lvl="1"/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Dual-stage codebook:  W(j)= W1W2(j)</a:t>
            </a:r>
            <a:endParaRPr lang="en-US" sz="20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W1: 	 wideband i1 </a:t>
            </a:r>
            <a:r>
              <a:rPr lang="en-US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(e.g. grid of beams) of 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rank-2</a:t>
            </a:r>
            <a:endParaRPr lang="en-US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W2(j):  pre-determined </a:t>
            </a:r>
            <a:r>
              <a:rPr lang="en-US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set of </a:t>
            </a:r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SB beam selection matrices of rank-2 </a:t>
            </a:r>
          </a:p>
          <a:p>
            <a:pPr lvl="3"/>
            <a:r>
              <a:rPr lang="en-US" dirty="0" smtClean="0">
                <a:solidFill>
                  <a:schemeClr val="tx1"/>
                </a:solidFill>
              </a:rPr>
              <a:t>W2(j) cycling per PRG, where PRG comprises N consecutive PRB pairs</a:t>
            </a:r>
          </a:p>
          <a:p>
            <a:pPr lvl="3"/>
            <a:r>
              <a:rPr lang="en-US" dirty="0" smtClean="0">
                <a:solidFill>
                  <a:schemeClr val="tx1"/>
                </a:solidFill>
              </a:rPr>
              <a:t>value of N FFS</a:t>
            </a:r>
          </a:p>
          <a:p>
            <a:pPr lvl="3"/>
            <a:r>
              <a:rPr lang="en-US" dirty="0" smtClean="0">
                <a:solidFill>
                  <a:schemeClr val="tx1"/>
                </a:solidFill>
                <a:cs typeface="Times New Roman" pitchFamily="18" charset="0"/>
              </a:rPr>
              <a:t>size/order of beam selection matrices for cycling FFS</a:t>
            </a:r>
            <a:endParaRPr lang="en-US" i="1" dirty="0">
              <a:solidFill>
                <a:schemeClr val="tx1"/>
              </a:solidFill>
            </a:endParaRPr>
          </a:p>
          <a:p>
            <a:pPr lvl="1"/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Single-stage codebook: W(j)</a:t>
            </a:r>
            <a:endParaRPr lang="en-US" sz="2000" dirty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lvl="2"/>
            <a:r>
              <a:rPr lang="en-US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2Tx:  identify matrix (i.e. no PMI feedback)</a:t>
            </a:r>
          </a:p>
          <a:p>
            <a:pPr lvl="2"/>
            <a:r>
              <a:rPr lang="en-US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4Tx:  </a:t>
            </a:r>
            <a:r>
              <a:rPr lang="en-US" dirty="0" smtClean="0">
                <a:solidFill>
                  <a:schemeClr val="tx1"/>
                </a:solidFill>
              </a:rPr>
              <a:t>Per-PRB-pair cycling of W(j), where W(j) = </a:t>
            </a:r>
            <a:r>
              <a:rPr lang="en-US" dirty="0" err="1" smtClean="0">
                <a:solidFill>
                  <a:schemeClr val="tx1"/>
                </a:solidFill>
              </a:rPr>
              <a:t>C</a:t>
            </a:r>
            <a:r>
              <a:rPr lang="en-US" baseline="-25000" dirty="0" err="1" smtClean="0">
                <a:solidFill>
                  <a:schemeClr val="tx1"/>
                </a:solidFill>
              </a:rPr>
              <a:t>k</a:t>
            </a:r>
            <a:r>
              <a:rPr lang="en-US" baseline="-25000" dirty="0" smtClean="0">
                <a:solidFill>
                  <a:schemeClr val="tx1"/>
                </a:solidFill>
              </a:rPr>
              <a:t>, </a:t>
            </a:r>
            <a:r>
              <a:rPr lang="en-US" dirty="0">
                <a:solidFill>
                  <a:schemeClr val="tx1"/>
                </a:solidFill>
              </a:rPr>
              <a:t>k=mod(j,4)+</a:t>
            </a:r>
            <a:r>
              <a:rPr lang="en-US" dirty="0" smtClean="0">
                <a:solidFill>
                  <a:schemeClr val="tx1"/>
                </a:solidFill>
              </a:rPr>
              <a:t>12, </a:t>
            </a:r>
            <a:r>
              <a:rPr lang="en-US" dirty="0" err="1" smtClean="0">
                <a:solidFill>
                  <a:schemeClr val="tx1"/>
                </a:solidFill>
              </a:rPr>
              <a:t>C</a:t>
            </a:r>
            <a:r>
              <a:rPr lang="en-US" baseline="-25000" dirty="0" err="1" smtClean="0">
                <a:solidFill>
                  <a:schemeClr val="tx1"/>
                </a:solidFill>
              </a:rPr>
              <a:t>k</a:t>
            </a:r>
            <a:r>
              <a:rPr lang="en-US" dirty="0" smtClean="0">
                <a:solidFill>
                  <a:schemeClr val="tx1"/>
                </a:solidFill>
              </a:rPr>
              <a:t> denotes the rank-2 precoding matrix of index </a:t>
            </a:r>
            <a:r>
              <a:rPr lang="en-US" i="1" dirty="0" smtClean="0">
                <a:solidFill>
                  <a:schemeClr val="tx1"/>
                </a:solidFill>
              </a:rPr>
              <a:t>k </a:t>
            </a:r>
          </a:p>
          <a:p>
            <a:pPr marL="457200" lvl="1" indent="0">
              <a:buNone/>
            </a:pPr>
            <a:endParaRPr lang="en-US" sz="200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pPr lvl="1"/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NOTE: j denotes PRB pair index</a:t>
            </a:r>
          </a:p>
          <a:p>
            <a:endParaRPr lang="en-US" sz="2000" dirty="0" smtClean="0">
              <a:solidFill>
                <a:schemeClr val="tx1"/>
              </a:solidFill>
              <a:latin typeface="+mj-lt"/>
              <a:cs typeface="Times New Roman" pitchFamily="18" charset="0"/>
            </a:endParaRPr>
          </a:p>
          <a:p>
            <a:r>
              <a:rPr lang="en-US" sz="2000" dirty="0" smtClean="0">
                <a:solidFill>
                  <a:schemeClr val="tx1"/>
                </a:solidFill>
                <a:latin typeface="+mj-lt"/>
                <a:cs typeface="Times New Roman" pitchFamily="18" charset="0"/>
              </a:rPr>
              <a:t>FFS </a:t>
            </a:r>
            <a:r>
              <a:rPr lang="en-US" sz="2000" dirty="0">
                <a:solidFill>
                  <a:schemeClr val="tx1"/>
                </a:solidFill>
                <a:latin typeface="+mj-lt"/>
                <a:cs typeface="Times New Roman" pitchFamily="18" charset="0"/>
              </a:rPr>
              <a:t>rank-3/4</a:t>
            </a:r>
          </a:p>
          <a:p>
            <a:endParaRPr lang="en-US" sz="3600" dirty="0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32887540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720</TotalTime>
  <Words>291</Words>
  <Application>Microsoft Office PowerPoint</Application>
  <PresentationFormat>On-screen Show (4:3)</PresentationFormat>
  <Paragraphs>50</Paragraphs>
  <Slides>4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6" baseType="lpstr">
      <vt:lpstr>Office Theme</vt:lpstr>
      <vt:lpstr>Equation</vt:lpstr>
      <vt:lpstr>WF on Transmission Scheme for Semi-Open-Loop</vt:lpstr>
      <vt:lpstr>Background</vt:lpstr>
      <vt:lpstr>Proposal</vt:lpstr>
      <vt:lpstr>Proposal (Cont’d)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Scope of advanced CSI</dc:title>
  <dc:creator>Eko Onggosanusi</dc:creator>
  <cp:lastModifiedBy>Runhua Chen</cp:lastModifiedBy>
  <cp:revision>98</cp:revision>
  <dcterms:created xsi:type="dcterms:W3CDTF">2016-05-23T04:09:27Z</dcterms:created>
  <dcterms:modified xsi:type="dcterms:W3CDTF">2016-10-11T08:14:58Z</dcterms:modified>
</cp:coreProperties>
</file>