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NR UL MIMO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31238" y="164815"/>
            <a:ext cx="8921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dirty="0" smtClean="0"/>
              <a:t>                                                               R1-1610525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72621"/>
            <a:ext cx="3779912" cy="80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zh-CN" sz="2000" b="1" dirty="0" smtClean="0"/>
              <a:t>Agenda Item:	8.1.4.2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In high frequency (above 6 GHz), it is well known that the signal could be easily blocked by relatively smaller objects such as human hand or head.</a:t>
            </a:r>
          </a:p>
          <a:p>
            <a:pPr lvl="1"/>
            <a:endParaRPr lang="en-US" altLang="zh-CN" dirty="0" smtClean="0"/>
          </a:p>
        </p:txBody>
      </p:sp>
      <p:grpSp>
        <p:nvGrpSpPr>
          <p:cNvPr id="54" name="组合 53"/>
          <p:cNvGrpSpPr/>
          <p:nvPr/>
        </p:nvGrpSpPr>
        <p:grpSpPr>
          <a:xfrm>
            <a:off x="2527252" y="3010021"/>
            <a:ext cx="4089496" cy="3155283"/>
            <a:chOff x="2527252" y="3010021"/>
            <a:chExt cx="4089496" cy="3155283"/>
          </a:xfrm>
        </p:grpSpPr>
        <p:grpSp>
          <p:nvGrpSpPr>
            <p:cNvPr id="4" name="组合 3"/>
            <p:cNvGrpSpPr/>
            <p:nvPr/>
          </p:nvGrpSpPr>
          <p:grpSpPr>
            <a:xfrm>
              <a:off x="2527252" y="3259241"/>
              <a:ext cx="1013626" cy="2906063"/>
              <a:chOff x="1907704" y="1772816"/>
              <a:chExt cx="1013626" cy="2906063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907704" y="1772816"/>
                <a:ext cx="1013626" cy="1718529"/>
                <a:chOff x="1907704" y="1772816"/>
                <a:chExt cx="1013626" cy="1718529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1907704" y="1772816"/>
                  <a:ext cx="1013626" cy="1718529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128486" y="266141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280886" y="266141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2428393" y="266141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2580793" y="266141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2128486" y="302145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2280886" y="302145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2428393" y="302145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2580793" y="302145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2128486" y="194133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2280886" y="194133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2428393" y="194133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2580793" y="194133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2128486" y="230137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2280886" y="230137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2428393" y="230137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2580793" y="2301379"/>
                  <a:ext cx="72008" cy="28803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矩形 30"/>
              <p:cNvSpPr/>
              <p:nvPr/>
            </p:nvSpPr>
            <p:spPr>
              <a:xfrm>
                <a:off x="2398817" y="1876316"/>
                <a:ext cx="344383" cy="1472540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028717" y="1886216"/>
                <a:ext cx="344383" cy="1472540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/>
              <p:cNvCxnSpPr>
                <a:stCxn id="32" idx="2"/>
              </p:cNvCxnSpPr>
              <p:nvPr/>
            </p:nvCxnSpPr>
            <p:spPr>
              <a:xfrm>
                <a:off x="2200909" y="3358756"/>
                <a:ext cx="7901" cy="655104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555189" y="3344901"/>
                <a:ext cx="7901" cy="655104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49"/>
              <p:cNvSpPr txBox="1"/>
              <p:nvPr/>
            </p:nvSpPr>
            <p:spPr>
              <a:xfrm>
                <a:off x="1978023" y="4037611"/>
                <a:ext cx="430887" cy="6412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dirty="0" smtClean="0"/>
                  <a:t>TXRU</a:t>
                </a:r>
                <a:endParaRPr lang="zh-CN" altLang="en-US" sz="1600" dirty="0"/>
              </a:p>
            </p:txBody>
          </p:sp>
          <p:sp>
            <p:nvSpPr>
              <p:cNvPr id="36" name="TextBox 50"/>
              <p:cNvSpPr txBox="1"/>
              <p:nvPr/>
            </p:nvSpPr>
            <p:spPr>
              <a:xfrm>
                <a:off x="2320423" y="4035636"/>
                <a:ext cx="430887" cy="6412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dirty="0" smtClean="0"/>
                  <a:t>TXRU</a:t>
                </a:r>
                <a:endParaRPr lang="zh-CN" altLang="en-US" sz="1600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6200000">
              <a:off x="4650957" y="2057855"/>
              <a:ext cx="1013626" cy="2917957"/>
              <a:chOff x="2998254" y="1236447"/>
              <a:chExt cx="1013626" cy="2917957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2998254" y="1236447"/>
                <a:ext cx="1013626" cy="1718529"/>
                <a:chOff x="2998254" y="1236447"/>
                <a:chExt cx="1013626" cy="1718529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998254" y="1236447"/>
                  <a:ext cx="1013626" cy="1718529"/>
                </a:xfrm>
                <a:prstGeom prst="rect">
                  <a:avLst/>
                </a:pr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3219036" y="212505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3371436" y="212505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3518943" y="212505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3671343" y="212505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3219036" y="248509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3371436" y="248509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3518943" y="248509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3671343" y="248509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219036" y="140497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3371436" y="140497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518943" y="140497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3671343" y="140497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3219036" y="176501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371436" y="176501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3518943" y="176501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3671343" y="1765010"/>
                  <a:ext cx="72008" cy="288032"/>
                </a:xfrm>
                <a:prstGeom prst="rect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3489342" y="1351841"/>
                <a:ext cx="344383" cy="147254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119242" y="1361741"/>
                <a:ext cx="344383" cy="147254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3315210" y="2834263"/>
                <a:ext cx="7901" cy="655104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669490" y="2832283"/>
                <a:ext cx="7901" cy="655104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51"/>
              <p:cNvSpPr txBox="1"/>
              <p:nvPr/>
            </p:nvSpPr>
            <p:spPr>
              <a:xfrm>
                <a:off x="3080423" y="3513136"/>
                <a:ext cx="430887" cy="6412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dirty="0" smtClean="0"/>
                  <a:t>TXRU</a:t>
                </a:r>
                <a:endParaRPr lang="zh-CN" altLang="en-US" sz="1600" dirty="0"/>
              </a:p>
            </p:txBody>
          </p:sp>
          <p:sp>
            <p:nvSpPr>
              <p:cNvPr id="12" name="TextBox 52"/>
              <p:cNvSpPr txBox="1"/>
              <p:nvPr/>
            </p:nvSpPr>
            <p:spPr>
              <a:xfrm>
                <a:off x="3422823" y="3511161"/>
                <a:ext cx="430887" cy="6412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dirty="0" smtClean="0"/>
                  <a:t>TXRU</a:t>
                </a:r>
                <a:endParaRPr lang="zh-CN" altLang="en-US" sz="1600" dirty="0"/>
              </a:p>
            </p:txBody>
          </p:sp>
        </p:grpSp>
      </p:grpSp>
      <p:sp>
        <p:nvSpPr>
          <p:cNvPr id="56" name="TextBox 55"/>
          <p:cNvSpPr txBox="1"/>
          <p:nvPr/>
        </p:nvSpPr>
        <p:spPr>
          <a:xfrm>
            <a:off x="4211960" y="522920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Example TXRU mapping at UE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sz="2800" dirty="0" smtClean="0"/>
              <a:t>UL MIMO schemes (including single port, open, close-loop SM, </a:t>
            </a:r>
            <a:r>
              <a:rPr lang="en-US" altLang="zh-CN" sz="2800" dirty="0" err="1" smtClean="0"/>
              <a:t>Tx</a:t>
            </a:r>
            <a:r>
              <a:rPr lang="en-US" altLang="zh-CN" sz="2800" dirty="0" smtClean="0"/>
              <a:t>-diversity) should be designed agnostic to UE antenna </a:t>
            </a:r>
            <a:r>
              <a:rPr lang="en-US" altLang="zh-CN" sz="2800" dirty="0" smtClean="0"/>
              <a:t>configuration considering UE capabilities </a:t>
            </a:r>
            <a:r>
              <a:rPr lang="en-US" altLang="zh-CN" sz="2800" smtClean="0"/>
              <a:t>are already reported</a:t>
            </a:r>
            <a:endParaRPr lang="en-US" altLang="zh-CN" sz="2800" dirty="0" smtClean="0"/>
          </a:p>
          <a:p>
            <a:r>
              <a:rPr lang="en-US" altLang="zh-CN" sz="2800" dirty="0" smtClean="0"/>
              <a:t>Support up to 8 layer uplink </a:t>
            </a:r>
            <a:r>
              <a:rPr lang="en-US" altLang="zh-CN" sz="2800" dirty="0" err="1" smtClean="0"/>
              <a:t>beamforming</a:t>
            </a:r>
            <a:r>
              <a:rPr lang="en-US" altLang="zh-CN" sz="2800" dirty="0" smtClean="0"/>
              <a:t> for close and open-loop transmission</a:t>
            </a:r>
          </a:p>
          <a:p>
            <a:r>
              <a:rPr lang="en-US" altLang="zh-CN" sz="2800" dirty="0" smtClean="0"/>
              <a:t>Study uplink </a:t>
            </a:r>
            <a:r>
              <a:rPr lang="en-US" altLang="zh-CN" sz="2800" dirty="0" err="1" smtClean="0"/>
              <a:t>beamforming</a:t>
            </a:r>
            <a:r>
              <a:rPr lang="en-US" altLang="zh-CN" sz="2800" dirty="0" smtClean="0"/>
              <a:t> based on TDD reciprocity, especially for high-frequency bands.</a:t>
            </a:r>
          </a:p>
          <a:p>
            <a:r>
              <a:rPr lang="en-US" altLang="zh-CN" sz="2800" dirty="0" smtClean="0"/>
              <a:t>Strive for unified MIMO designs for both DL and UL for NR, if the same multiple access technology is to be used.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147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NR UL MIMO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management</dc:title>
  <dc:creator>Gao Qiubin</dc:creator>
  <cp:lastModifiedBy>rakesh</cp:lastModifiedBy>
  <cp:revision>73</cp:revision>
  <dcterms:created xsi:type="dcterms:W3CDTF">2016-08-21T09:27:49Z</dcterms:created>
  <dcterms:modified xsi:type="dcterms:W3CDTF">2016-10-10T17:49:07Z</dcterms:modified>
</cp:coreProperties>
</file>