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7" r:id="rId3"/>
    <p:sldId id="284" r:id="rId4"/>
    <p:sldId id="285" r:id="rId5"/>
    <p:sldId id="286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91" d="100"/>
          <a:sy n="91" d="100"/>
        </p:scale>
        <p:origin x="-17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NR </a:t>
            </a:r>
            <a:r>
              <a:rPr lang="en-US" altLang="ja-JP" dirty="0" smtClean="0"/>
              <a:t>initial access signals/channels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NTT DOCOMO, Intel Corporation, Ericsson, </a:t>
            </a:r>
            <a:r>
              <a:rPr lang="en-US" altLang="ja-JP" dirty="0" smtClean="0"/>
              <a:t>Qualcomm, </a:t>
            </a:r>
            <a:r>
              <a:rPr lang="en-US" altLang="ja-JP" dirty="0" err="1" smtClean="0"/>
              <a:t>InterDigital</a:t>
            </a:r>
            <a:endParaRPr lang="en-US" altLang="ja-JP" dirty="0" smtClean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86bis 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610498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Lisbon, Portugal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14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2016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8.1.5.1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/>
              <a:t>Providing at least following functionalities </a:t>
            </a:r>
            <a:r>
              <a:rPr lang="en-US" altLang="ja-JP" sz="2800" dirty="0" smtClean="0"/>
              <a:t>was </a:t>
            </a:r>
            <a:r>
              <a:rPr lang="en-US" altLang="ja-JP" sz="2800" dirty="0"/>
              <a:t>agreed at RAN1#86</a:t>
            </a:r>
          </a:p>
          <a:p>
            <a:pPr lvl="1"/>
            <a:r>
              <a:rPr lang="en-US" altLang="ja-JP" sz="2400" i="1" dirty="0"/>
              <a:t>Detection of NR cell and its ID</a:t>
            </a:r>
          </a:p>
          <a:p>
            <a:pPr lvl="1"/>
            <a:r>
              <a:rPr lang="en-US" altLang="ja-JP" sz="2400" i="1" dirty="0"/>
              <a:t>Initial time/frequency synchronization to the cell</a:t>
            </a:r>
          </a:p>
          <a:p>
            <a:pPr lvl="1"/>
            <a:r>
              <a:rPr lang="en-US" altLang="ja-JP" sz="2400" i="1" dirty="0"/>
              <a:t>Providing necessary information for random access</a:t>
            </a:r>
          </a:p>
          <a:p>
            <a:r>
              <a:rPr kumimoji="1" lang="en-US" altLang="ja-JP" sz="2800" dirty="0" smtClean="0"/>
              <a:t>RAN1 needs to define physical signal(s) and/or channel(s) for above requirements</a:t>
            </a:r>
          </a:p>
        </p:txBody>
      </p:sp>
    </p:spTree>
    <p:extLst>
      <p:ext uri="{BB962C8B-B14F-4D97-AF65-F5344CB8AC3E}">
        <p14:creationId xmlns:p14="http://schemas.microsoft.com/office/powerpoint/2010/main" val="267347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sz="2800" dirty="0"/>
              <a:t>NR defines at least </a:t>
            </a:r>
            <a:r>
              <a:rPr lang="en-US" altLang="ja-JP" sz="2800" dirty="0" smtClean="0"/>
              <a:t>two types of synchronization signals</a:t>
            </a:r>
          </a:p>
          <a:p>
            <a:pPr lvl="1"/>
            <a:r>
              <a:rPr lang="en-US" altLang="ja-JP" sz="2400" dirty="0" smtClean="0"/>
              <a:t>NR-PSS at least for initial symbol boundary synchronization to the NR cell(s)</a:t>
            </a:r>
          </a:p>
          <a:p>
            <a:pPr lvl="2"/>
            <a:r>
              <a:rPr lang="en-US" altLang="ja-JP" sz="2000" dirty="0" smtClean="0"/>
              <a:t>FFS other functionality provided by NR-PSS, e.g., part of NR cell ID, serving as DMRS for NR-SSS, detection of subcarrier spacing</a:t>
            </a:r>
          </a:p>
          <a:p>
            <a:pPr lvl="1"/>
            <a:r>
              <a:rPr lang="en-US" altLang="ja-JP" sz="2400" dirty="0" smtClean="0"/>
              <a:t>NR-SSS for detection of NR cell and at least part of its ID</a:t>
            </a:r>
          </a:p>
          <a:p>
            <a:pPr lvl="2"/>
            <a:r>
              <a:rPr lang="en-US" altLang="ja-JP" sz="2000" dirty="0" smtClean="0"/>
              <a:t>Number of NR cell IDs is equal to or larger than that in LTE</a:t>
            </a:r>
          </a:p>
          <a:p>
            <a:pPr lvl="3"/>
            <a:r>
              <a:rPr lang="en-US" altLang="ja-JP" sz="1800" dirty="0" smtClean="0"/>
              <a:t>FFS number of NR cell IDs</a:t>
            </a:r>
          </a:p>
          <a:p>
            <a:pPr lvl="2"/>
            <a:r>
              <a:rPr lang="en-US" altLang="ja-JP" sz="2000" dirty="0" smtClean="0"/>
              <a:t>NR-SSS detection is based on the fixed relationship with NR-PSS resource position irrespective of duplex mode and beam operation type at least within a given frequency range and CP overhead.</a:t>
            </a:r>
          </a:p>
          <a:p>
            <a:pPr lvl="3"/>
            <a:r>
              <a:rPr lang="en-US" altLang="ja-JP" sz="1700" dirty="0" smtClean="0"/>
              <a:t>FFS FDM or TDM</a:t>
            </a:r>
          </a:p>
          <a:p>
            <a:pPr lvl="2"/>
            <a:r>
              <a:rPr lang="en-US" altLang="ja-JP" sz="2000" dirty="0" smtClean="0"/>
              <a:t>FFS other functionality provided by NR-SSS, e.g., demodulation of broadcast channel, RRM measurement</a:t>
            </a:r>
            <a:r>
              <a:rPr lang="en-US" altLang="ja-JP" sz="2000" dirty="0"/>
              <a:t>, deriving subframe index, deriving symbol </a:t>
            </a:r>
            <a:r>
              <a:rPr lang="en-US" altLang="ja-JP" sz="2000" dirty="0" smtClean="0"/>
              <a:t>index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78086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ja-JP" sz="2800" dirty="0"/>
              <a:t>NR defines at least </a:t>
            </a:r>
            <a:r>
              <a:rPr lang="en-US" altLang="ja-JP" sz="2800" dirty="0" smtClean="0"/>
              <a:t>one broadcast channel: NR-PBCH</a:t>
            </a:r>
          </a:p>
          <a:p>
            <a:pPr lvl="1"/>
            <a:r>
              <a:rPr lang="en-US" altLang="ja-JP" sz="2400" dirty="0" smtClean="0"/>
              <a:t>NR-PBCH decoding </a:t>
            </a:r>
            <a:r>
              <a:rPr lang="en-US" altLang="ja-JP" sz="2400" dirty="0"/>
              <a:t>is based on the fixed relationship </a:t>
            </a:r>
            <a:r>
              <a:rPr lang="en-US" altLang="ja-JP" sz="2400" dirty="0" smtClean="0"/>
              <a:t>with NR-PSS and/or NR-SSS </a:t>
            </a:r>
            <a:r>
              <a:rPr lang="en-US" altLang="ja-JP" sz="2400" dirty="0"/>
              <a:t>resource position irrespective of duplex mode and beam operation type at least within a given frequency range and CP overhead.</a:t>
            </a:r>
          </a:p>
          <a:p>
            <a:pPr lvl="1"/>
            <a:r>
              <a:rPr lang="en-US" altLang="ja-JP" sz="2400" dirty="0" smtClean="0"/>
              <a:t>FFS relationship between NR-PBCH subcarrier spacing and NR-PSS and/or SSS subcarrier spacing</a:t>
            </a:r>
            <a:endParaRPr lang="en-US" altLang="ja-JP" sz="2400" dirty="0"/>
          </a:p>
          <a:p>
            <a:pPr lvl="1"/>
            <a:r>
              <a:rPr lang="en-US" altLang="ja-JP" sz="2400" dirty="0" smtClean="0"/>
              <a:t>Following broadcasting schemes to carry essential system information can be considered</a:t>
            </a:r>
          </a:p>
          <a:p>
            <a:pPr lvl="2"/>
            <a:r>
              <a:rPr lang="en-US" altLang="ja-JP" sz="2000" dirty="0" smtClean="0"/>
              <a:t>Option 1: NR-PBCH carries a part of essential system information for initial access including information necessary for UE to receive channel carrying remaining essential system information</a:t>
            </a:r>
          </a:p>
          <a:p>
            <a:pPr lvl="2"/>
            <a:r>
              <a:rPr kumimoji="1" lang="en-US" altLang="ja-JP" sz="2000" dirty="0" smtClean="0"/>
              <a:t>Option 2: NR-PBCH carries minimum information necessary for UE to perform initial UL transmission in addition to information in Option 1</a:t>
            </a:r>
          </a:p>
          <a:p>
            <a:pPr lvl="2"/>
            <a:r>
              <a:rPr lang="en-US" altLang="ja-JP" sz="2000" dirty="0" smtClean="0"/>
              <a:t>Option 3: NR-PBCH carries all essential system information for initial access</a:t>
            </a:r>
          </a:p>
        </p:txBody>
      </p:sp>
    </p:spTree>
    <p:extLst>
      <p:ext uri="{BB962C8B-B14F-4D97-AF65-F5344CB8AC3E}">
        <p14:creationId xmlns:p14="http://schemas.microsoft.com/office/powerpoint/2010/main" val="1654821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Wider transmission bandwidth </a:t>
            </a:r>
            <a:r>
              <a:rPr lang="en-US" altLang="ja-JP" dirty="0" smtClean="0"/>
              <a:t>for NR-PSS/SSS/PBCH </a:t>
            </a:r>
            <a:r>
              <a:rPr lang="en-US" altLang="ja-JP" dirty="0"/>
              <a:t>than that for LTE-PSS/SSS/PBCH is </a:t>
            </a:r>
            <a:r>
              <a:rPr lang="en-US" altLang="ja-JP" dirty="0" smtClean="0"/>
              <a:t>supported at </a:t>
            </a:r>
            <a:r>
              <a:rPr lang="en-US" altLang="ja-JP" dirty="0"/>
              <a:t>least for a subcarrier </a:t>
            </a:r>
            <a:r>
              <a:rPr lang="en-US" altLang="ja-JP" dirty="0" smtClean="0"/>
              <a:t>spacing  </a:t>
            </a:r>
            <a:r>
              <a:rPr lang="en-US" altLang="ja-JP" dirty="0"/>
              <a:t>larger than </a:t>
            </a:r>
            <a:r>
              <a:rPr lang="en-US" altLang="ja-JP" dirty="0" smtClean="0"/>
              <a:t>15kHz</a:t>
            </a:r>
            <a:endParaRPr lang="en-US" altLang="ja-JP" dirty="0"/>
          </a:p>
          <a:p>
            <a:pPr lvl="1"/>
            <a:r>
              <a:rPr kumimoji="1" lang="en-US" altLang="ja-JP" dirty="0" smtClean="0"/>
              <a:t>Below 6 GHz, transmission bandwidth </a:t>
            </a:r>
            <a:r>
              <a:rPr lang="en-US" altLang="ja-JP" dirty="0" smtClean="0"/>
              <a:t>containing</a:t>
            </a:r>
            <a:r>
              <a:rPr kumimoji="1" lang="en-US" altLang="ja-JP" dirty="0" smtClean="0"/>
              <a:t> NR-PSS/SSS/PBCH is not more than [5] MHz</a:t>
            </a:r>
          </a:p>
          <a:p>
            <a:pPr lvl="1"/>
            <a:r>
              <a:rPr lang="en-US" altLang="ja-JP" dirty="0" smtClean="0"/>
              <a:t>Below 40 GHz, transmission bandwidth containing NR-PSS/SSS/PBCH is not more than [40] MHz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85364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6865</TotalTime>
  <Words>392</Words>
  <Application>Microsoft Office PowerPoint</Application>
  <PresentationFormat>画面に合わせる (4:3)</PresentationFormat>
  <Paragraphs>35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NR initial access signals/channels</vt:lpstr>
      <vt:lpstr>Background</vt:lpstr>
      <vt:lpstr>Proposals</vt:lpstr>
      <vt:lpstr>Proposals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CTPClassification=CTP_PUBLIC:VisualMarkings=</cp:keywords>
  <cp:lastModifiedBy>Hiroki Harada</cp:lastModifiedBy>
  <cp:revision>194</cp:revision>
  <dcterms:created xsi:type="dcterms:W3CDTF">2014-09-26T23:14:47Z</dcterms:created>
  <dcterms:modified xsi:type="dcterms:W3CDTF">2016-10-10T19:24:47Z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bb3e5820-c3ca-405b-af5d-96b7135114d3</vt:lpwstr>
  </property>
  <property fmtid="{D5CDD505-2E9C-101B-9397-08002B2CF9AE}" pid="3" name="CTP_TimeStamp">
    <vt:lpwstr>2016-10-10 17:15:11Z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