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2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61" d="100"/>
          <a:sy n="61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RACH Procedure for </a:t>
            </a:r>
            <a:r>
              <a:rPr kumimoji="1" lang="en-US" altLang="ja-JP" smtClean="0"/>
              <a:t>Multi-beam Operation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/>
              <a:t>DOCOMO, </a:t>
            </a:r>
            <a:r>
              <a:rPr lang="en-US" altLang="ja-JP" dirty="0" smtClean="0"/>
              <a:t>ETRI, Qualcomm, Nokia, Alcatel-Lucent </a:t>
            </a:r>
            <a:r>
              <a:rPr lang="en-US" altLang="ja-JP" dirty="0" smtClean="0"/>
              <a:t>Shanghai-Bell, 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86bis</a:t>
            </a:r>
          </a:p>
          <a:p>
            <a:r>
              <a:rPr lang="en-US" altLang="ja-JP" dirty="0" smtClean="0"/>
              <a:t>Lisbon</a:t>
            </a:r>
            <a:r>
              <a:rPr lang="en-US" altLang="ja-JP" dirty="0"/>
              <a:t>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Agenda: 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R1-1610489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855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u="sng" dirty="0" smtClean="0"/>
              <a:t>Agreements at RAN1#86:</a:t>
            </a:r>
            <a:endParaRPr lang="ja-JP" altLang="ja-JP" sz="2000" dirty="0"/>
          </a:p>
          <a:p>
            <a:pPr lvl="0"/>
            <a:r>
              <a:rPr lang="en-US" altLang="ja-JP" sz="2000" dirty="0" smtClean="0"/>
              <a:t>The </a:t>
            </a:r>
            <a:r>
              <a:rPr lang="en-US" altLang="ja-JP" sz="2000" dirty="0"/>
              <a:t>design of the random access procedure should take into account the possible use of single-beam and multiple beam operations, including</a:t>
            </a:r>
            <a:endParaRPr lang="ja-JP" altLang="ja-JP" sz="2000" dirty="0"/>
          </a:p>
          <a:p>
            <a:pPr lvl="1"/>
            <a:r>
              <a:rPr lang="en-US" altLang="ja-JP" sz="1800" dirty="0"/>
              <a:t>Non Rx/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 reciprocity at BS or UE</a:t>
            </a:r>
            <a:endParaRPr lang="ja-JP" altLang="ja-JP" sz="1800" dirty="0"/>
          </a:p>
          <a:p>
            <a:pPr lvl="1"/>
            <a:r>
              <a:rPr lang="en-US" altLang="ja-JP" sz="1800" dirty="0"/>
              <a:t>Full or partial Rx/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 reciprocity at BS or UE</a:t>
            </a:r>
            <a:endParaRPr lang="ja-JP" altLang="ja-JP" sz="1800" dirty="0"/>
          </a:p>
          <a:p>
            <a:pPr lvl="0"/>
            <a:r>
              <a:rPr lang="en-US" altLang="ja-JP" sz="2000" dirty="0"/>
              <a:t>In case that multiple beam-forming is applied to DL broadcast channels/signals for initial access, </a:t>
            </a:r>
            <a:endParaRPr lang="ja-JP" altLang="ja-JP" sz="2000" dirty="0"/>
          </a:p>
          <a:p>
            <a:pPr lvl="1"/>
            <a:r>
              <a:rPr lang="en-US" altLang="ja-JP" sz="1800" dirty="0"/>
              <a:t>RACH resource is obtained by UE from detected DL broadcast channels/signals</a:t>
            </a:r>
            <a:endParaRPr lang="ja-JP" altLang="ja-JP" sz="1800" dirty="0"/>
          </a:p>
          <a:p>
            <a:pPr lvl="2"/>
            <a:r>
              <a:rPr lang="en-US" altLang="ja-JP" sz="1600" dirty="0"/>
              <a:t>FFS: Details on association</a:t>
            </a:r>
            <a:endParaRPr lang="ja-JP" altLang="ja-JP" sz="1600" dirty="0"/>
          </a:p>
          <a:p>
            <a:pPr lvl="1"/>
            <a:r>
              <a:rPr lang="en-US" altLang="ja-JP" sz="1800" dirty="0"/>
              <a:t>Other mechanism w/o association is also considered</a:t>
            </a:r>
            <a:endParaRPr lang="ja-JP" altLang="ja-JP" sz="1800" dirty="0"/>
          </a:p>
          <a:p>
            <a:pPr lvl="0"/>
            <a:r>
              <a:rPr lang="en-US" altLang="ja-JP" sz="2000" dirty="0"/>
              <a:t>Multiple occasions for RACH preamble transmission in a given time interval are considered</a:t>
            </a:r>
            <a:endParaRPr lang="ja-JP" altLang="ja-JP" sz="2000" dirty="0"/>
          </a:p>
          <a:p>
            <a:pPr lvl="1"/>
            <a:r>
              <a:rPr lang="en-US" altLang="ja-JP" sz="1800" dirty="0"/>
              <a:t>Details are FFS</a:t>
            </a:r>
            <a:endParaRPr lang="ja-JP" altLang="ja-JP" sz="1800" dirty="0"/>
          </a:p>
          <a:p>
            <a:pPr lvl="1"/>
            <a:r>
              <a:rPr lang="en-US" altLang="ja-JP" sz="1800" dirty="0"/>
              <a:t>Other mechanism is not precluded</a:t>
            </a:r>
            <a:endParaRPr lang="ja-JP" altLang="ja-JP" sz="1800" dirty="0"/>
          </a:p>
          <a:p>
            <a:r>
              <a:rPr lang="en-GB" altLang="ja-JP" sz="2000" dirty="0"/>
              <a:t>Study further RACH reception/RAR transmission in TRPs/beams other than the one transmitting synchronization </a:t>
            </a:r>
            <a:r>
              <a:rPr lang="en-GB" altLang="ja-JP" sz="2000" dirty="0" smtClean="0"/>
              <a:t>signals</a:t>
            </a:r>
            <a:endParaRPr lang="ja-JP" altLang="ja-JP" sz="1800" dirty="0" smtClean="0"/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0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pPr marL="342900" lvl="1" indent="-342900"/>
            <a:r>
              <a:rPr lang="en-US" altLang="ja-JP" sz="2400" dirty="0"/>
              <a:t>BS can generate similar beam patterns between DL and UL in the presence of reasonable device reciprocity </a:t>
            </a:r>
            <a:r>
              <a:rPr lang="en-US" altLang="ja-JP" sz="2400" dirty="0" smtClean="0"/>
              <a:t>[1]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endParaRPr lang="en-US" altLang="ja-JP" sz="2400" dirty="0"/>
          </a:p>
          <a:p>
            <a:pPr marL="342900" lvl="1" indent="-342900"/>
            <a:r>
              <a:rPr lang="en-US" altLang="ja-JP" sz="2400" dirty="0"/>
              <a:t> Beam strength estimation of a particular beam remains valid for the time gap between DL SYNC and UL RACH sub-frames at pedestrian velocity </a:t>
            </a:r>
            <a:r>
              <a:rPr lang="en-US" altLang="ja-JP" sz="2400" dirty="0" smtClean="0"/>
              <a:t>[1]</a:t>
            </a:r>
            <a:endParaRPr lang="en-US" altLang="ja-JP" sz="2400" dirty="0"/>
          </a:p>
          <a:p>
            <a:pPr marL="0" lvl="1" indent="0">
              <a:buNone/>
            </a:pPr>
            <a:endParaRPr lang="en-US" altLang="ja-JP" sz="2400" dirty="0"/>
          </a:p>
          <a:p>
            <a:pPr marL="342900" lvl="1" indent="-342900"/>
            <a:r>
              <a:rPr lang="en-US" altLang="ja-JP" sz="2400" dirty="0" smtClean="0"/>
              <a:t>During random access procedure, it is desired that beam-forming in multi-beam operation is applied in earlier stage of the procedure regardless of whether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/Rx reciprocity at 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 and UE is available or not</a:t>
            </a:r>
          </a:p>
          <a:p>
            <a:pPr marL="342900" lvl="1" indent="-342900"/>
            <a:endParaRPr lang="en-US" altLang="ja-JP" sz="2000" dirty="0" smtClean="0"/>
          </a:p>
          <a:p>
            <a:endParaRPr lang="en-US" altLang="ja-JP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55576" y="5657671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[1] R1-1610150</a:t>
            </a:r>
            <a:r>
              <a:rPr lang="en-US" altLang="ja-JP" dirty="0"/>
              <a:t>, “Effect of Calibration in Beam Gain and Beam Coherence Time”, Qualcomm </a:t>
            </a:r>
            <a:r>
              <a:rPr lang="en-US" altLang="ja-JP" dirty="0" err="1"/>
              <a:t>Inc</a:t>
            </a:r>
            <a:r>
              <a:rPr lang="en-US" altLang="ja-JP" dirty="0"/>
              <a:t>, </a:t>
            </a:r>
            <a:r>
              <a:rPr lang="en-US" altLang="zh-CN" dirty="0"/>
              <a:t>3GPP TSG RAN WG1 Meeting #86b, Lisbon, Portugal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413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altLang="ja-JP" sz="2400" dirty="0" smtClean="0"/>
              <a:t>When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/Rx reciprocity is available at both 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 and UE, the following RACH procedure is </a:t>
            </a:r>
            <a:r>
              <a:rPr lang="en-US" altLang="ja-JP" sz="2400" dirty="0" smtClean="0"/>
              <a:t>considered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for at least UE in idle mode</a:t>
            </a:r>
            <a:endParaRPr lang="en-US" altLang="ja-JP" sz="2400" dirty="0" smtClean="0"/>
          </a:p>
          <a:p>
            <a:pPr marL="342900" lvl="1" indent="-342900"/>
            <a:r>
              <a:rPr lang="en-US" altLang="ja-JP" sz="2400" dirty="0" smtClean="0"/>
              <a:t>Association between one or  multiple  occasions for DL </a:t>
            </a:r>
            <a:r>
              <a:rPr lang="en-US" altLang="ja-JP" sz="2400" dirty="0"/>
              <a:t>broadcast </a:t>
            </a:r>
            <a:r>
              <a:rPr lang="en-US" altLang="ja-JP" sz="2400" dirty="0" smtClean="0"/>
              <a:t>channel/signal and 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a subset of RACH occasions is partially or fully informed by broadcast system information (e.g., PBCH)</a:t>
            </a:r>
          </a:p>
          <a:p>
            <a:pPr marL="742950" lvl="2" indent="-342900"/>
            <a:r>
              <a:rPr lang="en-US" altLang="ja-JP" sz="2000" dirty="0" smtClean="0"/>
              <a:t>Signaling of  “non-association” can be also included</a:t>
            </a:r>
          </a:p>
          <a:p>
            <a:pPr marL="742950" lvl="2" indent="-342900"/>
            <a:r>
              <a:rPr lang="en-US" altLang="ja-JP" sz="2000" dirty="0"/>
              <a:t>D</a:t>
            </a:r>
            <a:r>
              <a:rPr lang="en-US" altLang="ja-JP" sz="2000" dirty="0" smtClean="0"/>
              <a:t>etailed </a:t>
            </a:r>
            <a:r>
              <a:rPr lang="en-US" altLang="ja-JP" sz="2000" dirty="0"/>
              <a:t>design for RACH </a:t>
            </a:r>
            <a:r>
              <a:rPr lang="en-US" altLang="ja-JP" sz="2000" dirty="0" smtClean="0"/>
              <a:t>preamble should be further studied</a:t>
            </a:r>
          </a:p>
          <a:p>
            <a:pPr marL="342900" lvl="1" indent="-342900"/>
            <a:r>
              <a:rPr lang="en-US" altLang="ja-JP" sz="2400" dirty="0" smtClean="0"/>
              <a:t>Based on the DL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 beam measurement and the corresponding association, UE selects the subset of </a:t>
            </a:r>
            <a:r>
              <a:rPr lang="en-US" altLang="ja-JP" sz="2400" dirty="0"/>
              <a:t>RACH </a:t>
            </a:r>
            <a:r>
              <a:rPr lang="en-US" altLang="ja-JP" sz="2400" dirty="0" smtClean="0"/>
              <a:t>occasions</a:t>
            </a:r>
          </a:p>
          <a:p>
            <a:pPr marL="342900" lvl="1" indent="-342900"/>
            <a:r>
              <a:rPr lang="en-US" altLang="ja-JP" sz="2400" dirty="0" smtClean="0"/>
              <a:t>At 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, the DL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 beam </a:t>
            </a:r>
            <a:r>
              <a:rPr lang="en-US" altLang="ja-JP" sz="2400" dirty="0" smtClean="0"/>
              <a:t>for the UE is obtained based on the detected RACH preamble and would be also applied to Message 2</a:t>
            </a:r>
          </a:p>
          <a:p>
            <a:pPr marL="742950" lvl="2" indent="-342900"/>
            <a:r>
              <a:rPr lang="en-US" altLang="ja-JP" sz="2000" dirty="0" smtClean="0"/>
              <a:t>UL grant in message 2 may indicate the transmission timing of message 3.</a:t>
            </a:r>
          </a:p>
          <a:p>
            <a:endParaRPr lang="en-US" altLang="ja-JP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altLang="ja-JP" sz="2400" dirty="0" smtClean="0"/>
              <a:t>For </a:t>
            </a:r>
            <a:r>
              <a:rPr lang="en-US" altLang="ja-JP" sz="2400" dirty="0"/>
              <a:t>the cases with and without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/Rx </a:t>
            </a:r>
            <a:r>
              <a:rPr lang="en-US" altLang="ja-JP" sz="2400" dirty="0" smtClean="0"/>
              <a:t>reciprocity, the common random access procedure should be strived.</a:t>
            </a:r>
            <a:endParaRPr lang="en-US" altLang="ja-JP" sz="2400" dirty="0"/>
          </a:p>
          <a:p>
            <a:pPr marL="0" lvl="1" indent="0">
              <a:buNone/>
            </a:pPr>
            <a:endParaRPr lang="en-US" altLang="ja-JP" sz="2400" dirty="0" smtClean="0"/>
          </a:p>
          <a:p>
            <a:pPr marL="0" lvl="1" indent="0">
              <a:buNone/>
            </a:pPr>
            <a:r>
              <a:rPr lang="en-US" altLang="ja-JP" sz="2400" dirty="0" smtClean="0"/>
              <a:t>When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/Rx reciprocity is </a:t>
            </a:r>
            <a:r>
              <a:rPr lang="en-US" altLang="ja-JP" sz="2400" u="sng" dirty="0" smtClean="0"/>
              <a:t>not</a:t>
            </a:r>
            <a:r>
              <a:rPr lang="en-US" altLang="ja-JP" sz="2400" dirty="0" smtClean="0"/>
              <a:t> available, the the following could be further </a:t>
            </a:r>
            <a:r>
              <a:rPr lang="en-US" altLang="ja-JP" sz="2400" dirty="0" smtClean="0"/>
              <a:t>considered for </a:t>
            </a:r>
            <a:r>
              <a:rPr lang="en-US" altLang="ja-JP" sz="2400" dirty="0"/>
              <a:t>at least UE in idle </a:t>
            </a:r>
            <a:r>
              <a:rPr lang="en-US" altLang="ja-JP" sz="2400" dirty="0" smtClean="0"/>
              <a:t>mode</a:t>
            </a:r>
            <a:endParaRPr lang="en-US" altLang="ja-JP" sz="2400" dirty="0" smtClean="0"/>
          </a:p>
          <a:p>
            <a:pPr marL="342900" lvl="1" indent="-342900"/>
            <a:r>
              <a:rPr lang="en-US" altLang="ja-JP" sz="2400" dirty="0" smtClean="0"/>
              <a:t>Whether or how to report DL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 beam to 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, e.g.,</a:t>
            </a:r>
          </a:p>
          <a:p>
            <a:pPr marL="742950" lvl="2" indent="-342900"/>
            <a:r>
              <a:rPr lang="en-US" altLang="ja-JP" sz="2000" dirty="0" smtClean="0"/>
              <a:t>RACH preamble</a:t>
            </a:r>
          </a:p>
          <a:p>
            <a:pPr marL="742950" lvl="2" indent="-342900"/>
            <a:r>
              <a:rPr lang="en-US" altLang="ja-JP" sz="2000" dirty="0" smtClean="0"/>
              <a:t>Msg. 3</a:t>
            </a:r>
          </a:p>
          <a:p>
            <a:pPr marL="342900" lvl="1" indent="-342900"/>
            <a:r>
              <a:rPr lang="en-US" altLang="ja-JP" sz="2400" dirty="0" smtClean="0"/>
              <a:t>Whether or how to indicate UL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 beam to the UE, e.g., </a:t>
            </a:r>
          </a:p>
          <a:p>
            <a:pPr marL="742950" lvl="2" indent="-342900"/>
            <a:r>
              <a:rPr lang="en-US" altLang="ja-JP" dirty="0" smtClean="0"/>
              <a:t>RAR</a:t>
            </a:r>
          </a:p>
          <a:p>
            <a:pPr marL="0" lvl="1" indent="0">
              <a:buNone/>
            </a:pPr>
            <a:endParaRPr lang="en-US" altLang="ja-JP" sz="2400" dirty="0" smtClean="0"/>
          </a:p>
          <a:p>
            <a:pPr marL="0" lvl="1" indent="0">
              <a:buNone/>
            </a:pPr>
            <a:r>
              <a:rPr lang="en-US" altLang="ja-JP" sz="2400" dirty="0"/>
              <a:t>	</a:t>
            </a:r>
            <a:endParaRPr lang="en-US" altLang="ja-JP" sz="2400" dirty="0" smtClean="0"/>
          </a:p>
          <a:p>
            <a:endParaRPr lang="en-US" altLang="ja-JP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926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412</Words>
  <Application>Microsoft Office PowerPoint</Application>
  <PresentationFormat>画面に合わせる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RACH Procedure for Multi-beam Operation</vt:lpstr>
      <vt:lpstr>Background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61</cp:revision>
  <dcterms:created xsi:type="dcterms:W3CDTF">2016-04-11T23:33:51Z</dcterms:created>
  <dcterms:modified xsi:type="dcterms:W3CDTF">2016-10-11T08:11:20Z</dcterms:modified>
</cp:coreProperties>
</file>