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01" r:id="rId3"/>
    <p:sldId id="302" r:id="rId4"/>
    <p:sldId id="305" r:id="rId5"/>
    <p:sldId id="304" r:id="rId6"/>
    <p:sldId id="30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xiuqiang" initials="X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93" d="100"/>
          <a:sy n="93" d="100"/>
        </p:scale>
        <p:origin x="42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/>
              <a:t>DFT-S-OFDM</a:t>
            </a:r>
            <a:r>
              <a:rPr lang="en-US" sz="1800" baseline="0"/>
              <a:t> gain over CP-OFDM: QPSK</a:t>
            </a:r>
            <a:endParaRPr lang="en-US" sz="18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Sheet2!$A$3:$A$13</c:f>
              <c:strCache>
                <c:ptCount val="11"/>
                <c:pt idx="0">
                  <c:v>Qualcomm: </c:v>
                </c:pt>
                <c:pt idx="1">
                  <c:v>Huawei</c:v>
                </c:pt>
                <c:pt idx="2">
                  <c:v>Nokia:</c:v>
                </c:pt>
                <c:pt idx="3">
                  <c:v>Idaho National Lab</c:v>
                </c:pt>
                <c:pt idx="4">
                  <c:v>Samsung</c:v>
                </c:pt>
                <c:pt idx="5">
                  <c:v>LGE</c:v>
                </c:pt>
                <c:pt idx="6">
                  <c:v>CMCC</c:v>
                </c:pt>
                <c:pt idx="7">
                  <c:v>MediaTek</c:v>
                </c:pt>
                <c:pt idx="8">
                  <c:v>Panasonic</c:v>
                </c:pt>
                <c:pt idx="9">
                  <c:v>DCM</c:v>
                </c:pt>
                <c:pt idx="10">
                  <c:v>Mitsubishi</c:v>
                </c:pt>
              </c:strCache>
            </c:strRef>
          </c:cat>
          <c:val>
            <c:numRef>
              <c:f>Sheet2!$B$3:$B$13</c:f>
              <c:numCache>
                <c:formatCode>General</c:formatCode>
                <c:ptCount val="11"/>
                <c:pt idx="0">
                  <c:v>2</c:v>
                </c:pt>
                <c:pt idx="1">
                  <c:v>0.1</c:v>
                </c:pt>
                <c:pt idx="2">
                  <c:v>-0.4</c:v>
                </c:pt>
                <c:pt idx="3">
                  <c:v>2.02</c:v>
                </c:pt>
                <c:pt idx="4">
                  <c:v>2.25</c:v>
                </c:pt>
                <c:pt idx="5">
                  <c:v>1.75</c:v>
                </c:pt>
                <c:pt idx="6">
                  <c:v>1.5</c:v>
                </c:pt>
                <c:pt idx="7">
                  <c:v>2.4</c:v>
                </c:pt>
                <c:pt idx="8">
                  <c:v>2.8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4770240"/>
        <c:axId val="514777688"/>
      </c:barChart>
      <c:catAx>
        <c:axId val="51477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777688"/>
        <c:crosses val="autoZero"/>
        <c:auto val="1"/>
        <c:lblAlgn val="ctr"/>
        <c:lblOffset val="100"/>
        <c:noMultiLvlLbl val="0"/>
      </c:catAx>
      <c:valAx>
        <c:axId val="514777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770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W</a:t>
            </a:r>
            <a:r>
              <a:rPr lang="en-US" dirty="0" smtClean="0"/>
              <a:t>aveform for NR Uplink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2378116"/>
          </a:xfrm>
        </p:spPr>
        <p:txBody>
          <a:bodyPr>
            <a:normAutofit/>
          </a:bodyPr>
          <a:lstStyle/>
          <a:p>
            <a:r>
              <a:rPr lang="en-US" sz="2400" dirty="0"/>
              <a:t>Qualcomm</a:t>
            </a:r>
            <a:r>
              <a:rPr lang="en-US" sz="2400" dirty="0" smtClean="0"/>
              <a:t>, Orange, OPPO, ZTE, ZTE Microelectronics, </a:t>
            </a:r>
            <a:r>
              <a:rPr lang="en-US" sz="2400" dirty="0" err="1" smtClean="0"/>
              <a:t>InterDigital</a:t>
            </a:r>
            <a:r>
              <a:rPr lang="en-US" sz="2400" dirty="0" smtClean="0"/>
              <a:t>, </a:t>
            </a:r>
            <a:r>
              <a:rPr lang="en-US" sz="2400" dirty="0" err="1" smtClean="0"/>
              <a:t>MediaTek</a:t>
            </a:r>
            <a:r>
              <a:rPr lang="en-US" sz="2400" dirty="0" smtClean="0"/>
              <a:t>, LGE, IITH</a:t>
            </a:r>
            <a:r>
              <a:rPr lang="en-US" sz="2400" dirty="0"/>
              <a:t>, Idaho National </a:t>
            </a:r>
            <a:r>
              <a:rPr lang="en-US" sz="2400" dirty="0" smtClean="0"/>
              <a:t>Lab, Mitsubishi, Panasonic, Vivo, </a:t>
            </a:r>
            <a:r>
              <a:rPr lang="en-US" sz="2400" dirty="0" err="1" smtClean="0"/>
              <a:t>Tejas</a:t>
            </a:r>
            <a:r>
              <a:rPr lang="en-US" sz="2400" dirty="0" smtClean="0"/>
              <a:t> Networks, IITM, CEWIT, Straight Path, NTU, Kyocera, Samsung, </a:t>
            </a:r>
            <a:r>
              <a:rPr lang="en-US" sz="2400" dirty="0" err="1" smtClean="0"/>
              <a:t>Spreadtrum</a:t>
            </a:r>
            <a:r>
              <a:rPr lang="en-US" sz="2400" dirty="0" smtClean="0"/>
              <a:t>, Reliance-</a:t>
            </a:r>
            <a:r>
              <a:rPr lang="en-US" sz="2400" dirty="0" err="1" smtClean="0"/>
              <a:t>jio</a:t>
            </a:r>
            <a:r>
              <a:rPr lang="en-US" sz="2400" dirty="0" smtClean="0"/>
              <a:t>, Sharp, AT&amp;T, Xiaomi, Sony, NEC, Motorola, Lenovo, </a:t>
            </a:r>
            <a:r>
              <a:rPr lang="en-US" sz="2400" dirty="0" smtClean="0"/>
              <a:t>National Instrument, </a:t>
            </a:r>
            <a:r>
              <a:rPr lang="en-US" sz="2400" dirty="0" smtClean="0"/>
              <a:t>Apple</a:t>
            </a:r>
          </a:p>
          <a:p>
            <a:r>
              <a:rPr lang="en-US" sz="2400" dirty="0" smtClean="0"/>
              <a:t>[…]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00445" y="304969"/>
            <a:ext cx="101771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#86-Bis				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R1-1610485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Lisbon, Portugal, Oct. 10-14, 2016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Agenda item: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8.1.1.1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Current RAN1 agreement</a:t>
            </a:r>
          </a:p>
          <a:p>
            <a:pPr lvl="1"/>
            <a:r>
              <a:rPr lang="en-US" dirty="0"/>
              <a:t>At least up to 40 GHz for </a:t>
            </a:r>
            <a:r>
              <a:rPr lang="en-US" dirty="0" err="1"/>
              <a:t>eMBB</a:t>
            </a:r>
            <a:r>
              <a:rPr lang="en-US" dirty="0"/>
              <a:t> and URLLC services, NR supports CP-OFDM based waveform with Y greater than that of LTE (assuming Y=90% for LTE) for DL and UL, possibly with additional low PAPR/CM technique(s) (e.g., DFT-S-OFDM, etc.) </a:t>
            </a:r>
            <a:endParaRPr lang="en-US" dirty="0" smtClean="0"/>
          </a:p>
          <a:p>
            <a:pPr lvl="2"/>
            <a:endParaRPr lang="en-US" dirty="0"/>
          </a:p>
          <a:p>
            <a:pPr lvl="1"/>
            <a:r>
              <a:rPr lang="en-US" dirty="0"/>
              <a:t>NR uplink should </a:t>
            </a:r>
            <a:r>
              <a:rPr lang="en-US" u="sng" dirty="0"/>
              <a:t>target at least the same link budget (i.e. MCL) as LTE uplink</a:t>
            </a:r>
            <a:r>
              <a:rPr lang="en-US" dirty="0"/>
              <a:t>, under the same usage scenarios and similar deployment configurations (e.g., same carrier frequency)</a:t>
            </a:r>
          </a:p>
          <a:p>
            <a:pPr lvl="2"/>
            <a:r>
              <a:rPr lang="en-US" dirty="0"/>
              <a:t>Details FFS</a:t>
            </a:r>
          </a:p>
          <a:p>
            <a:pPr lvl="2"/>
            <a:r>
              <a:rPr lang="en-US" dirty="0"/>
              <a:t>Techniques can be evaluated for the uplink scenarios</a:t>
            </a:r>
          </a:p>
          <a:p>
            <a:pPr lvl="3"/>
            <a:r>
              <a:rPr lang="en-US" dirty="0"/>
              <a:t>E.g., low PAPR/CM techniques (including DFT-s-OFDM)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9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395" y="1403775"/>
            <a:ext cx="109728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DFT spreading technique should be considered due to the following reasons</a:t>
            </a:r>
          </a:p>
          <a:p>
            <a:pPr lvl="1"/>
            <a:r>
              <a:rPr lang="en-US" dirty="0" smtClean="0"/>
              <a:t>it has </a:t>
            </a:r>
            <a:r>
              <a:rPr lang="en-US" dirty="0"/>
              <a:t>a good PAPR reduction efficiency</a:t>
            </a:r>
          </a:p>
          <a:p>
            <a:pPr lvl="1"/>
            <a:r>
              <a:rPr lang="en-US" dirty="0" smtClean="0"/>
              <a:t>it has </a:t>
            </a:r>
            <a:r>
              <a:rPr lang="en-US" dirty="0"/>
              <a:t>been used in LTE since Rel-8 therefore it is very </a:t>
            </a:r>
            <a:r>
              <a:rPr lang="en-US" dirty="0" smtClean="0"/>
              <a:t>mature</a:t>
            </a:r>
          </a:p>
          <a:p>
            <a:pPr lvl="1"/>
            <a:r>
              <a:rPr lang="en-US" dirty="0" smtClean="0"/>
              <a:t>it is not spec </a:t>
            </a:r>
            <a:r>
              <a:rPr lang="en-US" dirty="0"/>
              <a:t>transparent which ensures  less discrepancies between the equipment performance</a:t>
            </a:r>
          </a:p>
          <a:p>
            <a:pPr lvl="0"/>
            <a:r>
              <a:rPr lang="en-US" dirty="0" smtClean="0"/>
              <a:t>Although DFT </a:t>
            </a:r>
            <a:r>
              <a:rPr lang="en-US" dirty="0"/>
              <a:t>spreading incurs some ISI, but this ISI can be dealt with advanced receivers</a:t>
            </a:r>
          </a:p>
          <a:p>
            <a:pPr lvl="0"/>
            <a:r>
              <a:rPr lang="en-US" dirty="0" smtClean="0"/>
              <a:t>Note </a:t>
            </a:r>
            <a:r>
              <a:rPr lang="en-US" dirty="0"/>
              <a:t>that this debate OFDMA vs. </a:t>
            </a:r>
            <a:r>
              <a:rPr lang="en-US" dirty="0" smtClean="0"/>
              <a:t>DFT-s-OFDMA </a:t>
            </a:r>
            <a:r>
              <a:rPr lang="en-US" dirty="0"/>
              <a:t>already </a:t>
            </a:r>
            <a:r>
              <a:rPr lang="en-US" dirty="0" err="1" smtClean="0"/>
              <a:t>occured</a:t>
            </a:r>
            <a:r>
              <a:rPr lang="en-US" dirty="0" smtClean="0"/>
              <a:t> </a:t>
            </a:r>
            <a:r>
              <a:rPr lang="en-US" dirty="0"/>
              <a:t>in 3GPP for LTE-A, </a:t>
            </a:r>
            <a:r>
              <a:rPr lang="en-US" dirty="0" smtClean="0"/>
              <a:t>cf. [R1-084319]. </a:t>
            </a:r>
            <a:r>
              <a:rPr lang="en-US" dirty="0"/>
              <a:t>The conclusion was that no performance gain could be expected by adopting OFDMA in the uplink since advanced receiver (turbo-sic) can fight </a:t>
            </a:r>
            <a:r>
              <a:rPr lang="en-US" dirty="0" smtClean="0"/>
              <a:t>against the </a:t>
            </a:r>
            <a:r>
              <a:rPr lang="en-US" dirty="0"/>
              <a:t>ISI efficiently.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75421" y="5844138"/>
            <a:ext cx="10126124" cy="728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[R1-084319] “Considerations on SC-FDMA and OFDMA for LTE-Advanced Uplink,” Nokia Siemens Networks, Nokia.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677639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ctr"/>
            <a:r>
              <a:rPr lang="en-US" sz="2800" dirty="0"/>
              <a:t>NR Support DFT-S-OFDM based </a:t>
            </a:r>
            <a:r>
              <a:rPr lang="en-US" sz="2800" dirty="0" smtClean="0"/>
              <a:t>waveform complementary to CP-OFDM </a:t>
            </a:r>
            <a:r>
              <a:rPr lang="en-US" sz="2800" dirty="0"/>
              <a:t>waveform, at least for </a:t>
            </a:r>
            <a:r>
              <a:rPr lang="en-US" sz="2800" dirty="0" err="1"/>
              <a:t>eMBB</a:t>
            </a:r>
            <a:r>
              <a:rPr lang="en-US" sz="2800" dirty="0"/>
              <a:t> uplink</a:t>
            </a:r>
          </a:p>
          <a:p>
            <a:pPr lvl="1"/>
            <a:r>
              <a:rPr lang="en-US" sz="2400" dirty="0"/>
              <a:t>DFT-S-OFDM </a:t>
            </a:r>
            <a:r>
              <a:rPr lang="en-US" sz="2400" dirty="0" smtClean="0"/>
              <a:t>based waveform </a:t>
            </a:r>
            <a:r>
              <a:rPr lang="en-US" sz="2400" dirty="0"/>
              <a:t>is </a:t>
            </a:r>
            <a:r>
              <a:rPr lang="en-US" sz="2400" dirty="0" smtClean="0"/>
              <a:t>used </a:t>
            </a:r>
            <a:r>
              <a:rPr lang="en-US" sz="2400" dirty="0"/>
              <a:t>at least in link budget limited scenarios</a:t>
            </a:r>
            <a:r>
              <a:rPr lang="en-US" dirty="0"/>
              <a:t> </a:t>
            </a:r>
            <a:endParaRPr lang="en-US" dirty="0" smtClean="0"/>
          </a:p>
          <a:p>
            <a:pPr lvl="2"/>
            <a:r>
              <a:rPr lang="en-US" sz="2100" dirty="0" smtClean="0"/>
              <a:t>FFS additional </a:t>
            </a:r>
            <a:r>
              <a:rPr lang="en-US" sz="2100" dirty="0"/>
              <a:t>low PAPR techniques based on </a:t>
            </a:r>
            <a:r>
              <a:rPr lang="en-US" sz="2100" dirty="0" smtClean="0"/>
              <a:t>DFT-S-OFDM waveform</a:t>
            </a:r>
            <a:endParaRPr lang="en-US" sz="2100" dirty="0"/>
          </a:p>
          <a:p>
            <a:pPr lvl="1" fontAlgn="ctr"/>
            <a:r>
              <a:rPr lang="en-US" sz="2400" dirty="0"/>
              <a:t>CP-OFDM waveform </a:t>
            </a:r>
            <a:r>
              <a:rPr lang="en-US" sz="2400" dirty="0" smtClean="0"/>
              <a:t>can be </a:t>
            </a:r>
            <a:r>
              <a:rPr lang="en-US" sz="2400" dirty="0"/>
              <a:t>used at least in scenarios associated with multi-stream (i.e. MIMO) transmissions</a:t>
            </a:r>
            <a:r>
              <a:rPr lang="en-US" sz="2400" dirty="0" smtClean="0"/>
              <a:t>.</a:t>
            </a:r>
          </a:p>
          <a:p>
            <a:pPr lvl="1" fontAlgn="ctr"/>
            <a:r>
              <a:rPr lang="en-US" sz="2400" dirty="0"/>
              <a:t>Network can </a:t>
            </a:r>
            <a:r>
              <a:rPr lang="en-US" sz="2400" dirty="0" smtClean="0"/>
              <a:t>decide </a:t>
            </a:r>
            <a:r>
              <a:rPr lang="en-US" sz="2400" dirty="0"/>
              <a:t>and communicate to the UE which waveform to </a:t>
            </a:r>
            <a:r>
              <a:rPr lang="en-US" sz="2400" dirty="0" smtClean="0"/>
              <a:t>use,   </a:t>
            </a:r>
          </a:p>
          <a:p>
            <a:pPr lvl="2" fontAlgn="ctr"/>
            <a:r>
              <a:rPr lang="en-US" sz="2100" dirty="0"/>
              <a:t>Details </a:t>
            </a:r>
            <a:r>
              <a:rPr lang="en-US" sz="2100" dirty="0" smtClean="0"/>
              <a:t>FFS (e.g. based on cell radius, frequency, UE power headroom, </a:t>
            </a:r>
            <a:r>
              <a:rPr lang="en-US" sz="2100" dirty="0" err="1" smtClean="0"/>
              <a:t>etc</a:t>
            </a:r>
            <a:r>
              <a:rPr lang="en-US" sz="2100" dirty="0" smtClean="0"/>
              <a:t>)</a:t>
            </a:r>
            <a:endParaRPr lang="en-US" sz="2400" dirty="0" smtClean="0"/>
          </a:p>
          <a:p>
            <a:pPr lvl="1" fontAlgn="ctr"/>
            <a:endParaRPr lang="en-US" sz="2400" dirty="0"/>
          </a:p>
          <a:p>
            <a:pPr fontAlgn="ctr"/>
            <a:r>
              <a:rPr lang="en-US" sz="2800" dirty="0"/>
              <a:t>RAN1 should strive for commonality, in terms of </a:t>
            </a:r>
            <a:r>
              <a:rPr lang="en-US" sz="2800" dirty="0" smtClean="0"/>
              <a:t>control </a:t>
            </a:r>
            <a:r>
              <a:rPr lang="en-US" sz="2800" dirty="0"/>
              <a:t>channel for CP-OFDM with and without DFT </a:t>
            </a:r>
            <a:r>
              <a:rPr lang="en-US" sz="2800" dirty="0" smtClean="0"/>
              <a:t>spreading.</a:t>
            </a:r>
            <a:endParaRPr 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7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Summary from RAN1 Contributions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0423291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70575" y="6136830"/>
            <a:ext cx="765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Note that different companies could be using different simulation assumptions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48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Summary from RAN1 Contributions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308595"/>
              </p:ext>
            </p:extLst>
          </p:nvPr>
        </p:nvGraphicFramePr>
        <p:xfrm>
          <a:off x="695400" y="2033845"/>
          <a:ext cx="10171130" cy="4181598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05245"/>
                <a:gridCol w="2070230"/>
                <a:gridCol w="4277521"/>
                <a:gridCol w="1618134"/>
              </a:tblGrid>
              <a:tr h="458214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DFT-S-OFDM over CP-OFDM gain [dB]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Comments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Qualcomm: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R1-1610113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82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Huawei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0.1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R1-1608829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82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Nokia: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-0.4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Average over</a:t>
                      </a:r>
                      <a:r>
                        <a:rPr lang="en-US" sz="1600" u="none" strike="noStrike" baseline="0" dirty="0" smtClean="0">
                          <a:effectLst/>
                        </a:rPr>
                        <a:t> 1RB, 4RB, 12RB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R1-1609567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Idaho National Lab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2.02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2.02 dB (no frequency domain filtering) to 3.12 dB (with optimal filtering)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R1-1608709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Samsung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2.25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2~2.5 dB gain over OFDM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R1-1609034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LGE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1.75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1.5~2 dB gain over OFDM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R1-1609222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CMCC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R1-1609299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82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effectLst/>
                        </a:rPr>
                        <a:t>MediaTek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3dB gain over OFDM, 0.5~0.7dB due to further enhancement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R1-1609378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Panasonic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for QPSK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R1-1609813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DCM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for QPSK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R1-1610054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139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Mitsubishi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for QPSK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R1-1610224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55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27420</TotalTime>
  <Words>482</Words>
  <Application>Microsoft Office PowerPoint</Application>
  <PresentationFormat>Widescreen</PresentationFormat>
  <Paragraphs>85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Waveform for NR Uplink</vt:lpstr>
      <vt:lpstr>Background</vt:lpstr>
      <vt:lpstr>Background</vt:lpstr>
      <vt:lpstr>Proposals</vt:lpstr>
      <vt:lpstr>Appendix: Summary from RAN1 Contributions</vt:lpstr>
      <vt:lpstr>Appendix: Summary from RAN1 Contributions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Zeng, Wei</cp:lastModifiedBy>
  <cp:revision>363</cp:revision>
  <dcterms:created xsi:type="dcterms:W3CDTF">2006-08-16T00:00:00Z</dcterms:created>
  <dcterms:modified xsi:type="dcterms:W3CDTF">2016-10-11T07:53:27Z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(3)6/txzBmWA7fMi6+Yd6hyB2HTAn8jvlu7rSvjb8seKxXzuxCDQe3Aa271c60fVPc6q5eDhzpY
uQRkkzl01E7/SLuejQRUBoo/Hs42rNbofdISs5ybI7j/9u5DaGuXpmtzU54jAn1FgfEJZ+hn
N8ORizflVBbWN55lYdYUHaYQW4cZDfTJ4XsJv8z71wIMu0PQqJZjyqslJn08DOo1PAoD4KwW
vzC3XRoVXxCrkcKfiE</vt:lpwstr>
  </property>
  <property fmtid="{D5CDD505-2E9C-101B-9397-08002B2CF9AE}" pid="3" name="_2015_ms_pID_7253431">
    <vt:lpwstr>diaFwI/skwAEoShwQKWXbX3KZLv1bTHsNdmS8ZJruAP+iZGfMbNoS+
5/CzJpdbXwAEl1BZSf8gSHpjWp5/NATBLXUpLEFhlJXKEK2sMvP6Lr4B5I/eJZcarfkWbdxn
JWF1xCHcG4hBJXY3BQllhQFnpcdYNsE6O180HfuiGJdOqvMi/JfDy/0WKkn9dfwr00kw9011
YVRRO9oJLH1uTsvkjz/hAdVdA4PyCVwjk7Fh</vt:lpwstr>
  </property>
  <property fmtid="{D5CDD505-2E9C-101B-9397-08002B2CF9AE}" pid="4" name="_2015_ms_pID_7253432">
    <vt:lpwstr>uxRX5Lp9Daa50+WgtUCiC6/tb1PmOCoYOm8b
9t+dllbk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1471785517</vt:lpwstr>
  </property>
  <property fmtid="{D5CDD505-2E9C-101B-9397-08002B2CF9AE}" pid="9" name="_NewReviewCycle">
    <vt:lpwstr/>
  </property>
</Properties>
</file>