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4" r:id="rId2"/>
    <p:sldId id="276" r:id="rId3"/>
    <p:sldId id="283" r:id="rId4"/>
    <p:sldId id="284" r:id="rId5"/>
    <p:sldId id="286" r:id="rId6"/>
    <p:sldId id="285" r:id="rId7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3529" autoAdjust="0"/>
  </p:normalViewPr>
  <p:slideViewPr>
    <p:cSldViewPr>
      <p:cViewPr>
        <p:scale>
          <a:sx n="70" d="100"/>
          <a:sy n="70" d="100"/>
        </p:scale>
        <p:origin x="-13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346F4AA5-B85B-4F81-A646-F3B7FDDFAFC7}" type="datetimeFigureOut">
              <a:rPr lang="ja-JP" altLang="sv-SE"/>
              <a:pPr>
                <a:defRPr/>
              </a:pPr>
              <a:t>2016/10/5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DC2C3075-201C-4177-94D2-734FB7D6E6A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80E56FD-E825-40DD-8135-36DD46C1F2CD}" type="slidenum">
              <a:rPr lang="ja-JP" altLang="en-US" smtClean="0">
                <a:ea typeface="ＭＳ Ｐゴシック" pitchFamily="34" charset="-128"/>
              </a:rPr>
              <a:pPr>
                <a:defRPr/>
              </a:pPr>
              <a:t>2</a:t>
            </a:fld>
            <a:endParaRPr lang="ja-JP" alt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E78C0-F2AD-4218-8F67-91989F04D12B}" type="datetimeFigureOut">
              <a:rPr lang="ja-JP" altLang="sv-SE"/>
              <a:pPr>
                <a:defRPr/>
              </a:pPr>
              <a:t>2016/10/5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0C5BB-70FB-4853-9EAC-C0128835ACE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E20B2-59D5-43D9-BDB4-8B643AFEF04C}" type="datetimeFigureOut">
              <a:rPr lang="ja-JP" altLang="sv-SE"/>
              <a:pPr>
                <a:defRPr/>
              </a:pPr>
              <a:t>2016/10/5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19575-062F-44B6-8946-29A0075E528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6C78F-5342-4240-AB7A-6D23A290DD77}" type="datetimeFigureOut">
              <a:rPr lang="ja-JP" altLang="sv-SE"/>
              <a:pPr>
                <a:defRPr/>
              </a:pPr>
              <a:t>2016/10/5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5BF1C-127A-4680-9B34-3FAD46C5D00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A7C9B-71CF-4773-A10A-A35CB034C1E0}" type="datetimeFigureOut">
              <a:rPr lang="ja-JP" altLang="sv-SE"/>
              <a:pPr>
                <a:defRPr/>
              </a:pPr>
              <a:t>2016/10/5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027A8-F96E-4ABC-B901-65B8F5EDE3C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254F5-F6A2-4FC9-A794-6865D7E260B6}" type="datetimeFigureOut">
              <a:rPr lang="ja-JP" altLang="sv-SE"/>
              <a:pPr>
                <a:defRPr/>
              </a:pPr>
              <a:t>2016/10/5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792F3-0B65-4E00-9D6F-734A8EECD8F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CE616-03F4-4A31-BB60-A4A5CEAC2A93}" type="datetimeFigureOut">
              <a:rPr lang="ja-JP" altLang="sv-SE"/>
              <a:pPr>
                <a:defRPr/>
              </a:pPr>
              <a:t>2016/10/5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5123D-3F88-450C-9B74-B8C9A05D415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09490-95A2-44F7-843B-CC850BF2FA50}" type="datetimeFigureOut">
              <a:rPr lang="ja-JP" altLang="sv-SE"/>
              <a:pPr>
                <a:defRPr/>
              </a:pPr>
              <a:t>2016/10/5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C7486-16B8-4FC4-93F9-B458CD6E4CA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478F1-FA57-4E30-96CD-210DB71DA3BB}" type="datetimeFigureOut">
              <a:rPr lang="ja-JP" altLang="sv-SE"/>
              <a:pPr>
                <a:defRPr/>
              </a:pPr>
              <a:t>2016/10/5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8D88D-4DB7-4248-8957-0F74C28FCB6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8171C-F796-4EF0-81B7-7D03F1E06E65}" type="datetimeFigureOut">
              <a:rPr lang="ja-JP" altLang="sv-SE"/>
              <a:pPr>
                <a:defRPr/>
              </a:pPr>
              <a:t>2016/10/5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F321C-D3DB-4469-8F78-8C9C68974A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F93D2-DA03-470F-A40C-DCDD445F6BFF}" type="datetimeFigureOut">
              <a:rPr lang="ja-JP" altLang="sv-SE"/>
              <a:pPr>
                <a:defRPr/>
              </a:pPr>
              <a:t>2016/10/5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C088C-9BAC-441B-A0F9-B3FD28C0B5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330E9-0FBB-48DB-9BFD-52DB8AF202F1}" type="datetimeFigureOut">
              <a:rPr lang="ja-JP" altLang="sv-SE"/>
              <a:pPr>
                <a:defRPr/>
              </a:pPr>
              <a:t>2016/10/5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37F79-8583-44D1-A083-2B291708063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B86326EE-1F54-4568-8CF6-2D5D3273CEDD}" type="datetimeFigureOut">
              <a:rPr lang="ja-JP" altLang="sv-SE"/>
              <a:pPr>
                <a:defRPr/>
              </a:pPr>
              <a:t>2016/10/5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1909AE56-A071-49B0-8351-9CB0D03BE9B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>
                <a:latin typeface="Calibri" pitchFamily="34" charset="0"/>
              </a:rPr>
              <a:t>Way Forward </a:t>
            </a:r>
            <a:r>
              <a:rPr lang="en-US" altLang="ja-JP" sz="4400" dirty="0" smtClean="0">
                <a:latin typeface="Calibri" pitchFamily="34" charset="0"/>
              </a:rPr>
              <a:t>on RB grid definition for mixed </a:t>
            </a:r>
            <a:r>
              <a:rPr lang="en-US" altLang="ja-JP" sz="4400" dirty="0" smtClean="0">
                <a:latin typeface="Calibri" pitchFamily="34" charset="0"/>
              </a:rPr>
              <a:t>numerologies - FDM</a:t>
            </a:r>
            <a:endParaRPr lang="ja-JP" altLang="en-US" sz="440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ZTE, ZTE Microelectronics, </a:t>
            </a:r>
            <a:r>
              <a:rPr lang="en-US" altLang="ko-KR" sz="2400" dirty="0" smtClean="0"/>
              <a:t>Ericsson</a:t>
            </a:r>
            <a:r>
              <a:rPr lang="en-US" altLang="ko-KR" sz="2400" dirty="0"/>
              <a:t>, </a:t>
            </a:r>
            <a:r>
              <a:rPr lang="en-US" altLang="ko-KR" sz="2400" dirty="0" smtClean="0"/>
              <a:t>Qualcomm, </a:t>
            </a:r>
            <a:r>
              <a:rPr lang="en-US" altLang="ko-KR" sz="2400" dirty="0"/>
              <a:t>Nokia, Alcatel-Lucent Shanghai </a:t>
            </a:r>
            <a:r>
              <a:rPr lang="en-US" altLang="ko-KR" sz="2400" dirty="0" smtClean="0"/>
              <a:t>Bell, Panasonic, </a:t>
            </a:r>
            <a:r>
              <a:rPr lang="en-US" altLang="ko-KR" sz="2400" dirty="0" err="1" smtClean="0"/>
              <a:t>Convida</a:t>
            </a:r>
            <a:r>
              <a:rPr lang="en-US" altLang="ko-KR" sz="2400" dirty="0" smtClean="0"/>
              <a:t> Wireless </a:t>
            </a:r>
            <a:endParaRPr lang="ja-JP" altLang="en-US" sz="240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37116" y="703263"/>
            <a:ext cx="18822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 smtClean="0"/>
              <a:t>R1-1610483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536993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86b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ko-KR" sz="2400" dirty="0" smtClean="0">
                <a:latin typeface="Calibri" pitchFamily="34" charset="0"/>
              </a:rPr>
              <a:t>Lisbon, Portugal, 10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</a:t>
            </a:r>
            <a:r>
              <a:rPr lang="en-US" altLang="ko-KR" sz="2400" dirty="0">
                <a:latin typeface="Calibri" pitchFamily="34" charset="0"/>
              </a:rPr>
              <a:t>– </a:t>
            </a:r>
            <a:r>
              <a:rPr lang="en-US" altLang="ko-KR" sz="2400" dirty="0" smtClean="0">
                <a:latin typeface="Calibri" pitchFamily="34" charset="0"/>
              </a:rPr>
              <a:t>14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October </a:t>
            </a:r>
            <a:r>
              <a:rPr lang="en-US" altLang="ko-KR" sz="2400" dirty="0">
                <a:latin typeface="Calibri" pitchFamily="34" charset="0"/>
              </a:rPr>
              <a:t>2016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8.1.2.1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サブタイトル 2"/>
          <p:cNvSpPr txBox="1">
            <a:spLocks/>
          </p:cNvSpPr>
          <p:nvPr/>
        </p:nvSpPr>
        <p:spPr bwMode="auto">
          <a:xfrm>
            <a:off x="1357313" y="338138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3600" b="1">
                <a:latin typeface="Calibri" pitchFamily="34" charset="0"/>
              </a:rPr>
              <a:t>Background</a:t>
            </a:r>
            <a:endParaRPr lang="ja-JP" altLang="en-US" sz="3600" b="1">
              <a:latin typeface="Calibri" pitchFamily="34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86256"/>
            <a:ext cx="785818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571472" y="1146935"/>
            <a:ext cx="78581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u="sng" dirty="0" smtClean="0"/>
              <a:t>Agreements</a:t>
            </a:r>
            <a:r>
              <a:rPr lang="en-GB" sz="2000" b="1" u="sng" dirty="0" smtClean="0"/>
              <a:t>: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In </a:t>
            </a:r>
            <a:r>
              <a:rPr lang="en-US" dirty="0" smtClean="0"/>
              <a:t>one carrier when multiple numerologies are time domain multiplexed,</a:t>
            </a:r>
            <a:endParaRPr lang="sv-SE" dirty="0" smtClean="0"/>
          </a:p>
          <a:p>
            <a:pPr lvl="1"/>
            <a:r>
              <a:rPr lang="en-US" dirty="0" smtClean="0"/>
              <a:t>RBs for different numerologies are located on a fixed grid relative to each other</a:t>
            </a:r>
            <a:endParaRPr lang="sv-SE" dirty="0" smtClean="0"/>
          </a:p>
          <a:p>
            <a:pPr lvl="1"/>
            <a:r>
              <a:rPr lang="en-US" dirty="0" smtClean="0"/>
              <a:t>For subcarrier spacing of 2</a:t>
            </a:r>
            <a:r>
              <a:rPr lang="en-US" baseline="30000" dirty="0" smtClean="0"/>
              <a:t>n</a:t>
            </a:r>
            <a:r>
              <a:rPr lang="en-US" dirty="0" smtClean="0"/>
              <a:t> * 15kHz, the RB grids are defined  as the subset/superset of the RB grid for subcarrier spacing of 15kHz in a nested manner in the frequency domain</a:t>
            </a:r>
            <a:endParaRPr lang="sv-SE" dirty="0" smtClean="0"/>
          </a:p>
          <a:p>
            <a:pPr lvl="1"/>
            <a:r>
              <a:rPr lang="en-US" dirty="0" smtClean="0"/>
              <a:t>Note that following numbering in the figure is just an example</a:t>
            </a:r>
            <a:endParaRPr lang="sv-SE" dirty="0" smtClean="0"/>
          </a:p>
          <a:p>
            <a:pPr lvl="1"/>
            <a:r>
              <a:rPr lang="en-US" dirty="0" smtClean="0"/>
              <a:t>FFS: frequency domain multiplexing case</a:t>
            </a:r>
            <a:endParaRPr lang="sv-SE" dirty="0" smtClean="0"/>
          </a:p>
          <a:p>
            <a:endParaRPr lang="sv-SE" sz="2000" dirty="0" smtClean="0"/>
          </a:p>
          <a:p>
            <a:pPr lvl="0"/>
            <a:endParaRPr lang="en-US" sz="2000" dirty="0" smtClean="0"/>
          </a:p>
          <a:p>
            <a:endParaRPr lang="sv-S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14325" y="274638"/>
            <a:ext cx="8686800" cy="1143000"/>
          </a:xfrm>
        </p:spPr>
        <p:txBody>
          <a:bodyPr/>
          <a:lstStyle/>
          <a:p>
            <a:r>
              <a:rPr lang="sv-SE" dirty="0" smtClean="0"/>
              <a:t>Proposal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Adopt </a:t>
            </a:r>
            <a:r>
              <a:rPr lang="en-US" dirty="0" smtClean="0"/>
              <a:t>RB grid for FDM as it is agreed in TDM</a:t>
            </a:r>
            <a:endParaRPr lang="sv-S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86800" cy="1143000"/>
          </a:xfrm>
        </p:spPr>
        <p:txBody>
          <a:bodyPr/>
          <a:lstStyle/>
          <a:p>
            <a:r>
              <a:rPr lang="sv-SE" dirty="0" smtClean="0"/>
              <a:t>Appendix</a:t>
            </a:r>
            <a:endParaRPr lang="sv-SE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525963"/>
          </a:xfrm>
        </p:spPr>
        <p:txBody>
          <a:bodyPr/>
          <a:lstStyle/>
          <a:p>
            <a:pPr marL="0" lvl="1">
              <a:buNone/>
            </a:pPr>
            <a:r>
              <a:rPr lang="sv-SE" dirty="0" smtClean="0"/>
              <a:t>Nested RB grids</a:t>
            </a:r>
          </a:p>
          <a:p>
            <a:pPr marL="400050" lvl="2"/>
            <a:r>
              <a:rPr lang="sv-SE" dirty="0" smtClean="0"/>
              <a:t>ensure RB alignment across multiple cells</a:t>
            </a:r>
          </a:p>
          <a:p>
            <a:pPr marL="400050" lvl="2"/>
            <a:endParaRPr lang="sv-SE" dirty="0" smtClean="0"/>
          </a:p>
          <a:p>
            <a:pPr marL="400050" lvl="2"/>
            <a:endParaRPr lang="sv-SE" dirty="0" smtClean="0"/>
          </a:p>
          <a:p>
            <a:pPr marL="400050" lvl="2"/>
            <a:endParaRPr lang="sv-SE" dirty="0" smtClean="0"/>
          </a:p>
          <a:p>
            <a:pPr marL="400050" lvl="2">
              <a:buNone/>
            </a:pPr>
            <a:endParaRPr lang="sv-SE" dirty="0" smtClean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500306"/>
            <a:ext cx="728667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86800" cy="1143000"/>
          </a:xfrm>
        </p:spPr>
        <p:txBody>
          <a:bodyPr/>
          <a:lstStyle/>
          <a:p>
            <a:r>
              <a:rPr lang="sv-SE" dirty="0" smtClean="0"/>
              <a:t>Appendix</a:t>
            </a:r>
            <a:endParaRPr lang="sv-SE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525963"/>
          </a:xfrm>
        </p:spPr>
        <p:txBody>
          <a:bodyPr/>
          <a:lstStyle/>
          <a:p>
            <a:pPr marL="0" lvl="1">
              <a:buNone/>
            </a:pPr>
            <a:r>
              <a:rPr lang="sv-SE" dirty="0" smtClean="0"/>
              <a:t>Nested RB grids</a:t>
            </a:r>
          </a:p>
          <a:p>
            <a:pPr marL="400050" lvl="2"/>
            <a:r>
              <a:rPr lang="sv-SE" dirty="0" smtClean="0"/>
              <a:t>Is not a resource waste compared to the counter proposal</a:t>
            </a:r>
            <a:endParaRPr lang="sv-SE" dirty="0"/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357430"/>
            <a:ext cx="7000924" cy="3874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86800" cy="1143000"/>
          </a:xfrm>
        </p:spPr>
        <p:txBody>
          <a:bodyPr/>
          <a:lstStyle/>
          <a:p>
            <a:r>
              <a:rPr lang="sv-SE" dirty="0" smtClean="0"/>
              <a:t>Appendix</a:t>
            </a:r>
            <a:endParaRPr lang="sv-SE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525963"/>
          </a:xfrm>
        </p:spPr>
        <p:txBody>
          <a:bodyPr/>
          <a:lstStyle/>
          <a:p>
            <a:pPr marL="0" lvl="1"/>
            <a:r>
              <a:rPr lang="sv-SE" dirty="0" smtClean="0"/>
              <a:t>Counter proposal to nested RB grid:</a:t>
            </a:r>
          </a:p>
          <a:p>
            <a:pPr marL="400050" lvl="2"/>
            <a:r>
              <a:rPr lang="sv-SE" dirty="0" smtClean="0"/>
              <a:t>RB grid is based on reference numerology RB width for all SCS</a:t>
            </a:r>
          </a:p>
          <a:p>
            <a:pPr marL="400050" lvl="2"/>
            <a:r>
              <a:rPr lang="sv-SE" dirty="0" smtClean="0"/>
              <a:t>=&gt; RBs position becomes dependent on scheduling decisions for other Ues</a:t>
            </a:r>
          </a:p>
          <a:p>
            <a:pPr marL="400050" lvl="2"/>
            <a:r>
              <a:rPr lang="sv-SE" dirty="0" smtClean="0"/>
              <a:t>RB alignment across numerologies not guaranteed </a:t>
            </a:r>
          </a:p>
          <a:p>
            <a:pPr marL="400050" lvl="2">
              <a:buNone/>
            </a:pPr>
            <a:endParaRPr lang="sv-SE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786190"/>
            <a:ext cx="721523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29142</TotalTime>
  <Words>201</Words>
  <Application>Microsoft Office PowerPoint</Application>
  <PresentationFormat>On-screen Show (4:3)</PresentationFormat>
  <Paragraphs>31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テーマ</vt:lpstr>
      <vt:lpstr>Slide 1</vt:lpstr>
      <vt:lpstr>Slide 2</vt:lpstr>
      <vt:lpstr>Proposal</vt:lpstr>
      <vt:lpstr>Appendix</vt:lpstr>
      <vt:lpstr>Appendix</vt:lpstr>
      <vt:lpstr>Appendix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WF on HARQ operation for NR</dc:title>
  <dc:creator>ZTE</dc:creator>
  <cp:lastModifiedBy>Thorsten</cp:lastModifiedBy>
  <cp:revision>593</cp:revision>
  <dcterms:created xsi:type="dcterms:W3CDTF">2013-04-12T08:09:08Z</dcterms:created>
  <dcterms:modified xsi:type="dcterms:W3CDTF">2016-10-10T15:11:43Z</dcterms:modified>
</cp:coreProperties>
</file>