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4" r:id="rId3"/>
    <p:sldId id="268" r:id="rId4"/>
    <p:sldId id="265" r:id="rId5"/>
    <p:sldId id="269" r:id="rId6"/>
    <p:sldId id="259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90" d="100"/>
          <a:sy n="90" d="100"/>
        </p:scale>
        <p:origin x="-7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2016-09-30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2016-09-30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86-bis</a:t>
            </a:r>
            <a:r>
              <a:rPr lang="en-GB" altLang="ko-KR" sz="1800" b="1" dirty="0">
                <a:cs typeface="Times New Roman" pitchFamily="18" charset="0"/>
              </a:rPr>
              <a:t>				</a:t>
            </a:r>
            <a:r>
              <a:rPr lang="en-GB" altLang="ko-KR" sz="1800" b="1">
                <a:cs typeface="Times New Roman" pitchFamily="18" charset="0"/>
              </a:rPr>
              <a:t>                     </a:t>
            </a:r>
            <a:r>
              <a:rPr lang="en-GB" altLang="ko-KR" sz="1800" b="1" smtClean="0">
                <a:cs typeface="Times New Roman" pitchFamily="18" charset="0"/>
              </a:rPr>
              <a:t>R1-1609447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 smtClean="0"/>
              <a:t>Lisbon, Portugal, 10-14 October 2016</a:t>
            </a:r>
            <a:endParaRPr lang="ko-KR" altLang="ko-KR" sz="1800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Modeling Line-of-Sight Blockage for V2V</a:t>
            </a:r>
            <a:endParaRPr lang="en-US" altLang="zh-CN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HiSilicon, Volkswagen, General Motors, Ericsson,</a:t>
            </a:r>
            <a:r>
              <a:rPr lang="en-US" altLang="zh-CN" sz="2800" dirty="0" smtClean="0">
                <a:solidFill>
                  <a:schemeClr val="accent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Vodafone,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sz="2800" smtClean="0">
                <a:solidFill>
                  <a:schemeClr val="tx1"/>
                </a:solidFill>
              </a:rPr>
              <a:t> HHI</a:t>
            </a:r>
            <a:endParaRPr lang="zh-CN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8.1.8</a:t>
            </a:r>
            <a:endParaRPr lang="ko-KR" altLang="en-US" sz="1800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Realistic LOS blockage modeling is particularly important for V2V communication because of: </a:t>
            </a:r>
          </a:p>
          <a:p>
            <a:pPr lvl="1"/>
            <a:r>
              <a:rPr lang="en-US" dirty="0" smtClean="0"/>
              <a:t>safety-critical characteristics of many applications </a:t>
            </a:r>
          </a:p>
          <a:p>
            <a:pPr lvl="1"/>
            <a:r>
              <a:rPr lang="en-US" dirty="0" smtClean="0"/>
              <a:t>low antenna heights</a:t>
            </a:r>
          </a:p>
          <a:p>
            <a:r>
              <a:rPr lang="en-US" dirty="0" smtClean="0"/>
              <a:t>Other vehicles </a:t>
            </a:r>
            <a:br>
              <a:rPr lang="en-US" dirty="0" smtClean="0"/>
            </a:br>
            <a:r>
              <a:rPr lang="en-US" dirty="0" smtClean="0"/>
              <a:t>often block V2V </a:t>
            </a:r>
            <a:br>
              <a:rPr lang="en-US" dirty="0" smtClean="0"/>
            </a:br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Same applies to other V2X </a:t>
            </a:r>
            <a:br>
              <a:rPr lang="en-US" dirty="0" smtClean="0"/>
            </a:br>
            <a:r>
              <a:rPr lang="en-US" dirty="0" smtClean="0"/>
              <a:t>link types (e.g., V2P)</a:t>
            </a:r>
          </a:p>
          <a:p>
            <a:r>
              <a:rPr lang="en-US" dirty="0" smtClean="0"/>
              <a:t>3GPP </a:t>
            </a:r>
            <a:r>
              <a:rPr lang="en-US" dirty="0" err="1" smtClean="0"/>
              <a:t>UMi</a:t>
            </a:r>
            <a:r>
              <a:rPr lang="en-US" dirty="0" smtClean="0"/>
              <a:t> LOS model </a:t>
            </a:r>
            <a:br>
              <a:rPr lang="en-US" dirty="0" smtClean="0"/>
            </a:br>
            <a:r>
              <a:rPr lang="en-US" dirty="0" smtClean="0"/>
              <a:t>(used for V2V LOS) </a:t>
            </a:r>
            <a:br>
              <a:rPr lang="en-US" dirty="0" smtClean="0"/>
            </a:br>
            <a:r>
              <a:rPr lang="en-US" dirty="0" smtClean="0"/>
              <a:t>generates unrealistically </a:t>
            </a:r>
            <a:br>
              <a:rPr lang="en-US" dirty="0" smtClean="0"/>
            </a:br>
            <a:r>
              <a:rPr lang="en-US" dirty="0" smtClean="0"/>
              <a:t>large number of transitions </a:t>
            </a:r>
            <a:br>
              <a:rPr lang="en-US" dirty="0" smtClean="0"/>
            </a:br>
            <a:r>
              <a:rPr lang="en-US" dirty="0" smtClean="0"/>
              <a:t>between propagation states </a:t>
            </a:r>
            <a:br>
              <a:rPr lang="en-US" dirty="0" smtClean="0"/>
            </a:br>
            <a:r>
              <a:rPr lang="en-US" dirty="0" smtClean="0"/>
              <a:t>(shown in [4])</a:t>
            </a:r>
            <a:br>
              <a:rPr lang="en-US" dirty="0" smtClean="0"/>
            </a:b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571998" y="2780928"/>
            <a:ext cx="4572002" cy="3456384"/>
            <a:chOff x="5441733" y="2995108"/>
            <a:chExt cx="3358476" cy="239198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4403" r="34403"/>
            <a:stretch>
              <a:fillRect/>
            </a:stretch>
          </p:blipFill>
          <p:spPr bwMode="auto">
            <a:xfrm>
              <a:off x="5441733" y="2995108"/>
              <a:ext cx="3100960" cy="2391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4"/>
            <p:cNvCxnSpPr/>
            <p:nvPr/>
          </p:nvCxnSpPr>
          <p:spPr bwMode="auto">
            <a:xfrm>
              <a:off x="6059045" y="4028717"/>
              <a:ext cx="754492" cy="133914"/>
            </a:xfrm>
            <a:prstGeom prst="line">
              <a:avLst/>
            </a:prstGeom>
            <a:noFill/>
            <a:ln w="31750" cap="flat" cmpd="sng" algn="ctr">
              <a:solidFill>
                <a:srgbClr val="C0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" name="Rectangle 5"/>
            <p:cNvSpPr/>
            <p:nvPr/>
          </p:nvSpPr>
          <p:spPr>
            <a:xfrm>
              <a:off x="6676357" y="3857817"/>
              <a:ext cx="2123852" cy="4706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dirty="0" smtClean="0"/>
                <a:t>Up to 40% of links blocked </a:t>
              </a:r>
              <a:br>
                <a:rPr lang="en-US" dirty="0" smtClean="0"/>
              </a:br>
              <a:r>
                <a:rPr lang="en-US" dirty="0" smtClean="0"/>
                <a:t>by vehicles in urban</a:t>
              </a:r>
              <a:endParaRPr lang="en-US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2</a:t>
            </a:fld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87004"/>
            <a:ext cx="8028892" cy="684076"/>
          </a:xfrm>
        </p:spPr>
        <p:txBody>
          <a:bodyPr>
            <a:noAutofit/>
          </a:bodyPr>
          <a:lstStyle/>
          <a:p>
            <a:r>
              <a:rPr lang="en-US" sz="4000" dirty="0" smtClean="0"/>
              <a:t>Relationship to Ch. </a:t>
            </a:r>
            <a:r>
              <a:rPr lang="en-US" sz="4000" dirty="0" err="1" smtClean="0"/>
              <a:t>Coeff</a:t>
            </a:r>
            <a:r>
              <a:rPr lang="en-US" sz="4000" dirty="0" smtClean="0"/>
              <a:t>. Generation Process [1]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75296"/>
            <a:ext cx="7922840" cy="4125912"/>
          </a:xfrm>
        </p:spPr>
        <p:txBody>
          <a:bodyPr/>
          <a:lstStyle/>
          <a:p>
            <a:r>
              <a:rPr lang="en-US" sz="3000" dirty="0" smtClean="0"/>
              <a:t>12-step channel coefficient generation process adopted by WINNER models and TR38.900 [1]</a:t>
            </a:r>
          </a:p>
          <a:p>
            <a:pPr lvl="1"/>
            <a:r>
              <a:rPr lang="en-US" sz="2600" dirty="0" smtClean="0"/>
              <a:t>Improves 2</a:t>
            </a:r>
            <a:r>
              <a:rPr lang="en-US" sz="2600" baseline="30000" dirty="0" smtClean="0"/>
              <a:t>nd</a:t>
            </a:r>
            <a:r>
              <a:rPr lang="en-US" sz="2600" dirty="0" smtClean="0"/>
              <a:t> step of process for V2V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547664" y="2708920"/>
            <a:ext cx="6552728" cy="4149080"/>
            <a:chOff x="1447800" y="1662370"/>
            <a:chExt cx="6956050" cy="4500304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7800" y="1662370"/>
              <a:ext cx="6956050" cy="4500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18"/>
            <p:cNvSpPr/>
            <p:nvPr/>
          </p:nvSpPr>
          <p:spPr bwMode="auto">
            <a:xfrm>
              <a:off x="3149600" y="1955908"/>
              <a:ext cx="1117600" cy="762000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1: introduce new propagation state for V2V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 the propagation condition of V2V links using three states: </a:t>
            </a:r>
          </a:p>
          <a:p>
            <a:pPr lvl="1">
              <a:buNone/>
            </a:pPr>
            <a:r>
              <a:rPr lang="en-US" sz="2600" dirty="0" err="1" smtClean="0"/>
              <a:t>i</a:t>
            </a:r>
            <a:r>
              <a:rPr lang="en-US" sz="2600" dirty="0" smtClean="0"/>
              <a:t>) LOS</a:t>
            </a:r>
          </a:p>
          <a:p>
            <a:pPr lvl="1">
              <a:buNone/>
            </a:pPr>
            <a:r>
              <a:rPr lang="en-US" sz="2600" dirty="0" smtClean="0"/>
              <a:t>ii) non-LOS (NLOS) due to static objects </a:t>
            </a:r>
            <a:r>
              <a:rPr lang="en-US" sz="2400" dirty="0" smtClean="0"/>
              <a:t>(buildings, trees)</a:t>
            </a:r>
            <a:r>
              <a:rPr lang="en-US" sz="2600" dirty="0" smtClean="0"/>
              <a:t>*</a:t>
            </a:r>
          </a:p>
          <a:p>
            <a:pPr lvl="1">
              <a:buNone/>
            </a:pPr>
            <a:r>
              <a:rPr lang="en-US" sz="2600" dirty="0" smtClean="0"/>
              <a:t>iii) NLOS due to mobile objects (vehicles)*</a:t>
            </a:r>
          </a:p>
          <a:p>
            <a:r>
              <a:rPr lang="en-US" dirty="0" smtClean="0"/>
              <a:t>I.e., not only distinguishing LOS and NLOS, but further dividing NLOS into NLOS due to static and NLOS due to mobile objects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1560" y="593467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* It was shown in previous studies [2],[3] that these two states result in considerably different channels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4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87004"/>
            <a:ext cx="8028892" cy="684076"/>
          </a:xfrm>
        </p:spPr>
        <p:txBody>
          <a:bodyPr>
            <a:noAutofit/>
          </a:bodyPr>
          <a:lstStyle/>
          <a:p>
            <a:r>
              <a:rPr lang="en-US" sz="3200" dirty="0" smtClean="0"/>
              <a:t>Proposal 2: Model V2V LOS Blockage Evolution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7543800" cy="4125912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Model evolution of V2V LOS blockage</a:t>
            </a:r>
          </a:p>
          <a:p>
            <a:pPr lvl="1"/>
            <a:r>
              <a:rPr lang="en-US" sz="2400" dirty="0" smtClean="0"/>
              <a:t>Ensure  </a:t>
            </a:r>
            <a:r>
              <a:rPr lang="en-US" sz="2400" b="1" dirty="0" smtClean="0"/>
              <a:t>transition</a:t>
            </a:r>
            <a:r>
              <a:rPr lang="en-US" sz="2400" dirty="0" smtClean="0"/>
              <a:t> between three states (LOS, NLOS due to static objects, NLOS due to mobile objects) </a:t>
            </a:r>
            <a:r>
              <a:rPr lang="en-US" sz="2400" b="1" dirty="0" smtClean="0"/>
              <a:t>in consistent manner</a:t>
            </a:r>
          </a:p>
          <a:p>
            <a:pPr lvl="1"/>
            <a:r>
              <a:rPr lang="en-US" dirty="0" smtClean="0"/>
              <a:t>E.g., abstracted from real maps of cities and highways and real vehicular mobility</a:t>
            </a:r>
          </a:p>
          <a:p>
            <a:pPr lvl="2"/>
            <a:endParaRPr lang="en-US" sz="2000" b="1" dirty="0" smtClean="0"/>
          </a:p>
          <a:p>
            <a:r>
              <a:rPr lang="en-US" dirty="0" smtClean="0"/>
              <a:t>One example of a simple model: Markov chain (3 states: LOS, </a:t>
            </a:r>
            <a:r>
              <a:rPr lang="en-US" dirty="0" err="1" smtClean="0"/>
              <a:t>NLOSv</a:t>
            </a:r>
            <a:r>
              <a:rPr lang="en-US" dirty="0" smtClean="0"/>
              <a:t>, </a:t>
            </a:r>
            <a:r>
              <a:rPr lang="en-US" dirty="0" err="1" smtClean="0"/>
              <a:t>NLOSb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I.e., use a computationally simple model for assigning consistent propagation states for V2V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5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References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v-SE" sz="1800" dirty="0" smtClean="0"/>
              <a:t>[1] </a:t>
            </a:r>
            <a:r>
              <a:rPr lang="en-US" sz="1800" dirty="0" smtClean="0"/>
              <a:t>3GPP TR 38.900, “Channel model for frequency spectrum above 6 GHz”, v2.0.0, June 2016.</a:t>
            </a:r>
          </a:p>
          <a:p>
            <a:pPr>
              <a:buNone/>
            </a:pPr>
            <a:r>
              <a:rPr lang="sv-SE" sz="1800" dirty="0" smtClean="0"/>
              <a:t>[2] </a:t>
            </a:r>
            <a:r>
              <a:rPr lang="en-US" sz="1800" dirty="0" smtClean="0"/>
              <a:t>T. Abbas, K. Sjöberg, J. </a:t>
            </a:r>
            <a:r>
              <a:rPr lang="en-US" sz="1800" dirty="0" err="1" smtClean="0"/>
              <a:t>Karedal</a:t>
            </a:r>
            <a:r>
              <a:rPr lang="en-US" sz="1800" dirty="0" smtClean="0"/>
              <a:t>, and F. </a:t>
            </a:r>
            <a:r>
              <a:rPr lang="en-US" sz="1800" dirty="0" err="1" smtClean="0"/>
              <a:t>Tufvesson</a:t>
            </a:r>
            <a:r>
              <a:rPr lang="en-US" sz="1800" dirty="0" smtClean="0"/>
              <a:t>, “A measurement based shadow fading model for vehicle-to-vehicle network simulations,” </a:t>
            </a:r>
            <a:r>
              <a:rPr lang="en-US" sz="1800" i="1" dirty="0" smtClean="0"/>
              <a:t>International Journal of Antennas and Propagation</a:t>
            </a:r>
            <a:r>
              <a:rPr lang="en-US" sz="1800" dirty="0" smtClean="0"/>
              <a:t>, 2015.</a:t>
            </a:r>
          </a:p>
          <a:p>
            <a:pPr>
              <a:buNone/>
            </a:pPr>
            <a:r>
              <a:rPr lang="en-US" sz="1800" dirty="0" smtClean="0"/>
              <a:t>[3] M. Boban, J. Barros, and O. </a:t>
            </a:r>
            <a:r>
              <a:rPr lang="en-US" sz="1800" dirty="0" err="1" smtClean="0"/>
              <a:t>Tonguz</a:t>
            </a:r>
            <a:r>
              <a:rPr lang="en-US" sz="1800" dirty="0" smtClean="0"/>
              <a:t>, “Geometry-based vehicle-to-vehicle channel modeling for large-scale simulation,” </a:t>
            </a:r>
            <a:r>
              <a:rPr lang="en-US" sz="1800" i="1" dirty="0" smtClean="0"/>
              <a:t>IEEE Transactions on Vehicular Technology</a:t>
            </a:r>
            <a:r>
              <a:rPr lang="en-US" sz="1800" dirty="0" smtClean="0"/>
              <a:t>, Vol. 63, No. 9, November 2014.</a:t>
            </a:r>
          </a:p>
          <a:p>
            <a:pPr>
              <a:buNone/>
            </a:pPr>
            <a:r>
              <a:rPr lang="en-US" sz="1800" dirty="0" smtClean="0"/>
              <a:t>[4] R1-167219, Modeling the Evolution of Line-of-Sight Blockage for V2V Channels, 3GPP TSG-RAN1 Meeting #86, Gothenburg, Aug. 2016.</a:t>
            </a:r>
          </a:p>
          <a:p>
            <a:pPr>
              <a:buNone/>
            </a:pPr>
            <a:r>
              <a:rPr lang="en-US" sz="1800" dirty="0" smtClean="0"/>
              <a:t>[5] </a:t>
            </a:r>
            <a:r>
              <a:rPr lang="en-GB" sz="1800" dirty="0" smtClean="0"/>
              <a:t>3GPP TR 36.885</a:t>
            </a:r>
            <a:r>
              <a:rPr lang="en-US" sz="1800" dirty="0" smtClean="0"/>
              <a:t>, “Study on LTE-based V2X Services (Release 14)”, </a:t>
            </a:r>
            <a:r>
              <a:rPr lang="en-GB" sz="1800" dirty="0" smtClean="0"/>
              <a:t>V14.0.0 , </a:t>
            </a:r>
            <a:r>
              <a:rPr lang="en-US" sz="1800" dirty="0" smtClean="0"/>
              <a:t>June 2016.</a:t>
            </a:r>
          </a:p>
          <a:p>
            <a:endParaRPr lang="en-US" sz="1800" dirty="0" smtClean="0"/>
          </a:p>
          <a:p>
            <a:endParaRPr lang="sv-SE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6</a:t>
            </a:fld>
            <a:endParaRPr lang="sv-SE"/>
          </a:p>
        </p:txBody>
      </p:sp>
    </p:spTree>
    <p:extLst>
      <p:ext uri="{BB962C8B-B14F-4D97-AF65-F5344CB8AC3E}">
        <p14:creationId xmlns="" xmlns:p14="http://schemas.microsoft.com/office/powerpoint/2010/main" val="30250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</TotalTime>
  <Words>308</Words>
  <Application>Microsoft Office PowerPoint</Application>
  <PresentationFormat>On-screen Show (4:3)</PresentationFormat>
  <Paragraphs>43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Modeling Line-of-Sight Blockage for V2V</vt:lpstr>
      <vt:lpstr>Background</vt:lpstr>
      <vt:lpstr>Relationship to Ch. Coeff. Generation Process [1]</vt:lpstr>
      <vt:lpstr>Proposal 1: introduce new propagation state for V2V </vt:lpstr>
      <vt:lpstr>Proposal 2: Model V2V LOS Blockage Evolution</vt:lpstr>
      <vt:lpstr>References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Huawei2-</cp:lastModifiedBy>
  <cp:revision>89</cp:revision>
  <dcterms:created xsi:type="dcterms:W3CDTF">2016-08-17T11:44:46Z</dcterms:created>
  <dcterms:modified xsi:type="dcterms:W3CDTF">2016-09-30T22:41:44Z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1475275269</vt:lpwstr>
  </property>
  <property fmtid="{D5CDD505-2E9C-101B-9397-08002B2CF9AE}" pid="7" name="_2015_ms_pID_725343">
    <vt:lpwstr>(2)//NlVQ3pDmMMdcfoNryjaE2cidFzO5fSDYOcq/8+4HE3yqeHd0uJNxrg1p+FvIk4dS7CKTrv
FTUpz/zrz1m08qw9UXrJmhEP/KD05Etsq9o5rqw15v0YXNPBDtD1t5mBxaCgNTuPp9xoPbuu
/WnrvBJqSVeuQUl/+h+YcZLiXLnJjpSJU9QjpQ9ipdCM49tu/+XRrc1PK42PhXb50a7AMLre
vRdZzqn1BmQ1VVxvac</vt:lpwstr>
  </property>
  <property fmtid="{D5CDD505-2E9C-101B-9397-08002B2CF9AE}" pid="8" name="_2015_ms_pID_7253431">
    <vt:lpwstr>LxwbDSfAVY988vEmXd49w5NPBpFYIlgfwuTM9vOWZsZNhtUecbvRTf
qikgplRKZnNZbc3TrlW8LLxa7qdNt0doXBOggP3JJvyZnKCO4OIgNkajx4kxjUr73mOUTX5q
OvAPO2Vo2iSk58Wrazp8XNeJcb/r7Y2QBI4h/ngQRZTqlg==</vt:lpwstr>
  </property>
</Properties>
</file>