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5" r:id="rId2"/>
    <p:sldId id="276" r:id="rId3"/>
    <p:sldId id="279" r:id="rId4"/>
    <p:sldId id="27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7792" autoAdjust="0"/>
  </p:normalViewPr>
  <p:slideViewPr>
    <p:cSldViewPr snapToGrid="0">
      <p:cViewPr>
        <p:scale>
          <a:sx n="90" d="100"/>
          <a:sy n="90" d="100"/>
        </p:scale>
        <p:origin x="-75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B17947-CFE4-4689-B2AE-9DE29059F7A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5B482A-6232-4D89-9650-E4023AF545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95334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43813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54869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43248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783400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11226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915630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5749945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582772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1547588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00617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4506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7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88998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91445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70555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82385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23208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53779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5763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504431-D9DE-47BF-A724-896E3F15E688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35317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844666" y="2247900"/>
            <a:ext cx="7881505" cy="1178226"/>
          </a:xfrm>
        </p:spPr>
        <p:txBody>
          <a:bodyPr>
            <a:normAutofit/>
          </a:bodyPr>
          <a:lstStyle/>
          <a:p>
            <a:r>
              <a:rPr lang="en-US" altLang="ja-JP" sz="4400" dirty="0" smtClean="0"/>
              <a:t>WF on </a:t>
            </a:r>
            <a:r>
              <a:rPr lang="en-US" altLang="ja-JP" sz="4400" dirty="0" smtClean="0"/>
              <a:t>CP overhead</a:t>
            </a:r>
            <a:endParaRPr lang="en-US" sz="4400" dirty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673099" y="4166460"/>
            <a:ext cx="8041767" cy="1781260"/>
          </a:xfrm>
        </p:spPr>
        <p:txBody>
          <a:bodyPr>
            <a:normAutofit/>
          </a:bodyPr>
          <a:lstStyle/>
          <a:p>
            <a:r>
              <a:rPr lang="sv-SE" altLang="ja-JP" dirty="0" smtClean="0">
                <a:solidFill>
                  <a:schemeClr val="tx1"/>
                </a:solidFill>
              </a:rPr>
              <a:t>ZTE, ZTE Microelectronics,Qualcomm</a:t>
            </a:r>
            <a:endParaRPr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108565" y="50801"/>
            <a:ext cx="463488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0" hangingPunct="0"/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3GPP TSG RAN WG1 #86	</a:t>
            </a:r>
            <a:endParaRPr lang="en-US" altLang="zh-CN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Gothenburg, Sweden August 22-26, 2016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39527" y="730960"/>
            <a:ext cx="371809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/>
              <a:t>Agenda </a:t>
            </a:r>
            <a:r>
              <a:rPr lang="en-US" altLang="ko-KR" dirty="0" smtClean="0"/>
              <a:t>item:8.1.3.1</a:t>
            </a:r>
            <a:endParaRPr lang="en-US" altLang="ko-KR" dirty="0"/>
          </a:p>
          <a:p>
            <a:r>
              <a:rPr lang="en-US" altLang="ko-KR" dirty="0"/>
              <a:t>Document for </a:t>
            </a:r>
            <a:r>
              <a:rPr lang="en-US" altLang="ko-KR" dirty="0" smtClean="0"/>
              <a:t>decision</a:t>
            </a:r>
            <a:endParaRPr lang="ko-KR" altLang="en-US" dirty="0"/>
          </a:p>
        </p:txBody>
      </p:sp>
      <p:sp>
        <p:nvSpPr>
          <p:cNvPr id="7" name="矩形 6"/>
          <p:cNvSpPr/>
          <p:nvPr/>
        </p:nvSpPr>
        <p:spPr>
          <a:xfrm>
            <a:off x="7766700" y="0"/>
            <a:ext cx="1236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R1-</a:t>
            </a:r>
            <a:r>
              <a:rPr lang="en-GB" altLang="zh-CN" b="1" dirty="0" smtClean="0">
                <a:latin typeface="Times New Roman" pitchFamily="18" charset="0"/>
                <a:cs typeface="Times New Roman" pitchFamily="18" charset="0"/>
              </a:rPr>
              <a:t>168338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85638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485" y="1282467"/>
            <a:ext cx="8019766" cy="461985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ts val="2500"/>
              </a:lnSpc>
            </a:pPr>
            <a:endParaRPr lang="en-GB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In [1] [2] [3], for the evaluated scenarios, scaled numerology shows better performance than ECP </a:t>
            </a:r>
          </a:p>
          <a:p>
            <a:pPr lvl="1"/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[1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] 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R1-166360-URLLC 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numerology and frame structure 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designs,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QComm</a:t>
            </a:r>
            <a:endParaRPr lang="sv-SE" sz="19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[2] R1-164691-NR numerology design and evaluation for long delay spread 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channels,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Qcomm</a:t>
            </a:r>
            <a:endParaRPr lang="en-US" sz="19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[3] 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R1-164272-Performance evaluation of numerology candidates (URLLC case)</a:t>
            </a:r>
          </a:p>
          <a:p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In [4] [5] [6] [7] [8], for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evalauted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scenarios extended CP show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benifits</a:t>
            </a:r>
            <a:endParaRPr lang="en-GB" altLang="zh-CN" sz="19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[1] R1-166100, </a:t>
            </a:r>
            <a:r>
              <a:rPr lang="en-US" altLang="zh-CN" sz="1900" dirty="0" err="1" smtClean="0">
                <a:latin typeface="Times New Roman" pitchFamily="18" charset="0"/>
                <a:cs typeface="Times New Roman" pitchFamily="18" charset="0"/>
              </a:rPr>
              <a:t>Huawei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zh-CN" sz="1900" dirty="0" err="1" smtClean="0">
                <a:latin typeface="Times New Roman" pitchFamily="18" charset="0"/>
                <a:cs typeface="Times New Roman" pitchFamily="18" charset="0"/>
              </a:rPr>
              <a:t>Hisilicon</a:t>
            </a:r>
            <a:endParaRPr lang="en-US" altLang="zh-CN" sz="19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[2] R1-166652, Sony</a:t>
            </a:r>
          </a:p>
          <a:p>
            <a:pPr lvl="1"/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[3] R1-166879, LGE</a:t>
            </a:r>
          </a:p>
          <a:p>
            <a:pPr lvl="1"/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[4] R1-167107, CMCC</a:t>
            </a:r>
          </a:p>
          <a:p>
            <a:pPr lvl="1"/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[5] R1-167108, CMCC</a:t>
            </a:r>
          </a:p>
          <a:p>
            <a:endParaRPr lang="sv-SE" dirty="0" smtClean="0"/>
          </a:p>
          <a:p>
            <a:pPr>
              <a:lnSpc>
                <a:spcPts val="2500"/>
              </a:lnSpc>
            </a:pP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altLang="zh-CN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2682875" y="203200"/>
            <a:ext cx="3533775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4000" dirty="0" smtClean="0"/>
              <a:t>Observations</a:t>
            </a:r>
            <a:endParaRPr lang="en-US" altLang="zh-CN" sz="4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485" y="1282467"/>
            <a:ext cx="8019766" cy="4619858"/>
          </a:xfrm>
        </p:spPr>
        <p:txBody>
          <a:bodyPr>
            <a:normAutofit/>
          </a:bodyPr>
          <a:lstStyle/>
          <a:p>
            <a:pPr>
              <a:lnSpc>
                <a:spcPts val="2500"/>
              </a:lnSpc>
            </a:pPr>
            <a:r>
              <a:rPr lang="sv-SE" altLang="zh-CN" sz="2300" dirty="0" smtClean="0">
                <a:latin typeface="Times New Roman" pitchFamily="18" charset="0"/>
                <a:cs typeface="Times New Roman" pitchFamily="18" charset="0"/>
              </a:rPr>
              <a:t>Overhead of LTE- ECP is significant</a:t>
            </a:r>
          </a:p>
          <a:p>
            <a:pPr>
              <a:lnSpc>
                <a:spcPts val="2500"/>
              </a:lnSpc>
            </a:pPr>
            <a:r>
              <a:rPr lang="sv-SE" altLang="zh-CN" sz="2300" dirty="0" smtClean="0">
                <a:latin typeface="Times New Roman" pitchFamily="18" charset="0"/>
                <a:cs typeface="Times New Roman" pitchFamily="18" charset="0"/>
              </a:rPr>
              <a:t>The CP overhead is especially important for the 60 kHz SCS case</a:t>
            </a:r>
          </a:p>
          <a:p>
            <a:pPr>
              <a:lnSpc>
                <a:spcPts val="2500"/>
              </a:lnSpc>
            </a:pPr>
            <a:r>
              <a:rPr lang="sv-SE" altLang="zh-CN" sz="2300" dirty="0" smtClean="0">
                <a:latin typeface="Times New Roman" pitchFamily="18" charset="0"/>
                <a:cs typeface="Times New Roman" pitchFamily="18" charset="0"/>
              </a:rPr>
              <a:t>ECP requires a change of time domain structure compared to NCP</a:t>
            </a:r>
          </a:p>
          <a:p>
            <a:pPr>
              <a:lnSpc>
                <a:spcPts val="2500"/>
              </a:lnSpc>
            </a:pPr>
            <a:r>
              <a:rPr lang="sv-SE" altLang="zh-CN" sz="2300" dirty="0" smtClean="0">
                <a:latin typeface="Times New Roman" pitchFamily="18" charset="0"/>
                <a:cs typeface="Times New Roman" pitchFamily="18" charset="0"/>
              </a:rPr>
              <a:t>There exist different design choices for different CPs, for example</a:t>
            </a:r>
          </a:p>
          <a:p>
            <a:pPr lvl="1">
              <a:lnSpc>
                <a:spcPts val="2500"/>
              </a:lnSpc>
            </a:pPr>
            <a:r>
              <a:rPr lang="sv-SE" altLang="zh-CN" sz="1900" dirty="0" smtClean="0">
                <a:latin typeface="Times New Roman" pitchFamily="18" charset="0"/>
                <a:cs typeface="Times New Roman" pitchFamily="18" charset="0"/>
              </a:rPr>
              <a:t>Semi-extended 1 (Ericsson): 26 symbols / 0.5ms =&gt; 2.56 us CP, 13.33% overhead</a:t>
            </a:r>
          </a:p>
          <a:p>
            <a:pPr lvl="1">
              <a:lnSpc>
                <a:spcPts val="2500"/>
              </a:lnSpc>
            </a:pPr>
            <a:r>
              <a:rPr lang="sv-SE" altLang="zh-CN" sz="1900" dirty="0" smtClean="0">
                <a:latin typeface="Times New Roman" pitchFamily="18" charset="0"/>
                <a:cs typeface="Times New Roman" pitchFamily="18" charset="0"/>
              </a:rPr>
              <a:t>Semi-extended 2: 27 symbols / 0.5 ms</a:t>
            </a:r>
            <a:r>
              <a:rPr lang="sv-SE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v-SE" altLang="zh-CN" sz="1900" dirty="0" smtClean="0">
                <a:latin typeface="Times New Roman" pitchFamily="18" charset="0"/>
                <a:cs typeface="Times New Roman" pitchFamily="18" charset="0"/>
              </a:rPr>
              <a:t> =&gt;</a:t>
            </a:r>
            <a:r>
              <a:rPr lang="sv-SE" altLang="zh-CN" sz="1900" dirty="0" smtClean="0">
                <a:latin typeface="Times New Roman" pitchFamily="18" charset="0"/>
                <a:cs typeface="Times New Roman" pitchFamily="18" charset="0"/>
              </a:rPr>
              <a:t> 1.85 us ,10% overhead</a:t>
            </a:r>
          </a:p>
          <a:p>
            <a:pPr lvl="1">
              <a:lnSpc>
                <a:spcPts val="2500"/>
              </a:lnSpc>
            </a:pPr>
            <a:r>
              <a:rPr lang="sv-SE" altLang="zh-CN" sz="1900" dirty="0" smtClean="0">
                <a:latin typeface="Times New Roman" pitchFamily="18" charset="0"/>
                <a:cs typeface="Times New Roman" pitchFamily="18" charset="0"/>
              </a:rPr>
              <a:t>Semi extended 3: 25 symbols / 0.5ms =&gt; 16,67 % overhead</a:t>
            </a:r>
          </a:p>
          <a:p>
            <a:pPr lvl="1">
              <a:lnSpc>
                <a:spcPts val="2500"/>
              </a:lnSpc>
            </a:pPr>
            <a:r>
              <a:rPr lang="sv-SE" altLang="zh-CN" sz="1900" dirty="0" smtClean="0">
                <a:latin typeface="Times New Roman" pitchFamily="18" charset="0"/>
                <a:cs typeface="Times New Roman" pitchFamily="18" charset="0"/>
              </a:rPr>
              <a:t>Keep the same number of symbols as NCP, but change DFT size</a:t>
            </a:r>
            <a:endParaRPr lang="sv-SE" altLang="zh-CN" sz="1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v-SE" dirty="0" smtClean="0"/>
          </a:p>
          <a:p>
            <a:pPr>
              <a:lnSpc>
                <a:spcPts val="2500"/>
              </a:lnSpc>
            </a:pP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altLang="zh-CN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2682875" y="203200"/>
            <a:ext cx="3533775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4000" dirty="0" smtClean="0"/>
              <a:t>Observations</a:t>
            </a:r>
            <a:endParaRPr lang="en-US" altLang="zh-CN" sz="4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50" y="1317394"/>
            <a:ext cx="8496300" cy="4448406"/>
          </a:xfrm>
        </p:spPr>
        <p:txBody>
          <a:bodyPr>
            <a:noAutofit/>
          </a:bodyPr>
          <a:lstStyle/>
          <a:p>
            <a:r>
              <a:rPr lang="en-US" dirty="0" smtClean="0"/>
              <a:t>CP </a:t>
            </a:r>
            <a:r>
              <a:rPr lang="en-US" dirty="0" smtClean="0"/>
              <a:t>overhead should be </a:t>
            </a:r>
            <a:r>
              <a:rPr lang="en-US" dirty="0" smtClean="0"/>
              <a:t>studied, especially for the case of 60 kHz subcarrier spacing.</a:t>
            </a:r>
            <a:endParaRPr lang="en-US" dirty="0" smtClean="0"/>
          </a:p>
          <a:p>
            <a:pPr lvl="1">
              <a:buNone/>
            </a:pPr>
            <a:r>
              <a:rPr lang="en-US" dirty="0" smtClean="0"/>
              <a:t> </a:t>
            </a:r>
          </a:p>
          <a:p>
            <a:r>
              <a:rPr lang="en-US" dirty="0" smtClean="0"/>
              <a:t>NR should support solutions with the same or better performance than LTE in all channel conditions</a:t>
            </a:r>
            <a:endParaRPr lang="en-US" altLang="zh-CN" sz="4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2500"/>
              </a:lnSpc>
            </a:pPr>
            <a:endParaRPr lang="en-US" altLang="zh-CN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3133726" y="381000"/>
            <a:ext cx="3176588" cy="762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4000" dirty="0" smtClean="0"/>
              <a:t>Proposals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2560</TotalTime>
  <Words>268</Words>
  <Application>Microsoft Office PowerPoint</Application>
  <PresentationFormat>On-screen Show (4:3)</PresentationFormat>
  <Paragraphs>34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CP overhead</vt:lpstr>
      <vt:lpstr>Observations</vt:lpstr>
      <vt:lpstr>Observations</vt:lpstr>
      <vt:lpstr>Proposals</vt:lpstr>
    </vt:vector>
  </TitlesOfParts>
  <Company>Qualcomm Incorporated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Jiang, Jing</dc:creator>
  <cp:lastModifiedBy>Thorsten</cp:lastModifiedBy>
  <cp:revision>608</cp:revision>
  <dcterms:created xsi:type="dcterms:W3CDTF">2016-04-12T08:45:03Z</dcterms:created>
  <dcterms:modified xsi:type="dcterms:W3CDTF">2016-08-24T15:58:59Z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(2)PXEuzivnxLZ4pXa5h/vARc9sdlRmPEY80E4PQEFj+2K2TpwmarnrZ1yNOKcfaRJO/NX1b+p/
7HGtGH/knmSEavj76YwP9GF169rB8IxcW050fnoZ/WyCmmbwIPxAIJU3omwxTjuqsxP464Q1
zhLszUqJeph+EVDyImBVdtm8zx9a0jmtxaqJ/xTW6kE3ULPlFqVQRw20KL8U21Ar00rMHXtH
ma5PokYRCzG3IajTm0</vt:lpwstr>
  </property>
  <property fmtid="{D5CDD505-2E9C-101B-9397-08002B2CF9AE}" pid="4" name="_2015_ms_pID_7253431">
    <vt:lpwstr>zS18qjSZ5Y3KYahfzasGxoWDm0CusFuXkaRpEMtcuXR+HFpK9Sidnv
4G+uRoIaxaO351uM62LVIkTqzN8VvHQ3YQbmvXw63ee3oCPs4pHMP3SftFe1f72LYZBHDzyr
IgGZd0Nu6XrHRgfITml4vY4HCLA8vLsZJfpEfJOffnuMR0n6bcaxo2GErHY1bYUoi3fGT4OT
FvYZjUX3JHxi9uRw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1471561106</vt:lpwstr>
  </property>
</Properties>
</file>