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vsd" ContentType="application/vnd.visio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4" r:id="rId2"/>
    <p:sldId id="265" r:id="rId3"/>
    <p:sldId id="26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="" xmlns:p14="http://schemas.microsoft.com/office/powerpoint/2010/main" val="1465588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70076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38761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oleObject" Target="../embeddings/Microsoft_Visio_2003-2010___11111.vsd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Microsoft_Visio_2003-2010___44444.vsd"/><Relationship Id="rId5" Type="http://schemas.openxmlformats.org/officeDocument/2006/relationships/oleObject" Target="../embeddings/Microsoft_Visio_2003-2010___33333.vsd"/><Relationship Id="rId4" Type="http://schemas.openxmlformats.org/officeDocument/2006/relationships/oleObject" Target="../embeddings/Microsoft_Visio_2003-2010___22222.vsd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patterns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HiSilicon,CATR,Intel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   </a:t>
            </a:r>
            <a:r>
              <a:rPr lang="en-US" altLang="zh-CN" b="1" smtClean="0">
                <a:ea typeface="Malgun Gothic" pitchFamily="34" charset="-127"/>
                <a:cs typeface="Times New Roman" pitchFamily="18" charset="0"/>
              </a:rPr>
              <a:t>R1-168197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/>
              <a:t>Gothenburg, Sweden 22</a:t>
            </a:r>
            <a:r>
              <a:rPr lang="en-US" altLang="zh-CN" b="1" baseline="30000" dirty="0" smtClean="0"/>
              <a:t>nd</a:t>
            </a:r>
            <a:r>
              <a:rPr lang="en-US" altLang="zh-CN" b="1" dirty="0" smtClean="0"/>
              <a:t> - 26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August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7.2.12.2.1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1600" dirty="0" smtClean="0"/>
              <a:t>Short TTI  should be at least supported for normal CP</a:t>
            </a:r>
          </a:p>
          <a:p>
            <a:pPr lvl="1"/>
            <a:r>
              <a:rPr lang="en-US" altLang="zh-CN" sz="1200" dirty="0" smtClean="0"/>
              <a:t>FFS extended CP.</a:t>
            </a:r>
          </a:p>
          <a:p>
            <a:r>
              <a:rPr lang="en-US" altLang="zh-CN" sz="1600" dirty="0" smtClean="0"/>
              <a:t>One </a:t>
            </a:r>
            <a:r>
              <a:rPr lang="en-US" altLang="zh-CN" sz="1600" dirty="0" err="1" smtClean="0"/>
              <a:t>sTTI</a:t>
            </a:r>
            <a:r>
              <a:rPr lang="en-US" altLang="zh-CN" sz="1600" dirty="0" smtClean="0"/>
              <a:t> pattern per DL </a:t>
            </a:r>
            <a:r>
              <a:rPr lang="en-US" altLang="zh-CN" sz="1600" dirty="0" err="1" smtClean="0"/>
              <a:t>sTTI</a:t>
            </a:r>
            <a:r>
              <a:rPr lang="en-US" altLang="zh-CN" sz="1600" dirty="0" smtClean="0"/>
              <a:t> length and corresponding </a:t>
            </a:r>
            <a:r>
              <a:rPr lang="en-US" altLang="zh-CN" sz="1600" dirty="0" err="1" smtClean="0"/>
              <a:t>sTTI</a:t>
            </a:r>
            <a:r>
              <a:rPr lang="en-US" altLang="zh-CN" sz="1600" dirty="0" smtClean="0"/>
              <a:t> index within a </a:t>
            </a:r>
            <a:r>
              <a:rPr lang="en-US" altLang="zh-CN" sz="1600" dirty="0" err="1" smtClean="0"/>
              <a:t>subframe</a:t>
            </a:r>
            <a:r>
              <a:rPr lang="en-US" altLang="zh-CN" sz="1600" dirty="0" smtClean="0"/>
              <a:t> should be defined.</a:t>
            </a:r>
          </a:p>
          <a:p>
            <a:pPr lvl="1"/>
            <a:r>
              <a:rPr lang="en-US" altLang="zh-CN" sz="1200" dirty="0" smtClean="0"/>
              <a:t>For </a:t>
            </a:r>
            <a:r>
              <a:rPr lang="en-US" altLang="zh-CN" sz="1200" dirty="0" err="1" smtClean="0"/>
              <a:t>sPDSCH</a:t>
            </a:r>
            <a:r>
              <a:rPr lang="en-US" altLang="zh-CN" sz="1200" dirty="0" smtClean="0"/>
              <a:t> transmission based on 2-symbol </a:t>
            </a:r>
            <a:r>
              <a:rPr lang="en-US" altLang="zh-CN" sz="1200" dirty="0" err="1" smtClean="0"/>
              <a:t>sTTI</a:t>
            </a:r>
            <a:r>
              <a:rPr lang="en-US" altLang="zh-CN" sz="1200" dirty="0" smtClean="0"/>
              <a:t>,</a:t>
            </a:r>
          </a:p>
          <a:p>
            <a:pPr lvl="2"/>
            <a:r>
              <a:rPr lang="en-US" altLang="zh-CN" sz="1000" dirty="0" smtClean="0"/>
              <a:t> the </a:t>
            </a:r>
            <a:r>
              <a:rPr lang="en-US" altLang="zh-CN" sz="1000" dirty="0" err="1" smtClean="0"/>
              <a:t>sTTI</a:t>
            </a:r>
            <a:r>
              <a:rPr lang="en-US" altLang="zh-CN" sz="1000" dirty="0" smtClean="0"/>
              <a:t> pattern is independent of the number of legacy PDCCH symbols</a:t>
            </a:r>
          </a:p>
          <a:p>
            <a:pPr lvl="2"/>
            <a:r>
              <a:rPr lang="en-US" altLang="zh-CN" sz="1000" dirty="0" smtClean="0"/>
              <a:t>no </a:t>
            </a:r>
            <a:r>
              <a:rPr lang="en-US" altLang="zh-CN" sz="1000" dirty="0" err="1" smtClean="0"/>
              <a:t>sTTI</a:t>
            </a:r>
            <a:r>
              <a:rPr lang="en-US" altLang="zh-CN" sz="1000" dirty="0" smtClean="0"/>
              <a:t> spans over slot boundary</a:t>
            </a:r>
          </a:p>
          <a:p>
            <a:pPr lvl="2"/>
            <a:r>
              <a:rPr lang="en-US" altLang="zh-CN" sz="1000" dirty="0" smtClean="0"/>
              <a:t>CSI-RS pattern is contained in a single </a:t>
            </a:r>
            <a:r>
              <a:rPr lang="en-US" altLang="zh-CN" sz="1000" dirty="0" err="1" smtClean="0"/>
              <a:t>sTTI</a:t>
            </a:r>
            <a:endParaRPr lang="en-US" altLang="zh-CN" sz="1000" dirty="0" smtClean="0"/>
          </a:p>
          <a:p>
            <a:pPr lvl="2"/>
            <a:r>
              <a:rPr lang="en-US" altLang="zh-CN" sz="1000" dirty="0" smtClean="0"/>
              <a:t>based on above, the following structure is proposed.</a:t>
            </a:r>
          </a:p>
          <a:p>
            <a:pPr lvl="2">
              <a:buNone/>
            </a:pPr>
            <a:endParaRPr lang="en-US" altLang="zh-CN" sz="1000" dirty="0" smtClean="0"/>
          </a:p>
          <a:p>
            <a:pPr lvl="1"/>
            <a:endParaRPr lang="en-US" altLang="zh-CN" sz="1400" dirty="0" smtClean="0"/>
          </a:p>
          <a:p>
            <a:pPr lvl="1"/>
            <a:r>
              <a:rPr lang="en-US" altLang="zh-CN" sz="1200" dirty="0" smtClean="0"/>
              <a:t>For </a:t>
            </a:r>
            <a:r>
              <a:rPr lang="en-US" altLang="zh-CN" sz="1200" dirty="0" err="1" smtClean="0"/>
              <a:t>sPDSCH</a:t>
            </a:r>
            <a:r>
              <a:rPr lang="en-US" altLang="zh-CN" sz="1200" dirty="0" smtClean="0"/>
              <a:t> transmission based on 1-slot </a:t>
            </a:r>
            <a:r>
              <a:rPr lang="en-US" altLang="zh-CN" sz="1200" dirty="0" err="1" smtClean="0"/>
              <a:t>sTTI</a:t>
            </a:r>
            <a:r>
              <a:rPr lang="en-US" altLang="zh-CN" sz="1200" dirty="0" smtClean="0"/>
              <a:t> in DL </a:t>
            </a:r>
            <a:r>
              <a:rPr lang="en-US" altLang="zh-CN" sz="1200" dirty="0" err="1" smtClean="0"/>
              <a:t>suframe</a:t>
            </a:r>
            <a:r>
              <a:rPr lang="en-US" altLang="zh-CN" sz="1200" dirty="0" smtClean="0"/>
              <a:t>, </a:t>
            </a:r>
            <a:r>
              <a:rPr lang="en-US" altLang="zh-CN" sz="1200" dirty="0" err="1" smtClean="0"/>
              <a:t>sPUSCH</a:t>
            </a:r>
            <a:r>
              <a:rPr lang="en-US" altLang="zh-CN" sz="1200" dirty="0" smtClean="0"/>
              <a:t> transmission based on 1-slot </a:t>
            </a:r>
            <a:r>
              <a:rPr lang="en-US" altLang="zh-CN" sz="1200" dirty="0" err="1" smtClean="0"/>
              <a:t>sTTI</a:t>
            </a:r>
            <a:r>
              <a:rPr lang="en-US" altLang="zh-CN" sz="1200" dirty="0" smtClean="0"/>
              <a:t> in UL </a:t>
            </a:r>
            <a:r>
              <a:rPr lang="en-US" altLang="zh-CN" sz="1200" dirty="0" err="1" smtClean="0"/>
              <a:t>suframe</a:t>
            </a:r>
            <a:r>
              <a:rPr lang="en-US" altLang="zh-CN" sz="1200" dirty="0" smtClean="0"/>
              <a:t>, the following structure is proposed.</a:t>
            </a:r>
          </a:p>
          <a:p>
            <a:pPr>
              <a:buNone/>
            </a:pPr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</p:txBody>
      </p:sp>
      <p:graphicFrame>
        <p:nvGraphicFramePr>
          <p:cNvPr id="614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391419499"/>
              </p:ext>
            </p:extLst>
          </p:nvPr>
        </p:nvGraphicFramePr>
        <p:xfrm>
          <a:off x="5292080" y="4653136"/>
          <a:ext cx="3502149" cy="895350"/>
        </p:xfrm>
        <a:graphic>
          <a:graphicData uri="http://schemas.openxmlformats.org/presentationml/2006/ole">
            <p:oleObj spid="_x0000_s6149" name="Visio" r:id="rId4" imgW="3266980" imgH="885825" progId="">
              <p:embed/>
            </p:oleObj>
          </a:graphicData>
        </a:graphic>
      </p:graphicFrame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183560" y="2852937"/>
          <a:ext cx="3780928" cy="1032922"/>
        </p:xfrm>
        <a:graphic>
          <a:graphicData uri="http://schemas.openxmlformats.org/presentationml/2006/ole">
            <p:oleObj spid="_x0000_s6150" name="Visio" r:id="rId5" imgW="3273266" imgH="898684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14"/>
            <a:ext cx="8229600" cy="850106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52128"/>
            <a:ext cx="8229600" cy="5141168"/>
          </a:xfrm>
        </p:spPr>
        <p:txBody>
          <a:bodyPr>
            <a:normAutofit/>
          </a:bodyPr>
          <a:lstStyle/>
          <a:p>
            <a:r>
              <a:rPr lang="en-US" altLang="zh-CN" sz="1800" dirty="0" smtClean="0"/>
              <a:t>One </a:t>
            </a:r>
            <a:r>
              <a:rPr lang="en-US" altLang="zh-CN" sz="1800" dirty="0" err="1" smtClean="0"/>
              <a:t>sTTI</a:t>
            </a:r>
            <a:r>
              <a:rPr lang="en-US" altLang="zh-CN" sz="1800" dirty="0" smtClean="0"/>
              <a:t> pattern per UL </a:t>
            </a:r>
            <a:r>
              <a:rPr lang="en-US" altLang="zh-CN" sz="1800" dirty="0" err="1" smtClean="0"/>
              <a:t>sTTI</a:t>
            </a:r>
            <a:r>
              <a:rPr lang="en-US" altLang="zh-CN" sz="1800" dirty="0" smtClean="0"/>
              <a:t> length and corresponding </a:t>
            </a:r>
            <a:r>
              <a:rPr lang="en-US" altLang="zh-CN" sz="1800" dirty="0" err="1" smtClean="0"/>
              <a:t>sTTI</a:t>
            </a:r>
            <a:r>
              <a:rPr lang="en-US" altLang="zh-CN" sz="1800" dirty="0" smtClean="0"/>
              <a:t> index within a </a:t>
            </a:r>
            <a:r>
              <a:rPr lang="en-US" altLang="zh-CN" sz="1800" dirty="0" err="1" smtClean="0"/>
              <a:t>subframe</a:t>
            </a:r>
            <a:r>
              <a:rPr lang="en-US" altLang="zh-CN" sz="1800" dirty="0" smtClean="0"/>
              <a:t> should be defined.</a:t>
            </a:r>
          </a:p>
          <a:p>
            <a:pPr lvl="1"/>
            <a:r>
              <a:rPr lang="en-US" altLang="zh-CN" sz="1600" dirty="0" smtClean="0"/>
              <a:t>For </a:t>
            </a:r>
            <a:r>
              <a:rPr lang="en-US" altLang="zh-CN" sz="1600" dirty="0" err="1" smtClean="0"/>
              <a:t>sPUSCH</a:t>
            </a:r>
            <a:r>
              <a:rPr lang="en-US" altLang="zh-CN" sz="1600" dirty="0" smtClean="0"/>
              <a:t> transmission based on 2-symbol </a:t>
            </a:r>
            <a:r>
              <a:rPr lang="en-US" altLang="zh-CN" sz="1600" dirty="0" err="1" smtClean="0"/>
              <a:t>sTTI</a:t>
            </a:r>
            <a:r>
              <a:rPr lang="en-US" altLang="zh-CN" sz="1600" dirty="0" smtClean="0"/>
              <a:t>, no </a:t>
            </a:r>
            <a:r>
              <a:rPr lang="en-US" altLang="zh-CN" sz="1600" dirty="0" err="1" smtClean="0"/>
              <a:t>sTTI</a:t>
            </a:r>
            <a:r>
              <a:rPr lang="en-US" altLang="zh-CN" sz="1600" dirty="0" smtClean="0"/>
              <a:t> spans over slot boundary and the last </a:t>
            </a:r>
            <a:r>
              <a:rPr lang="en-US" altLang="zh-CN" sz="1600" dirty="0" err="1" smtClean="0"/>
              <a:t>sTTI</a:t>
            </a:r>
            <a:r>
              <a:rPr lang="en-US" altLang="zh-CN" sz="1600" dirty="0" smtClean="0"/>
              <a:t> consists of 3 symbols considering SRS </a:t>
            </a:r>
            <a:r>
              <a:rPr lang="en-US" altLang="zh-CN" sz="1600" dirty="0" err="1" smtClean="0"/>
              <a:t>transmission,the</a:t>
            </a:r>
            <a:r>
              <a:rPr lang="en-US" altLang="zh-CN" sz="1600" dirty="0" smtClean="0"/>
              <a:t> following structure is proposed</a:t>
            </a:r>
          </a:p>
          <a:p>
            <a:pPr lvl="2"/>
            <a:endParaRPr lang="en-US" altLang="zh-CN" sz="1100" dirty="0" smtClean="0"/>
          </a:p>
          <a:p>
            <a:pPr lvl="1"/>
            <a:endParaRPr lang="en-US" altLang="zh-CN" sz="1400" dirty="0" smtClean="0"/>
          </a:p>
          <a:p>
            <a:pPr lvl="1"/>
            <a:endParaRPr lang="en-US" altLang="zh-CN" sz="1400" dirty="0" smtClean="0"/>
          </a:p>
          <a:p>
            <a:pPr lvl="1"/>
            <a:endParaRPr lang="en-US" altLang="zh-CN" sz="1400" dirty="0" smtClean="0"/>
          </a:p>
          <a:p>
            <a:pPr lvl="1"/>
            <a:r>
              <a:rPr lang="en-US" altLang="zh-CN" sz="1600" dirty="0" smtClean="0"/>
              <a:t>For </a:t>
            </a:r>
            <a:r>
              <a:rPr lang="en-US" altLang="zh-CN" sz="1600" dirty="0" err="1" smtClean="0"/>
              <a:t>sPUSCH</a:t>
            </a:r>
            <a:r>
              <a:rPr lang="en-US" altLang="zh-CN" sz="1600" dirty="0" smtClean="0"/>
              <a:t> transmission based on 4-symbol </a:t>
            </a:r>
            <a:r>
              <a:rPr lang="en-US" altLang="zh-CN" sz="1600" dirty="0" err="1"/>
              <a:t>sTTI</a:t>
            </a:r>
            <a:r>
              <a:rPr lang="en-US" altLang="zh-CN" sz="1600" dirty="0"/>
              <a:t>, </a:t>
            </a:r>
            <a:r>
              <a:rPr lang="en-US" altLang="zh-CN" sz="1600" dirty="0" smtClean="0"/>
              <a:t>the last </a:t>
            </a:r>
            <a:r>
              <a:rPr lang="en-US" altLang="zh-CN" sz="1600" dirty="0" err="1" smtClean="0"/>
              <a:t>sTTI</a:t>
            </a:r>
            <a:r>
              <a:rPr lang="en-US" altLang="zh-CN" sz="1600" dirty="0" smtClean="0"/>
              <a:t> consists of 4 symbols considering SRS transmission, the following structure is proposed.</a:t>
            </a:r>
          </a:p>
          <a:p>
            <a:pPr lvl="2"/>
            <a:endParaRPr lang="en-US" altLang="zh-CN" sz="1200" dirty="0" smtClean="0"/>
          </a:p>
          <a:p>
            <a:pPr lvl="1"/>
            <a:endParaRPr lang="en-US" altLang="zh-CN" sz="1400" dirty="0" smtClean="0"/>
          </a:p>
          <a:p>
            <a:pPr lvl="1"/>
            <a:endParaRPr lang="en-US" altLang="zh-CN" sz="1400" dirty="0" smtClean="0"/>
          </a:p>
          <a:p>
            <a:pPr lvl="1"/>
            <a:endParaRPr lang="en-US" altLang="zh-CN" sz="1400" dirty="0" smtClean="0"/>
          </a:p>
          <a:p>
            <a:pPr lvl="1"/>
            <a:endParaRPr lang="en-US" altLang="zh-CN" sz="1600" dirty="0" smtClean="0"/>
          </a:p>
          <a:p>
            <a:pPr lvl="1"/>
            <a:r>
              <a:rPr lang="en-US" altLang="zh-CN" sz="1600" dirty="0" smtClean="0"/>
              <a:t>For </a:t>
            </a:r>
            <a:r>
              <a:rPr lang="en-US" altLang="zh-CN" sz="1600" dirty="0" err="1" smtClean="0"/>
              <a:t>sPUSCH</a:t>
            </a:r>
            <a:r>
              <a:rPr lang="en-US" altLang="zh-CN" sz="1600" dirty="0" smtClean="0"/>
              <a:t> transmission based on 1-slot </a:t>
            </a:r>
            <a:r>
              <a:rPr lang="en-US" altLang="zh-CN" sz="1600" dirty="0" err="1" smtClean="0"/>
              <a:t>sTTI</a:t>
            </a:r>
            <a:r>
              <a:rPr lang="en-US" altLang="zh-CN" sz="1600" dirty="0" smtClean="0"/>
              <a:t>, the following structure is proposed.</a:t>
            </a:r>
          </a:p>
          <a:p>
            <a:pPr lvl="1"/>
            <a:endParaRPr lang="en-US" altLang="zh-CN" sz="1800" dirty="0" smtClean="0"/>
          </a:p>
          <a:p>
            <a:pPr lvl="1"/>
            <a:endParaRPr lang="en-US" altLang="zh-CN" sz="2000" dirty="0" smtClean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41294161"/>
              </p:ext>
            </p:extLst>
          </p:nvPr>
        </p:nvGraphicFramePr>
        <p:xfrm>
          <a:off x="2195736" y="2204864"/>
          <a:ext cx="3744416" cy="1023183"/>
        </p:xfrm>
        <a:graphic>
          <a:graphicData uri="http://schemas.openxmlformats.org/presentationml/2006/ole">
            <p:oleObj spid="_x0000_s4106" name="Visio" r:id="rId4" imgW="3257550" imgH="885825" progId="">
              <p:embed/>
            </p:oleObj>
          </a:graphicData>
        </a:graphic>
      </p:graphicFrame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5233656"/>
              </p:ext>
            </p:extLst>
          </p:nvPr>
        </p:nvGraphicFramePr>
        <p:xfrm>
          <a:off x="2267744" y="3861048"/>
          <a:ext cx="3816424" cy="1067388"/>
        </p:xfrm>
        <a:graphic>
          <a:graphicData uri="http://schemas.openxmlformats.org/presentationml/2006/ole">
            <p:oleObj spid="_x0000_s4107" name="Visio" r:id="rId5" imgW="3266980" imgH="971550" progId="">
              <p:embed/>
            </p:oleObj>
          </a:graphicData>
        </a:graphic>
      </p:graphicFrame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10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529029337"/>
              </p:ext>
            </p:extLst>
          </p:nvPr>
        </p:nvGraphicFramePr>
        <p:xfrm>
          <a:off x="2339752" y="5517232"/>
          <a:ext cx="3600400" cy="895350"/>
        </p:xfrm>
        <a:graphic>
          <a:graphicData uri="http://schemas.openxmlformats.org/presentationml/2006/ole">
            <p:oleObj spid="_x0000_s4108" name="Visio" r:id="rId6" imgW="3266980" imgH="885825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</TotalTime>
  <Words>213</Words>
  <Application>Microsoft Office PowerPoint</Application>
  <PresentationFormat>On-screen Show (4:3)</PresentationFormat>
  <Paragraphs>37</Paragraphs>
  <Slides>3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主题</vt:lpstr>
      <vt:lpstr>Visio</vt:lpstr>
      <vt:lpstr>Way forward on sTTI patterns</vt:lpstr>
      <vt:lpstr>Proposals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138</cp:revision>
  <dcterms:created xsi:type="dcterms:W3CDTF">2016-04-08T01:45:47Z</dcterms:created>
  <dcterms:modified xsi:type="dcterms:W3CDTF">2016-08-24T06:43:14Z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(3)7p6p/oVhC58lSaKGZSgVFk1H8fO8wtEa4PggTEp9sNOOcUWkAFYB1JK3u4xAXES+n60x5Q+J
fY2aD2RLO1rMWV6FD2gO/sj/HpXGh5RK8lUsWSqFMvfplVgHTZWWg/Af/l3IbIcdTu8d6vM6
mY1Qkl6PyuNWH6ZtY6kOGtLYYokUabovJobW+KCu63pmKZjU815r4/AegKhZV7lJYcujxfOC
/p3opoYOtju5vGqg81</vt:lpwstr>
  </property>
  <property fmtid="{D5CDD505-2E9C-101B-9397-08002B2CF9AE}" pid="3" name="_2015_ms_pID_7253431">
    <vt:lpwstr>ed1D8PaxXYYyMbnKdZikCQUusbQwtelSRJ2vySpywl4l7D8mJtQes+
8s9Z/jzwPu8+HlkhfsmbX+Xik2NtcVj/9QZ/8Iu6zIe/dtMhLjEyT40bOKLK9adeCrA7rlbQ
JQRYPSSIoUi9IdkIg5F1HgaS1IxeLbQtTNtdFzxjFx5jToPGhxyDJvq85ZfmsSwnRvwriLGx
u1SfI/4RXI2mr6RqGDmiJs5dxpqgubXuVihS</vt:lpwstr>
  </property>
  <property fmtid="{D5CDD505-2E9C-101B-9397-08002B2CF9AE}" pid="4" name="_2015_ms_pID_7253432">
    <vt:lpwstr>LrHct4TKRm5S/yOShW7GE8w10JJgz1uZ4bv7
df28EwyH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1472020266</vt:lpwstr>
  </property>
</Properties>
</file>