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66" r:id="rId3"/>
    <p:sldId id="263" r:id="rId4"/>
    <p:sldId id="267" r:id="rId5"/>
    <p:sldId id="264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AB872-C8A1-4B2E-8ADD-89342A013EBE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D41C1-A79C-4639-9974-88DFC2CCFD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MUST </a:t>
            </a:r>
            <a:br>
              <a:rPr lang="en-US" altLang="ja-JP" dirty="0" smtClean="0"/>
            </a:br>
            <a:r>
              <a:rPr lang="en-US" altLang="ja-JP" dirty="0" smtClean="0"/>
              <a:t>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23284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ZTE Microelectronics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Sharp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8962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Gothenburg, Sweden 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-26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2016 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item: 7.2.5.1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4446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</a:t>
            </a:r>
            <a:r>
              <a:rPr lang="en-GB" altLang="zh-CN" sz="2400" dirty="0" smtClean="0"/>
              <a:t>16xxxx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r>
              <a:rPr lang="en-GB" altLang="zh-CN" sz="2400" dirty="0" smtClean="0"/>
              <a:t>In TR 36.859[1], the key signal processing block at MUST transmitter is represented by a general “Joint modulation Gray mapping &amp; Power allocation” block. No more details are provided.</a:t>
            </a:r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However, in contributions as [2][3][4][5][6][7] etc, many    companies proposed various ways to achieve the Gray    mapping property. Obviously, this is a necessary and very important step for the progress of MUST specification.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endParaRPr lang="ko-KR" altLang="en-US" sz="2400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467544" y="4653136"/>
            <a:ext cx="8301608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5073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1600200"/>
            <a:ext cx="8460432" cy="4525963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For Gray-mapped composite constellation,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the modulation                   symbols 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correspond to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the composite constellation are formed   by two amplitude weighted modulation symbols. 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For amplitude weighted modulation symbols</a:t>
            </a:r>
          </a:p>
          <a:p>
            <a:pPr lvl="2"/>
            <a:r>
              <a:rPr lang="en-US" altLang="ko-KR" sz="1700" dirty="0" smtClean="0">
                <a:latin typeface="Times New Roman" pitchFamily="18" charset="0"/>
                <a:cs typeface="Times New Roman" pitchFamily="18" charset="0"/>
              </a:rPr>
              <a:t>The weighting factor is </a:t>
            </a:r>
            <a:r>
              <a:rPr lang="en-US" altLang="ko-KR" sz="1700" dirty="0" err="1" smtClean="0">
                <a:latin typeface="Times New Roman" pitchFamily="18" charset="0"/>
                <a:cs typeface="Times New Roman" pitchFamily="18" charset="0"/>
              </a:rPr>
              <a:t>sqrt</a:t>
            </a:r>
            <a:r>
              <a:rPr lang="en-US" altLang="ko-KR" sz="17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ko-KR" sz="17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ko-KR" sz="1700" dirty="0" smtClean="0">
                <a:latin typeface="Times New Roman" pitchFamily="18" charset="0"/>
                <a:cs typeface="Times New Roman" pitchFamily="18" charset="0"/>
              </a:rPr>
              <a:t>) and </a:t>
            </a:r>
            <a:r>
              <a:rPr lang="en-US" altLang="ko-KR" sz="1700" dirty="0" err="1" smtClean="0">
                <a:latin typeface="Times New Roman" pitchFamily="18" charset="0"/>
                <a:cs typeface="Times New Roman" pitchFamily="18" charset="0"/>
              </a:rPr>
              <a:t>sqrt</a:t>
            </a:r>
            <a:r>
              <a:rPr lang="en-US" altLang="ko-KR" sz="1700" dirty="0" smtClean="0">
                <a:latin typeface="Times New Roman" pitchFamily="18" charset="0"/>
                <a:cs typeface="Times New Roman" pitchFamily="18" charset="0"/>
              </a:rPr>
              <a:t>(1-</a:t>
            </a:r>
            <a:r>
              <a:rPr lang="en-US" altLang="ko-KR" sz="17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ko-KR" sz="1700" dirty="0" smtClean="0">
                <a:latin typeface="Times New Roman" pitchFamily="18" charset="0"/>
                <a:cs typeface="Times New Roman" pitchFamily="18" charset="0"/>
              </a:rPr>
              <a:t>) with agreed power ratios.</a:t>
            </a:r>
          </a:p>
          <a:p>
            <a:pPr lvl="2"/>
            <a:r>
              <a:rPr lang="en-US" altLang="ko-KR" sz="1700" dirty="0" smtClean="0">
                <a:latin typeface="Times New Roman" pitchFamily="18" charset="0"/>
                <a:cs typeface="Times New Roman" pitchFamily="18" charset="0"/>
              </a:rPr>
              <a:t>Modulation symbols correspond to constellation points in legacy modulation.</a:t>
            </a:r>
            <a:r>
              <a:rPr lang="en-US" altLang="ko-KR" sz="2100" dirty="0" smtClean="0"/>
              <a:t/>
            </a:r>
            <a:br>
              <a:rPr lang="en-US" altLang="ko-KR" sz="2100" dirty="0" smtClean="0"/>
            </a:br>
            <a:endParaRPr lang="ko-KR" altLang="en-US" sz="2100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467544" y="4653136"/>
            <a:ext cx="8301608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5073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2"/>
          <p:cNvSpPr txBox="1">
            <a:spLocks/>
          </p:cNvSpPr>
          <p:nvPr/>
        </p:nvSpPr>
        <p:spPr>
          <a:xfrm>
            <a:off x="467544" y="4653136"/>
            <a:ext cx="8301608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3528" y="1556792"/>
            <a:ext cx="6582968" cy="2808312"/>
            <a:chOff x="2309512" y="2424288"/>
            <a:chExt cx="4524976" cy="2009423"/>
          </a:xfrm>
        </p:grpSpPr>
        <p:sp>
          <p:nvSpPr>
            <p:cNvPr id="7" name="矩形 6"/>
            <p:cNvSpPr/>
            <p:nvPr/>
          </p:nvSpPr>
          <p:spPr bwMode="auto">
            <a:xfrm>
              <a:off x="3788355" y="2424289"/>
              <a:ext cx="2709333" cy="2009422"/>
            </a:xfrm>
            <a:prstGeom prst="rect">
              <a:avLst/>
            </a:prstGeom>
            <a:ln w="19050">
              <a:prstDash val="sysDash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pic>
          <p:nvPicPr>
            <p:cNvPr id="8" name="Picture 45" descr="Classification of MUST schemes_SOMA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09512" y="2424288"/>
              <a:ext cx="4524976" cy="1796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矩形 10"/>
          <p:cNvSpPr/>
          <p:nvPr/>
        </p:nvSpPr>
        <p:spPr>
          <a:xfrm>
            <a:off x="683568" y="4643844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 smtClean="0"/>
              <a:t>Figure 1: </a:t>
            </a:r>
            <a:r>
              <a:rPr lang="en-GB" altLang="zh-CN" b="1" dirty="0" smtClean="0"/>
              <a:t> </a:t>
            </a:r>
            <a:r>
              <a:rPr lang="en-GB" altLang="zh-CN" dirty="0" smtClean="0"/>
              <a:t>An example of transmitter side processing of MUST Case 1/2</a:t>
            </a:r>
            <a:r>
              <a:rPr lang="en-GB" altLang="zh-CN" baseline="30000" dirty="0" smtClean="0"/>
              <a:t> </a:t>
            </a:r>
            <a:r>
              <a:rPr lang="en-GB" altLang="zh-CN" dirty="0" smtClean="0"/>
              <a:t>[1]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16216" y="2350621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Gray-mapped </a:t>
            </a:r>
          </a:p>
          <a:p>
            <a:r>
              <a:rPr lang="en-US" altLang="ko-KR" dirty="0" smtClean="0"/>
              <a:t>composite constellation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23528" y="260648"/>
            <a:ext cx="1661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altLang="zh-CN" sz="2800" dirty="0" smtClean="0"/>
              <a:t>Example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085073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88640"/>
            <a:ext cx="892899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800" dirty="0" smtClean="0"/>
              <a:t>Reference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2800" dirty="0" smtClean="0"/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[1]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 3GPP TR 36.859, “Study on Downlink Multiuser Superposition Transmission (MUST) for LTE”.</a:t>
            </a:r>
          </a:p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[2] R1-166848, “Discuss on on Gray mapping for superposed constellation”, LG Electronics</a:t>
            </a:r>
          </a:p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[3] R1-166425, “Specification for joint modulation Gray mapping”, ZTE</a:t>
            </a:r>
          </a:p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[4] R1-166187, “Implementation for MUST transmitter”, </a:t>
            </a:r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HiSilicon</a:t>
            </a:r>
            <a:endParaRPr lang="en-US" altLang="ko-KR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[5] R1-1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65136,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MUST Case 1 and 2 schemes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,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 Nokia.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 RAN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#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85.</a:t>
            </a:r>
            <a:endParaRPr lang="en-US" altLang="ko-KR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[6] R1-1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54454,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Multiuser superposition transmission scheme for LTE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, </a:t>
            </a:r>
            <a:r>
              <a:rPr lang="en-US" altLang="zh-CN" dirty="0" err="1" smtClean="0">
                <a:latin typeface="Times New Roman" pitchFamily="18" charset="0"/>
                <a:ea typeface="SimSun"/>
                <a:cs typeface="Times New Roman" pitchFamily="18" charset="0"/>
              </a:rPr>
              <a:t>MediaTek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 RAN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#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82.</a:t>
            </a:r>
            <a:endParaRPr lang="zh-CN" altLang="zh-CN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[7] R1-1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64435,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Power ratio set considerations for MUST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,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Qualcomm.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 RAN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GB" altLang="zh-CN" dirty="0" smtClean="0">
                <a:latin typeface="Times New Roman" pitchFamily="18" charset="0"/>
                <a:ea typeface="SimSun"/>
                <a:cs typeface="Times New Roman" pitchFamily="18" charset="0"/>
              </a:rPr>
              <a:t>#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85.</a:t>
            </a:r>
            <a:endParaRPr lang="zh-CN" altLang="zh-CN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/>
            <a:endParaRPr lang="en-GB" altLang="zh-CN" dirty="0" smtClean="0"/>
          </a:p>
          <a:p>
            <a:endParaRPr lang="zh-CN" altLang="zh-CN" dirty="0" smtClean="0">
              <a:solidFill>
                <a:srgbClr val="FF0000"/>
              </a:solidFill>
            </a:endParaRPr>
          </a:p>
          <a:p>
            <a:pPr lvl="0"/>
            <a:endParaRPr lang="zh-CN" altLang="zh-CN" dirty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85073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307</Words>
  <Application>Microsoft Office PowerPoint</Application>
  <PresentationFormat>全屏显示(4:3)</PresentationFormat>
  <Paragraphs>31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테마</vt:lpstr>
      <vt:lpstr>Way forward on MUST  Transmission</vt:lpstr>
      <vt:lpstr>Background</vt:lpstr>
      <vt:lpstr>Proposal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10168368</cp:lastModifiedBy>
  <cp:revision>61</cp:revision>
  <dcterms:created xsi:type="dcterms:W3CDTF">2016-08-18T10:28:16Z</dcterms:created>
  <dcterms:modified xsi:type="dcterms:W3CDTF">2016-08-24T12:13:31Z</dcterms:modified>
</cp:coreProperties>
</file>