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iwei Gao" initials="SG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4646" autoAdjust="0"/>
  </p:normalViewPr>
  <p:slideViewPr>
    <p:cSldViewPr>
      <p:cViewPr varScale="1">
        <p:scale>
          <a:sx n="107" d="100"/>
          <a:sy n="107" d="100"/>
        </p:scale>
        <p:origin x="-20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Aperiodic CSI-RS for Rel.14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9800"/>
          </a:xfrm>
        </p:spPr>
        <p:txBody>
          <a:bodyPr>
            <a:noAutofit/>
          </a:bodyPr>
          <a:lstStyle/>
          <a:p>
            <a:r>
              <a:rPr lang="en-US" sz="2800" dirty="0"/>
              <a:t>Samsung, </a:t>
            </a:r>
            <a:r>
              <a:rPr lang="en-US" sz="2800" dirty="0" smtClean="0"/>
              <a:t>Nokia, Alcatel-Lucent Shanghai Bell, KT Corporation, Ericsson, LG Electronics, </a:t>
            </a:r>
            <a:r>
              <a:rPr lang="en-US" sz="2800" dirty="0"/>
              <a:t>Interdigital, Qualcomm, AT&amp;T, </a:t>
            </a:r>
            <a:r>
              <a:rPr lang="en-US" sz="2800" dirty="0" smtClean="0"/>
              <a:t>CHTTL</a:t>
            </a:r>
            <a:r>
              <a:rPr lang="en-US" sz="2800" dirty="0"/>
              <a:t>, </a:t>
            </a:r>
            <a:r>
              <a:rPr lang="en-US" sz="2800" dirty="0" err="1"/>
              <a:t>Xinwei</a:t>
            </a:r>
            <a:r>
              <a:rPr lang="en-US" sz="2800" dirty="0" smtClean="0"/>
              <a:t>, </a:t>
            </a:r>
            <a:r>
              <a:rPr lang="en-US" sz="2800" dirty="0" err="1" smtClean="0"/>
              <a:t>Straightpath</a:t>
            </a:r>
            <a:r>
              <a:rPr lang="en-US" sz="2800" dirty="0"/>
              <a:t>, </a:t>
            </a:r>
            <a:r>
              <a:rPr lang="en-US" sz="2800" dirty="0" smtClean="0"/>
              <a:t>ITL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7.2.4.1.2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8046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"/>
          </a:xfrm>
        </p:spPr>
        <p:txBody>
          <a:bodyPr>
            <a:noAutofit/>
          </a:bodyPr>
          <a:lstStyle/>
          <a:p>
            <a:r>
              <a:rPr lang="en-US" sz="32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211763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From RAN1#85:</a:t>
            </a:r>
          </a:p>
          <a:p>
            <a:pPr marL="0" lvl="0" indent="0">
              <a:buNone/>
            </a:pPr>
            <a:endParaRPr lang="en-US" sz="1800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051704"/>
              </p:ext>
            </p:extLst>
          </p:nvPr>
        </p:nvGraphicFramePr>
        <p:xfrm>
          <a:off x="228600" y="1143000"/>
          <a:ext cx="8686800" cy="541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410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sng" dirty="0">
                          <a:solidFill>
                            <a:schemeClr val="tx1"/>
                          </a:solidFill>
                          <a:effectLst/>
                        </a:rPr>
                        <a:t>Agreement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Scheme 1: Aperiodic NZP CSI-RS resource is supported in Rel-14 for Class B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eMIMO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-Type, where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Only PUSCH based A-CSI reporting is supported.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rgbClr val="3333FF"/>
                          </a:solidFill>
                          <a:effectLst/>
                        </a:rPr>
                        <a:t>A new aperiodic CSI-RS resource allocation/configuration is defined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rgbClr val="3333FF"/>
                          </a:solidFill>
                          <a:effectLst/>
                        </a:rPr>
                        <a:t>Without </a:t>
                      </a:r>
                      <a:r>
                        <a:rPr lang="en-US" sz="1200" b="0" dirty="0" err="1">
                          <a:solidFill>
                            <a:srgbClr val="3333FF"/>
                          </a:solidFill>
                          <a:effectLst/>
                        </a:rPr>
                        <a:t>Subframe_config</a:t>
                      </a:r>
                      <a:endParaRPr lang="en-US" sz="1200" b="0" dirty="0">
                        <a:solidFill>
                          <a:srgbClr val="3333FF"/>
                        </a:solidFill>
                        <a:effectLst/>
                      </a:endParaRP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Aperiodic CSI-RS transmission instance is indicated by UL-related DCI transmitted on a control channel with a CSI request field: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Aperiodic CSI-RS transmission is in the same DL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as the associated UL-related DCI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i="0" dirty="0">
                          <a:solidFill>
                            <a:srgbClr val="3333FF"/>
                          </a:solidFill>
                          <a:effectLst/>
                        </a:rPr>
                        <a:t>FFS whether or not the UE may not assume more than one aperiodic NZP CSI-RS resource. If more than one resource is allowed, FFS the signaling details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rgbClr val="3333FF"/>
                          </a:solidFill>
                          <a:effectLst/>
                        </a:rPr>
                        <a:t>FFS the number of bits for the CSI request field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The control channel can be PDCCH or EPDCCH. FFS whether or not the case of EPDCCH can be precluded or with some restrictions/relaxations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FFS whether or not periodic CSI-RS can be additionally configured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Scheme 2: For Class B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eMIMO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-Type, the following CSI-RS resource configuration mechanism is supported 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A UE receives an activation/release trigger containing a choice from multiple higher-layer-configured NZP CSI-RS resources for a given CSI process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Each NZP CSI-RS resource can be either periodic or, aperiodic CSI-RS resource (if scheme 1 is supported)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rgbClr val="3333FF"/>
                          </a:solidFill>
                          <a:effectLst/>
                        </a:rPr>
                        <a:t>Details of the activation/release trigger (including the set of NZP CSI-RS resource configuration parameters) are FFS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For an activation trigger received in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n, the transmission of the associated NZP CSI-RS resource will start no earlier than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n+X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where X&gt;0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For a release trigger received in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n, the transmission of the associated NZP CSI-RS resource will stop after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subframe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n+Y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where Y&gt;0</a:t>
                      </a:r>
                    </a:p>
                    <a:p>
                      <a:pPr marL="1143000" marR="0" lvl="2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1371600" algn="l"/>
                        </a:tabLst>
                      </a:pPr>
                      <a:r>
                        <a:rPr lang="en-US" sz="1200" b="0" dirty="0">
                          <a:solidFill>
                            <a:srgbClr val="3333FF"/>
                          </a:solidFill>
                          <a:effectLst/>
                        </a:rPr>
                        <a:t>FFS the impact of multi-shot configuration, if supported</a:t>
                      </a: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FFS whether or not there are any significant issues regarding the potential misalignment about activation and/or release between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effectLst/>
                        </a:rPr>
                        <a:t>eNB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and UE, and if so, how to address them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FFS whether or not to further enhance rate matching for PDSCH, particularly whether or not aperiodic NZP CSI-RS will not have impact on PDSCH RE mapping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FFS the QCL details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Down-selection between scheme 1 and scheme 2 (if any) to be discussed in RAN1#86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2189" marR="62189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582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>
            <a:noAutofit/>
          </a:bodyPr>
          <a:lstStyle/>
          <a:p>
            <a:r>
              <a:rPr lang="en-US" sz="3200" dirty="0"/>
              <a:t>Proposal </a:t>
            </a:r>
            <a:r>
              <a:rPr lang="en-US" sz="3200" dirty="0" smtClean="0"/>
              <a:t>– aperiodic CSI-RS (1/2)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638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Two-step NZP CSI-RS resource configuration: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Step 1. RRC configuration with a newly defined Aperiodic CSI-RS-Resource-</a:t>
            </a:r>
            <a:r>
              <a:rPr lang="en-US" sz="1600" dirty="0" err="1"/>
              <a:t>Config</a:t>
            </a:r>
            <a:r>
              <a:rPr lang="en-US" sz="1600" dirty="0"/>
              <a:t> IE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Without </a:t>
            </a:r>
            <a:r>
              <a:rPr lang="en-US" sz="1400" dirty="0" err="1" smtClean="0"/>
              <a:t>Subframe_config</a:t>
            </a:r>
            <a:endParaRPr lang="en-US" sz="14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Configure a UE with </a:t>
            </a:r>
            <a:r>
              <a:rPr lang="en-US" sz="1400" b="1" i="1" dirty="0"/>
              <a:t>K</a:t>
            </a:r>
            <a:r>
              <a:rPr lang="en-US" sz="1400" dirty="0"/>
              <a:t> </a:t>
            </a:r>
            <a:r>
              <a:rPr lang="en-US" sz="1400" dirty="0" smtClean="0"/>
              <a:t>= {1, 2, .., 8} CSI-RS </a:t>
            </a:r>
            <a:r>
              <a:rPr lang="en-US" sz="1400" dirty="0"/>
              <a:t>resources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Step 2. Semi-persistent using </a:t>
            </a:r>
            <a:r>
              <a:rPr lang="en-US" sz="1600" dirty="0" smtClean="0"/>
              <a:t>activation/release mechanism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Activate </a:t>
            </a:r>
            <a:r>
              <a:rPr lang="en-US" sz="1400" b="1" i="1" dirty="0" smtClean="0"/>
              <a:t>N</a:t>
            </a:r>
            <a:r>
              <a:rPr lang="en-US" sz="1400" dirty="0" smtClean="0"/>
              <a:t> </a:t>
            </a:r>
            <a:r>
              <a:rPr lang="en-US" sz="1400" dirty="0"/>
              <a:t>out of </a:t>
            </a:r>
            <a:r>
              <a:rPr lang="en-US" sz="1400" b="1" i="1" dirty="0"/>
              <a:t>K</a:t>
            </a:r>
            <a:r>
              <a:rPr lang="en-US" sz="1400" dirty="0"/>
              <a:t> CSI-RS </a:t>
            </a:r>
            <a:r>
              <a:rPr lang="en-US" sz="1400" dirty="0" smtClean="0"/>
              <a:t>resources </a:t>
            </a:r>
            <a:r>
              <a:rPr lang="en-US" altLang="ko-KR" sz="1400" dirty="0"/>
              <a:t>per CSI process</a:t>
            </a:r>
            <a:endParaRPr lang="en-US" sz="14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Up to </a:t>
            </a:r>
            <a:r>
              <a:rPr lang="en-US" sz="1400" b="1" i="1" dirty="0"/>
              <a:t>N</a:t>
            </a:r>
            <a:r>
              <a:rPr lang="en-US" sz="1400" dirty="0"/>
              <a:t> NZP CSI-RS resources may be simultaneously active in a UE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Once activated, a CSI resource remains activated until </a:t>
            </a:r>
            <a:r>
              <a:rPr lang="en-US" sz="1400" dirty="0" smtClean="0"/>
              <a:t>released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Choose at least one of the following alternatives for activation/release mechanism (TBD in RAN1#86bis)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Alt1. </a:t>
            </a:r>
            <a:r>
              <a:rPr lang="en-US" sz="1400" dirty="0" smtClean="0"/>
              <a:t>Using UL grant(s)</a:t>
            </a:r>
          </a:p>
          <a:p>
            <a:pPr lvl="4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FFS: Support for cross-carrier </a:t>
            </a:r>
            <a:r>
              <a:rPr lang="en-US" sz="1400" dirty="0" smtClean="0"/>
              <a:t>activation/release</a:t>
            </a:r>
            <a:endParaRPr lang="en-US" sz="14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Alt2. Using MAC </a:t>
            </a:r>
            <a:r>
              <a:rPr lang="en-US" sz="1400" dirty="0" smtClean="0"/>
              <a:t>CE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Other alternatives are not precluded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FFS the values of X and </a:t>
            </a:r>
            <a:r>
              <a:rPr lang="en-US" altLang="ko-KR" sz="1400" dirty="0" smtClean="0"/>
              <a:t>Y, how to select </a:t>
            </a:r>
            <a:r>
              <a:rPr lang="en-US" altLang="ko-KR" sz="1400" b="1" i="1" dirty="0" smtClean="0"/>
              <a:t>N</a:t>
            </a:r>
            <a:endParaRPr lang="en-US" sz="1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(cont’d)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>
            <a:noAutofit/>
          </a:bodyPr>
          <a:lstStyle/>
          <a:p>
            <a:r>
              <a:rPr lang="en-US" sz="3200" dirty="0"/>
              <a:t>Proposal </a:t>
            </a:r>
            <a:r>
              <a:rPr lang="en-US" sz="3200" dirty="0" smtClean="0"/>
              <a:t>– aperiodic CSI-RS (2/2)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715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(cont’d)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One </a:t>
            </a:r>
            <a:r>
              <a:rPr lang="en-US" sz="2000" dirty="0"/>
              <a:t>out of </a:t>
            </a:r>
            <a:r>
              <a:rPr lang="en-US" sz="2000" b="1" i="1" dirty="0"/>
              <a:t>N</a:t>
            </a:r>
            <a:r>
              <a:rPr lang="en-US" sz="2000" dirty="0"/>
              <a:t> </a:t>
            </a:r>
            <a:r>
              <a:rPr lang="en-US" sz="2000" dirty="0" smtClean="0"/>
              <a:t>CSI-RS resources is </a:t>
            </a:r>
            <a:r>
              <a:rPr lang="en-US" sz="2000" dirty="0"/>
              <a:t>selected via the UL-related </a:t>
            </a:r>
            <a:r>
              <a:rPr lang="en-US" sz="2000" dirty="0" smtClean="0"/>
              <a:t>DCI</a:t>
            </a:r>
            <a:endParaRPr lang="en-US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A UL grant carries a CSI request and </a:t>
            </a:r>
            <a:r>
              <a:rPr lang="en-US" sz="1600" dirty="0" smtClean="0"/>
              <a:t>indicates transmission of one </a:t>
            </a:r>
            <a:r>
              <a:rPr lang="en-US" sz="1600" dirty="0"/>
              <a:t>CSI-RS </a:t>
            </a:r>
            <a:r>
              <a:rPr lang="en-US" sz="1600" dirty="0" smtClean="0"/>
              <a:t>resource if </a:t>
            </a:r>
            <a:r>
              <a:rPr lang="en-US" sz="1600" b="1" i="1" dirty="0" smtClean="0"/>
              <a:t>N</a:t>
            </a:r>
            <a:r>
              <a:rPr lang="en-US" sz="1600" dirty="0" smtClean="0"/>
              <a:t>&gt;1 aperiodic CSI-RS resources are activated for a CSI process for which the CSI is requested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A CSI request is for one CSI-RS </a:t>
            </a:r>
            <a:r>
              <a:rPr lang="en-US" sz="1400" dirty="0" smtClean="0"/>
              <a:t>resource per CSI process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Choose one out of the following alternatives for indicating transmission of </a:t>
            </a:r>
            <a:r>
              <a:rPr lang="en-US" sz="1400" b="1" dirty="0" smtClean="0"/>
              <a:t>1</a:t>
            </a:r>
            <a:r>
              <a:rPr lang="en-US" sz="1400" dirty="0" smtClean="0"/>
              <a:t> </a:t>
            </a:r>
            <a:r>
              <a:rPr lang="en-US" sz="1400" dirty="0"/>
              <a:t>out </a:t>
            </a:r>
            <a:r>
              <a:rPr lang="en-US" sz="1400" b="1" i="1" dirty="0"/>
              <a:t>N</a:t>
            </a:r>
            <a:r>
              <a:rPr lang="en-US" sz="1400" dirty="0"/>
              <a:t> CSI-RS resources </a:t>
            </a:r>
            <a:r>
              <a:rPr lang="en-US" sz="1400" dirty="0" smtClean="0"/>
              <a:t>(TBD in RAN1#86bis)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Alt1. use code points from an existing DCI field to </a:t>
            </a:r>
            <a:r>
              <a:rPr lang="en-US" sz="1400" dirty="0"/>
              <a:t>select </a:t>
            </a:r>
            <a:r>
              <a:rPr lang="en-US" sz="1400" b="1" dirty="0"/>
              <a:t>1</a:t>
            </a:r>
            <a:r>
              <a:rPr lang="en-US" sz="1400" dirty="0"/>
              <a:t> out </a:t>
            </a:r>
            <a:r>
              <a:rPr lang="en-US" sz="1400" b="1" i="1" dirty="0"/>
              <a:t>N</a:t>
            </a:r>
            <a:r>
              <a:rPr lang="en-US" sz="1400" dirty="0"/>
              <a:t> CSI-RS </a:t>
            </a:r>
            <a:r>
              <a:rPr lang="en-US" sz="1400" dirty="0" smtClean="0"/>
              <a:t>resources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Alt2. Introduce additional  bit(s) in DCI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Note: </a:t>
            </a:r>
            <a:r>
              <a:rPr lang="en-US" sz="1400" dirty="0"/>
              <a:t>The number DCI fields and number of code points for the combinations of CSI </a:t>
            </a:r>
            <a:r>
              <a:rPr lang="en-US" sz="1400" dirty="0" smtClean="0"/>
              <a:t>process, CC and </a:t>
            </a:r>
            <a:r>
              <a:rPr lang="en-US" sz="1400" dirty="0"/>
              <a:t>CSI-RS resource </a:t>
            </a:r>
            <a:r>
              <a:rPr lang="en-US" sz="1400" dirty="0" smtClean="0"/>
              <a:t>indication are FFS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Only PUSCH based A-CSI reporting is supported</a:t>
            </a:r>
          </a:p>
          <a:p>
            <a:pPr marL="342900" lvl="2" indent="-342900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Aperiodic CSI-RS transmission is in the same DL </a:t>
            </a:r>
            <a:r>
              <a:rPr lang="en-US" sz="2000" dirty="0" err="1"/>
              <a:t>subframe</a:t>
            </a:r>
            <a:r>
              <a:rPr lang="en-US" sz="2000" dirty="0"/>
              <a:t> as the associated UL-related DCI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Whether and, if needed, how to support CSI processing relaxation for aperiodic CSI-RS are TBD</a:t>
            </a:r>
          </a:p>
        </p:txBody>
      </p:sp>
    </p:spTree>
    <p:extLst>
      <p:ext uri="{BB962C8B-B14F-4D97-AF65-F5344CB8AC3E}">
        <p14:creationId xmlns:p14="http://schemas.microsoft.com/office/powerpoint/2010/main" val="176053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sz="3200" dirty="0"/>
              <a:t>Proposal </a:t>
            </a:r>
            <a:r>
              <a:rPr lang="en-US" sz="3200" dirty="0" smtClean="0"/>
              <a:t>– “Multi-shot” CSI-RS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458200" cy="57912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Two-step NZP CSI-RS resource configuration: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Step 1. RRC configuration with a </a:t>
            </a:r>
            <a:r>
              <a:rPr lang="en-US" sz="1600" i="1" dirty="0" smtClean="0"/>
              <a:t>Rel-13 periodic</a:t>
            </a:r>
            <a:r>
              <a:rPr lang="en-US" sz="1600" dirty="0" smtClean="0"/>
              <a:t> </a:t>
            </a:r>
            <a:r>
              <a:rPr lang="en-US" sz="1600" dirty="0"/>
              <a:t>CSI-RS-Resource-</a:t>
            </a:r>
            <a:r>
              <a:rPr lang="en-US" sz="1600" dirty="0" err="1"/>
              <a:t>Config</a:t>
            </a:r>
            <a:r>
              <a:rPr lang="en-US" sz="1600" dirty="0"/>
              <a:t> </a:t>
            </a:r>
            <a:r>
              <a:rPr lang="en-US" sz="1600" dirty="0" smtClean="0"/>
              <a:t>IE</a:t>
            </a:r>
            <a:endParaRPr lang="en-US" sz="14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Configure a UE with </a:t>
            </a:r>
            <a:r>
              <a:rPr lang="en-US" sz="1400" b="1" i="1" dirty="0"/>
              <a:t>K</a:t>
            </a:r>
            <a:r>
              <a:rPr lang="en-US" sz="1400" dirty="0"/>
              <a:t> = {1, 2, .., </a:t>
            </a:r>
            <a:r>
              <a:rPr lang="en-US" sz="1400" dirty="0" smtClean="0"/>
              <a:t>8} </a:t>
            </a:r>
            <a:r>
              <a:rPr lang="en-US" sz="1400" dirty="0"/>
              <a:t>CSI-RS resources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Step 2. Semi-persistent using activation/release mechanism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Activate </a:t>
            </a:r>
            <a:r>
              <a:rPr lang="en-US" sz="1400" b="1" i="1" dirty="0" smtClean="0"/>
              <a:t>N </a:t>
            </a:r>
            <a:r>
              <a:rPr lang="en-US" sz="1400" dirty="0" smtClean="0"/>
              <a:t>out of </a:t>
            </a:r>
            <a:r>
              <a:rPr lang="en-US" sz="1400" b="1" i="1" dirty="0" smtClean="0"/>
              <a:t>K</a:t>
            </a:r>
            <a:r>
              <a:rPr lang="en-US" sz="1400" dirty="0" smtClean="0"/>
              <a:t> </a:t>
            </a:r>
            <a:r>
              <a:rPr lang="en-US" sz="1400" dirty="0"/>
              <a:t>CSI-RS resources </a:t>
            </a:r>
            <a:r>
              <a:rPr lang="en-US" altLang="ko-KR" sz="1400" dirty="0"/>
              <a:t>per CSI process</a:t>
            </a:r>
            <a:endParaRPr lang="en-US" sz="14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Up to </a:t>
            </a:r>
            <a:r>
              <a:rPr lang="en-US" sz="1400" b="1" i="1" dirty="0"/>
              <a:t>N</a:t>
            </a:r>
            <a:r>
              <a:rPr lang="en-US" sz="1400" dirty="0"/>
              <a:t> NZP CSI-RS resources may be simultaneously active in a UE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Once activated, a CSI resource remains activated until released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Choose at least one of the following alternatives for activation/release mechanism (TBD in RAN1#86bis)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Alt1. </a:t>
            </a:r>
            <a:r>
              <a:rPr lang="en-US" sz="1400" dirty="0" smtClean="0"/>
              <a:t>Using UL grant(s)</a:t>
            </a:r>
            <a:endParaRPr lang="en-US" sz="1400" dirty="0"/>
          </a:p>
          <a:p>
            <a:pPr lvl="4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FFS: Support for cross-carrier activation/release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Alt2. Using MAC CE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Other alternatives are not </a:t>
            </a:r>
            <a:r>
              <a:rPr lang="en-US" sz="1400" dirty="0" smtClean="0"/>
              <a:t>precluded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FFS the values of X and Y, how to select </a:t>
            </a:r>
            <a:r>
              <a:rPr lang="en-US" altLang="ko-KR" sz="1400" b="1" i="1" dirty="0" smtClean="0"/>
              <a:t>N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CSI reporting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i="1" dirty="0" smtClean="0"/>
              <a:t>N</a:t>
            </a:r>
            <a:r>
              <a:rPr lang="en-US" sz="1600" dirty="0" smtClean="0"/>
              <a:t>=1: CQI/PMI/RI is reported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i="1" dirty="0" smtClean="0"/>
              <a:t>N</a:t>
            </a:r>
            <a:r>
              <a:rPr lang="en-US" sz="1600" dirty="0" smtClean="0"/>
              <a:t>&gt;1: CRI (=0,1, …, </a:t>
            </a:r>
            <a:r>
              <a:rPr lang="en-US" sz="1600" i="1" dirty="0" smtClean="0"/>
              <a:t>N</a:t>
            </a:r>
            <a:r>
              <a:rPr lang="en-US" sz="1600" dirty="0"/>
              <a:t> </a:t>
            </a:r>
            <a:r>
              <a:rPr lang="en-US" sz="1600" dirty="0" smtClean="0"/>
              <a:t>– 1) is reported along with CQI/PMI/RI associated with the reported CRI value </a:t>
            </a:r>
          </a:p>
        </p:txBody>
      </p:sp>
    </p:spTree>
    <p:extLst>
      <p:ext uri="{BB962C8B-B14F-4D97-AF65-F5344CB8AC3E}">
        <p14:creationId xmlns:p14="http://schemas.microsoft.com/office/powerpoint/2010/main" val="26730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sz="3200" dirty="0"/>
              <a:t>Proposal </a:t>
            </a:r>
            <a:r>
              <a:rPr lang="en-US" sz="3200" dirty="0" smtClean="0"/>
              <a:t>– Overhead reduction for Class B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382000" cy="56388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Support CSI-RS frequency-domain density reduction for Class B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Configurable between “legacy density (1 RE/RB/port)” and “density reduction”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6325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910</Words>
  <Application>Microsoft Office PowerPoint</Application>
  <PresentationFormat>On-screen Show (4:3)</PresentationFormat>
  <Paragraphs>82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Aperiodic CSI-RS for Rel.14</vt:lpstr>
      <vt:lpstr>Background</vt:lpstr>
      <vt:lpstr>Proposal – aperiodic CSI-RS (1/2)</vt:lpstr>
      <vt:lpstr>Proposal – aperiodic CSI-RS (2/2)</vt:lpstr>
      <vt:lpstr>Proposal – “Multi-shot” CSI-RS</vt:lpstr>
      <vt:lpstr>Proposal – Overhead reduction for Class 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Eko Onggosanusi</cp:lastModifiedBy>
  <cp:revision>139</cp:revision>
  <dcterms:created xsi:type="dcterms:W3CDTF">2016-05-23T04:09:27Z</dcterms:created>
  <dcterms:modified xsi:type="dcterms:W3CDTF">2016-08-24T15:46:07Z</dcterms:modified>
</cp:coreProperties>
</file>