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7" r:id="rId2"/>
    <p:sldId id="270" r:id="rId3"/>
    <p:sldId id="271" r:id="rId4"/>
    <p:sldId id="27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88" userDrawn="1">
          <p15:clr>
            <a:srgbClr val="A4A3A4"/>
          </p15:clr>
        </p15:guide>
        <p15:guide id="4" pos="54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7" autoAdjust="0"/>
  </p:normalViewPr>
  <p:slideViewPr>
    <p:cSldViewPr>
      <p:cViewPr varScale="1">
        <p:scale>
          <a:sx n="81" d="100"/>
          <a:sy n="81" d="100"/>
        </p:scale>
        <p:origin x="1596" y="84"/>
      </p:cViewPr>
      <p:guideLst>
        <p:guide orient="horz" pos="2160"/>
        <p:guide pos="2880"/>
        <p:guide pos="288"/>
        <p:guide pos="5472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949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396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#86		</a:t>
            </a:r>
            <a:r>
              <a:rPr lang="en-GB" sz="2400" b="1" i="1" dirty="0"/>
              <a:t>	</a:t>
            </a:r>
            <a:r>
              <a:rPr lang="en-GB" sz="2400" b="1" i="1" dirty="0" smtClean="0"/>
              <a:t>R1-167957</a:t>
            </a:r>
            <a:endParaRPr lang="en-US" sz="2400" b="1" i="1" dirty="0"/>
          </a:p>
          <a:p>
            <a:r>
              <a:rPr lang="en-US" sz="2400" b="1" dirty="0"/>
              <a:t>Gothenburg, Sweden, </a:t>
            </a:r>
            <a:r>
              <a:rPr lang="en-US" sz="2400" b="1" dirty="0" smtClean="0"/>
              <a:t>22nd – 26th </a:t>
            </a:r>
            <a:r>
              <a:rPr lang="en-US" sz="2400" b="1" dirty="0"/>
              <a:t>Aug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evaluation assumptions for initial access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37338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 Corporation, […]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43600" y="1668214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8.1.6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Link-level evaluation assumptions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4407458"/>
              </p:ext>
            </p:extLst>
          </p:nvPr>
        </p:nvGraphicFramePr>
        <p:xfrm>
          <a:off x="457200" y="1405890"/>
          <a:ext cx="8229599" cy="509633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26527"/>
                <a:gridCol w="3001536"/>
                <a:gridCol w="3001536"/>
              </a:tblGrid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Below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Above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Carrier Frequency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4 GHz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30, 70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Channel Model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CDL, AWGN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Subcarrier Spacing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15, 30, 60, 120 or 240 kHz (to</a:t>
                      </a:r>
                      <a:r>
                        <a:rPr lang="en-GB" sz="1400" baseline="0" dirty="0" smtClean="0">
                          <a:effectLst/>
                        </a:rPr>
                        <a:t> be clarified by each company)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SNR range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&gt; -6dB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&gt; -18dB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49747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Search window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The time window to search (correlate) NR-PSS. It depends on the periodicity of NR-SS transmission. The value needs to be provided by each company.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Antenna Configuration at the TRP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(1,1,2) with omni-directional antenna element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(4,8,2), with directional antenna element (HPBW=65</a:t>
                      </a:r>
                      <a:r>
                        <a:rPr lang="en-GB" sz="1400" baseline="30000" dirty="0">
                          <a:effectLst/>
                        </a:rPr>
                        <a:t>0</a:t>
                      </a:r>
                      <a:r>
                        <a:rPr lang="en-GB" sz="1400" dirty="0">
                          <a:effectLst/>
                        </a:rPr>
                        <a:t>, directivity 8dB)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Antenna Configuration at the UE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(1,1,2) with omni-directional antenna element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(2,4,2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), with directional antenna element (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HPBW=90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5dB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Antenna port virtualization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Clarified by each company in simulation assumptions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681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Frequency Offset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Initial 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uniform distribution </a:t>
                      </a:r>
                      <a:r>
                        <a:rPr lang="en-GB" sz="1400" strike="noStrike" dirty="0">
                          <a:solidFill>
                            <a:schemeClr val="tx1"/>
                          </a:solidFill>
                          <a:effectLst/>
                        </a:rPr>
                        <a:t>+/- </a:t>
                      </a:r>
                      <a:r>
                        <a:rPr lang="en-GB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10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ppm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(optional: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5 ppm, 20ppm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Non-initial 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uniform distribution +/- 0.1 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95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Number of interfering TRPs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1. 0 TRP</a:t>
                      </a:r>
                      <a:endParaRPr lang="en-US" sz="1100">
                        <a:effectLst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2. 2 interfering TRPs (1</a:t>
                      </a:r>
                      <a:r>
                        <a:rPr lang="en-GB" sz="1400" baseline="30000">
                          <a:effectLst/>
                        </a:rPr>
                        <a:t>st</a:t>
                      </a:r>
                      <a:r>
                        <a:rPr lang="en-GB" sz="1400">
                          <a:effectLst/>
                        </a:rPr>
                        <a:t> SIR = 0 dB, 2</a:t>
                      </a:r>
                      <a:r>
                        <a:rPr lang="en-GB" sz="1400" baseline="30000">
                          <a:effectLst/>
                        </a:rPr>
                        <a:t>nd</a:t>
                      </a:r>
                      <a:r>
                        <a:rPr lang="en-GB" sz="1400">
                          <a:effectLst/>
                        </a:rPr>
                        <a:t> SIR = -3dB) – timing arrival differences from TRPs are provided by each company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1. 0 TRP</a:t>
                      </a:r>
                      <a:endParaRPr lang="en-US" sz="1100" dirty="0">
                        <a:effectLst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954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System-level evaluation assumptions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7802242"/>
              </p:ext>
            </p:extLst>
          </p:nvPr>
        </p:nvGraphicFramePr>
        <p:xfrm>
          <a:off x="457202" y="1349387"/>
          <a:ext cx="8229600" cy="542712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666998"/>
                <a:gridCol w="2781301"/>
                <a:gridCol w="2781301"/>
              </a:tblGrid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Below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Above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Scenario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Urban Macro, ISD = 500m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Carrier Frequency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4 GHz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30, 70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19514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Channel Model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TS 36.873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TS 38.900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0648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UE dropping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According to TS 36.873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Subcarrier Spacing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15, 30, 60, 120 or 240 kHz (to</a:t>
                      </a:r>
                      <a:r>
                        <a:rPr lang="en-GB" sz="1400" baseline="0" dirty="0" smtClean="0">
                          <a:effectLst/>
                        </a:rPr>
                        <a:t> be clarified by each company)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Network Synchronization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TRPs are synchronized, propagation delay difference between TRPs is modelled.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44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Search window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The time window to search (correlate) NR-PSS. It depends on the periodicity of NR-SS transmission. The value needs to be provided by each company.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44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Antenna Configuration at the TRP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(1,1,2) with directional antenna element (HPBW=65</a:t>
                      </a:r>
                      <a:r>
                        <a:rPr lang="en-GB" sz="1400" baseline="30000">
                          <a:effectLst/>
                        </a:rPr>
                        <a:t>0</a:t>
                      </a:r>
                      <a:r>
                        <a:rPr lang="en-GB" sz="1400">
                          <a:effectLst/>
                        </a:rPr>
                        <a:t>, directivity 8dB)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(4,8,2), with directional antenna element (HPBW=65</a:t>
                      </a:r>
                      <a:r>
                        <a:rPr lang="en-GB" sz="1400" baseline="30000" dirty="0">
                          <a:effectLst/>
                        </a:rPr>
                        <a:t>0</a:t>
                      </a:r>
                      <a:r>
                        <a:rPr lang="en-GB" sz="1400" dirty="0">
                          <a:effectLst/>
                        </a:rPr>
                        <a:t>, directivity 8dB)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Antenna Configuration at the UE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(1,1,2) with omni-directional antenna element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(2,4,2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), with directional antenna element (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HPBW=90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5dB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96838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Frequency Offset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Initial 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uniform distribution +/- </a:t>
                      </a:r>
                      <a:r>
                        <a:rPr lang="en-GB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 ppm (optional: 5 ppm, 20 ppm)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Non-initial 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uniform distribution +/- 0.1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PHY Abstraction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No PHY Abstraction. </a:t>
                      </a:r>
                      <a:r>
                        <a:rPr lang="en-US" sz="1400" dirty="0">
                          <a:effectLst/>
                        </a:rPr>
                        <a:t>All the links shall be explicitly implemented in the system level platform.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8721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metrics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US" dirty="0"/>
              <a:t>Signal detection rate</a:t>
            </a:r>
          </a:p>
          <a:p>
            <a:pPr lvl="0" hangingPunct="0"/>
            <a:r>
              <a:rPr lang="en-US" dirty="0"/>
              <a:t>Misdetection probability</a:t>
            </a:r>
          </a:p>
          <a:p>
            <a:pPr lvl="0" hangingPunct="0"/>
            <a:r>
              <a:rPr lang="en-US" dirty="0"/>
              <a:t>Distribution of acquisition time (a.k.a. cell search time)</a:t>
            </a:r>
          </a:p>
          <a:p>
            <a:pPr lvl="0" hangingPunct="0"/>
            <a:r>
              <a:rPr lang="en-US" dirty="0"/>
              <a:t>Residual timing and frequency errors after synchronization</a:t>
            </a:r>
          </a:p>
          <a:p>
            <a:r>
              <a:rPr lang="en-US" dirty="0"/>
              <a:t>Other metrics are not precluded</a:t>
            </a:r>
          </a:p>
        </p:txBody>
      </p:sp>
    </p:spTree>
    <p:extLst>
      <p:ext uri="{BB962C8B-B14F-4D97-AF65-F5344CB8AC3E}">
        <p14:creationId xmlns:p14="http://schemas.microsoft.com/office/powerpoint/2010/main" val="3584837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1DDC6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1DDC6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5981</TotalTime>
  <Words>493</Words>
  <Application>Microsoft Office PowerPoint</Application>
  <PresentationFormat>On-screen Show (4:3)</PresentationFormat>
  <Paragraphs>84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SimSun</vt:lpstr>
      <vt:lpstr>Arial</vt:lpstr>
      <vt:lpstr>Calibri</vt:lpstr>
      <vt:lpstr>Courier New</vt:lpstr>
      <vt:lpstr>Times New Roman</vt:lpstr>
      <vt:lpstr>Office Theme</vt:lpstr>
      <vt:lpstr>PowerPoint Presentation</vt:lpstr>
      <vt:lpstr>Link-level evaluation assumptions</vt:lpstr>
      <vt:lpstr>System-level evaluation assumptions</vt:lpstr>
      <vt:lpstr>Performance metrics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Davydov, Alexei</dc:creator>
  <cp:keywords>CTPClassification=CTP_PUBLIC:VisualMarkings=</cp:keywords>
  <cp:lastModifiedBy>Morozov, Gregory V</cp:lastModifiedBy>
  <cp:revision>370</cp:revision>
  <dcterms:created xsi:type="dcterms:W3CDTF">2016-03-24T01:14:08Z</dcterms:created>
  <dcterms:modified xsi:type="dcterms:W3CDTF">2016-08-22T17:31:19Z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5fef979f-62ed-4531-988e-ee6b9d3983f9</vt:lpwstr>
  </property>
  <property fmtid="{D5CDD505-2E9C-101B-9397-08002B2CF9AE}" pid="3" name="CTP_TimeStamp">
    <vt:lpwstr>2016-08-22 17:31:19Z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