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7" r:id="rId3"/>
    <p:sldId id="260" r:id="rId4"/>
    <p:sldId id="26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 varScale="1">
        <p:scale>
          <a:sx n="75" d="100"/>
          <a:sy n="75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53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WF on SA resource allocation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</a:t>
            </a:r>
            <a:r>
              <a:rPr lang="en-US" altLang="zh-CN" dirty="0" smtClean="0">
                <a:solidFill>
                  <a:srgbClr val="898989"/>
                </a:solidFill>
              </a:rPr>
              <a:t>,…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</a:rPr>
              <a:t>Meeting #86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     		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- 26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Aug.,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AI: 7.2.2.3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R1-167924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/>
          <a:lstStyle/>
          <a:p>
            <a:r>
              <a:rPr lang="en-US" sz="2800" dirty="0" smtClean="0"/>
              <a:t>In RAN1 #85 meeting, the following was </a:t>
            </a:r>
            <a:r>
              <a:rPr lang="en-US" sz="2800" u="sng" dirty="0" smtClean="0"/>
              <a:t>agreed</a:t>
            </a:r>
          </a:p>
          <a:p>
            <a:pPr lvl="1"/>
            <a:r>
              <a:rPr lang="en-GB" altLang="zh-CN" sz="2400" dirty="0" smtClean="0"/>
              <a:t>Allow resource pool definition where SA and associated data transmitted on the same </a:t>
            </a:r>
            <a:r>
              <a:rPr lang="en-GB" altLang="zh-CN" sz="2400" dirty="0" err="1" smtClean="0"/>
              <a:t>subframe</a:t>
            </a:r>
            <a:r>
              <a:rPr lang="en-GB" altLang="zh-CN" sz="2400" dirty="0" smtClean="0"/>
              <a:t> are always adjacent in frequency</a:t>
            </a:r>
            <a:endParaRPr lang="zh-CN" altLang="zh-CN" sz="2400" dirty="0" smtClean="0"/>
          </a:p>
          <a:p>
            <a:pPr lvl="2"/>
            <a:r>
              <a:rPr lang="en-GB" altLang="zh-CN" sz="2000" dirty="0" smtClean="0"/>
              <a:t>All the PRBs used for the SA and associated data transmissions should be contiguous in frequency.</a:t>
            </a:r>
            <a:endParaRPr lang="zh-CN" altLang="zh-CN" sz="2000" dirty="0" smtClean="0"/>
          </a:p>
          <a:p>
            <a:pPr lvl="2"/>
            <a:r>
              <a:rPr lang="en-GB" altLang="zh-CN" sz="2000" dirty="0" smtClean="0"/>
              <a:t>Details FFS</a:t>
            </a:r>
          </a:p>
          <a:p>
            <a:pPr lvl="2"/>
            <a:endParaRPr lang="en-GB" altLang="zh-CN" sz="2000" dirty="0" smtClean="0"/>
          </a:p>
          <a:p>
            <a:r>
              <a:rPr lang="en-US" altLang="zh-CN" sz="2800" dirty="0" smtClean="0"/>
              <a:t>If any PRB within the bandwidth can be used for SA, this increases the UE complexity since the UE has to blindly decode each PRB</a:t>
            </a:r>
            <a:endParaRPr lang="zh-CN" altLang="en-US" sz="2800" dirty="0" smtClean="0"/>
          </a:p>
          <a:p>
            <a:pPr lvl="3"/>
            <a:endParaRPr lang="en-GB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16764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SAs can only occupy a limited subset of the available PRBs in case SA and its associated data transmitted on the same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and adjacent in frequency. </a:t>
            </a:r>
          </a:p>
          <a:p>
            <a:pPr marL="342900" lvl="1" indent="-342900">
              <a:buFont typeface="Arial" charset="0"/>
              <a:buChar char="•"/>
            </a:pPr>
            <a:endParaRPr lang="en-US" altLang="zh-CN" dirty="0" smtClean="0"/>
          </a:p>
          <a:p>
            <a:pPr marL="342900" lvl="1" indent="-342900">
              <a:buFont typeface="Arial" charset="0"/>
              <a:buChar char="•"/>
            </a:pPr>
            <a:r>
              <a:rPr lang="en-US" altLang="zh-CN" dirty="0" smtClean="0"/>
              <a:t>Configuration of SA resource pool is up to RAN2 WG.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Example</a:t>
            </a:r>
          </a:p>
        </p:txBody>
      </p:sp>
      <p:grpSp>
        <p:nvGrpSpPr>
          <p:cNvPr id="23" name="组合 42"/>
          <p:cNvGrpSpPr/>
          <p:nvPr/>
        </p:nvGrpSpPr>
        <p:grpSpPr>
          <a:xfrm>
            <a:off x="1524000" y="1676400"/>
            <a:ext cx="6836455" cy="3279577"/>
            <a:chOff x="1524000" y="2743200"/>
            <a:chExt cx="5617255" cy="3279577"/>
          </a:xfrm>
        </p:grpSpPr>
        <p:sp>
          <p:nvSpPr>
            <p:cNvPr id="24" name="矩形 23"/>
            <p:cNvSpPr/>
            <p:nvPr/>
          </p:nvSpPr>
          <p:spPr>
            <a:xfrm>
              <a:off x="1752600" y="3276600"/>
              <a:ext cx="304800" cy="1981200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057400" y="3276600"/>
              <a:ext cx="304800" cy="1981200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362200" y="3276600"/>
              <a:ext cx="304800" cy="1981200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667000" y="3276600"/>
              <a:ext cx="304800" cy="1981200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971800" y="3276600"/>
              <a:ext cx="304800" cy="1981200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276600" y="3276600"/>
              <a:ext cx="304800" cy="1981200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581400" y="3276600"/>
              <a:ext cx="304800" cy="1981200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886200" y="3276600"/>
              <a:ext cx="304800" cy="1981200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1752600" y="5257800"/>
              <a:ext cx="2895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 flipV="1">
              <a:off x="1752600" y="2971800"/>
              <a:ext cx="0" cy="22098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1752600" y="3276600"/>
              <a:ext cx="2438400" cy="2286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752600" y="3962400"/>
              <a:ext cx="2438400" cy="2286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752600" y="4572000"/>
              <a:ext cx="2438400" cy="2286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752600" y="3276600"/>
              <a:ext cx="304800" cy="2286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752600" y="3505200"/>
              <a:ext cx="304800" cy="4572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2362200" y="3962400"/>
              <a:ext cx="304800" cy="22860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2362200" y="4191000"/>
              <a:ext cx="304800" cy="381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752600" y="5410200"/>
              <a:ext cx="304800" cy="2286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752600" y="5791200"/>
              <a:ext cx="304800" cy="2286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048000" y="5410200"/>
              <a:ext cx="304800" cy="22860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048000" y="5791200"/>
              <a:ext cx="304800" cy="228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133600" y="5334000"/>
              <a:ext cx="8242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UE1 SA</a:t>
              </a:r>
              <a:endParaRPr lang="zh-CN" altLang="en-US" sz="14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133600" y="5715000"/>
              <a:ext cx="9316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UE1 data</a:t>
              </a:r>
              <a:endParaRPr lang="zh-CN" altLang="en-US" sz="14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429000" y="5334000"/>
              <a:ext cx="8242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UE2 SA</a:t>
              </a:r>
              <a:endParaRPr lang="zh-CN" altLang="en-US" sz="1400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429000" y="5715000"/>
              <a:ext cx="9316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UE2 data</a:t>
              </a:r>
              <a:endParaRPr lang="zh-CN" altLang="en-US" sz="1400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648200" y="3657600"/>
              <a:ext cx="24930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Possible SA resources</a:t>
              </a:r>
              <a:endParaRPr lang="zh-CN" altLang="en-US" dirty="0"/>
            </a:p>
          </p:txBody>
        </p:sp>
        <p:cxnSp>
          <p:nvCxnSpPr>
            <p:cNvPr id="56" name="直接箭头连接符 55"/>
            <p:cNvCxnSpPr>
              <a:stCxn id="55" idx="1"/>
              <a:endCxn id="35" idx="3"/>
            </p:cNvCxnSpPr>
            <p:nvPr/>
          </p:nvCxnSpPr>
          <p:spPr>
            <a:xfrm flipH="1" flipV="1">
              <a:off x="4191000" y="3390900"/>
              <a:ext cx="457200" cy="45136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>
              <a:stCxn id="55" idx="1"/>
              <a:endCxn id="37" idx="3"/>
            </p:cNvCxnSpPr>
            <p:nvPr/>
          </p:nvCxnSpPr>
          <p:spPr>
            <a:xfrm flipH="1">
              <a:off x="4191000" y="3842266"/>
              <a:ext cx="457200" cy="23443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>
              <a:stCxn id="55" idx="1"/>
              <a:endCxn id="39" idx="3"/>
            </p:cNvCxnSpPr>
            <p:nvPr/>
          </p:nvCxnSpPr>
          <p:spPr>
            <a:xfrm flipH="1">
              <a:off x="4191000" y="3842266"/>
              <a:ext cx="457200" cy="84403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4419600" y="5181600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t</a:t>
              </a:r>
              <a:endParaRPr lang="zh-CN" altLang="en-US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524000" y="2743200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f</a:t>
              </a:r>
              <a:endParaRPr lang="zh-CN" altLang="en-US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5094</TotalTime>
  <Words>150</Words>
  <Application>Microsoft Office PowerPoint</Application>
  <PresentationFormat>全屏显示(4:3)</PresentationFormat>
  <Paragraphs>30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SA resource allocation</vt:lpstr>
      <vt:lpstr>Background</vt:lpstr>
      <vt:lpstr>Proposal</vt:lpstr>
      <vt:lpstr>Example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Yi Shi (Richard)</cp:lastModifiedBy>
  <cp:revision>133</cp:revision>
  <dcterms:created xsi:type="dcterms:W3CDTF">2016-02-10T21:48:49Z</dcterms:created>
  <dcterms:modified xsi:type="dcterms:W3CDTF">2016-08-22T09:31:31Z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(3)kH/7zMg2IaCurR4C+kt+eQvGrVxaeCIQuojmHq1qejXuw0DM8b3MufaIsdNwEsIXTl4U3ibD
2nzwZO2LqTNRLO1VJ5aBX6bfTn8bG/l0pgGHI0iM6534yv00gJ9Q/hha511ROiIOIFsflzpY
7Jqan+sYr3BbjTLZPxqmduwOApPGD5Gi2lpMb5+fetGZCzTEZ11/qwzlvbV7NRuKN2/o2WJF
wNXjU1Us5gnPS1h/i2</vt:lpwstr>
  </property>
  <property fmtid="{D5CDD505-2E9C-101B-9397-08002B2CF9AE}" pid="3" name="_2015_ms_pID_7253431">
    <vt:lpwstr>MLeHVHVMMRzP2LRCi0iTDS3RyrBB35QXwePU2BC1+SaLr1SiEChpN2
D8x5PfP3jNgj0R65xNJ6nq9lzXARc1/H76K1Q+RpCnh66eS0ky7fIIiHtOD5KJsBWvpXx1Qt
OLaevRtflIjNoPI+ctH+Ty8+rUz029KjsZxYUz7QKuDEDbQ4asg7tMB7/YRIAsbFoYgEVs83
KaJoeS7SD1AvcFeKWTGKrfS5hlWD2xz0jE6G</vt:lpwstr>
  </property>
  <property fmtid="{D5CDD505-2E9C-101B-9397-08002B2CF9AE}" pid="4" name="_2015_ms_pID_7253432">
    <vt:lpwstr>Fv3x8BBAI6+UtMEKqrqUZi3+qaZHuXBPbZYy
A3OxJhqWfkJEja6R+bGUkImlnxxaaQ==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1471849391</vt:lpwstr>
  </property>
</Properties>
</file>