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5" r:id="rId4"/>
    <p:sldId id="280" r:id="rId5"/>
    <p:sldId id="279" r:id="rId6"/>
    <p:sldId id="283" r:id="rId7"/>
    <p:sldId id="28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46" autoAdjust="0"/>
  </p:normalViewPr>
  <p:slideViewPr>
    <p:cSldViewPr>
      <p:cViewPr>
        <p:scale>
          <a:sx n="75" d="100"/>
          <a:sy n="75" d="100"/>
        </p:scale>
        <p:origin x="-1236" y="35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remaining issues on multiple access evaluation assumptions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R1-165847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In RAN1#84bis, evaluation method, metrics, scenarios, and preliminary LLS evaluation assumptions were agreed.</a:t>
            </a:r>
          </a:p>
          <a:p>
            <a:r>
              <a:rPr lang="en-US" altLang="zh-CN" dirty="0" smtClean="0"/>
              <a:t>Email discussions [84b-11] LLS assumptions for multiple access for NR and [84b-12] SLS assumptions for multiple access for NR were conducted, and further agreements on some LLS parameters were achieved. </a:t>
            </a:r>
          </a:p>
          <a:p>
            <a:r>
              <a:rPr lang="en-US" altLang="zh-CN" dirty="0" smtClean="0"/>
              <a:t>Remaining issues on LLS and SLS parameters needs to be addressed in RAN1#85:</a:t>
            </a:r>
          </a:p>
          <a:p>
            <a:pPr lvl="1"/>
            <a:r>
              <a:rPr lang="en-US" altLang="zh-CN" dirty="0" smtClean="0"/>
              <a:t>Further discussion on key parameters for LLS, e.g., target spectral efficiency per user and total allocated bandwidth.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SLS detailed parameters for identified scenarios and other SLS related issues.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(LLS remaining issues)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1491983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PHY abstraction from LLS should be provided for calibration purpose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Further LLS evaluation with more aligned parameters are needed for calibration of PHY abstraction</a:t>
            </a:r>
          </a:p>
          <a:p>
            <a:pPr marL="800100" lvl="2" indent="-342900">
              <a:buFont typeface="Calibri" pitchFamily="34" charset="0"/>
              <a:buChar char="−"/>
            </a:pPr>
            <a:r>
              <a:rPr lang="en-US" altLang="zh-CN" sz="2000" dirty="0" smtClean="0"/>
              <a:t>The remaining parameters such as total allocated bandwidth and target spectral efficiency should be chosen to reflect the typical values in SLS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For channel estimation in LLS, ideal and realistic results need to be provided.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Rural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1340768"/>
          <a:ext cx="8136904" cy="5087813"/>
        </p:xfrm>
        <a:graphic>
          <a:graphicData uri="http://schemas.openxmlformats.org/drawingml/2006/table">
            <a:tbl>
              <a:tblPr/>
              <a:tblGrid>
                <a:gridCol w="2120477"/>
                <a:gridCol w="6016427"/>
              </a:tblGrid>
              <a:tr h="167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1732m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700 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RMa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BS: 49dBm / 20MHz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: Max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23dBm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628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/Rx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ports  as start </a:t>
                      </a:r>
                      <a:r>
                        <a:rPr lang="en-GB" sz="1050" smtClean="0">
                          <a:latin typeface="Arial"/>
                          <a:ea typeface="Arial Unicode MS"/>
                          <a:cs typeface="Times New Roman"/>
                        </a:rPr>
                        <a:t>point</a:t>
                      </a:r>
                      <a:r>
                        <a:rPr lang="en-GB" sz="1050" smtClean="0">
                          <a:latin typeface="Arial"/>
                          <a:ea typeface="Arial Unicode MS"/>
                          <a:cs typeface="Times New Roman"/>
                        </a:rPr>
                        <a:t>,</a:t>
                      </a:r>
                      <a:endParaRPr lang="en-GB" sz="1050" dirty="0" smtClean="0">
                        <a:latin typeface="Arial"/>
                        <a:ea typeface="Arial Unicode MS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35 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 Tx and 2 Rx as starting point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1.5m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Follow the modeling of TR36.873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3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25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50%, 80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 (other value is not precluded)</a:t>
                      </a:r>
                      <a:r>
                        <a:rPr lang="zh-CN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2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Packet size: 0.5MB; 0.1MB; other values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not precluded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52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altLang="zh-CN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users </a:t>
                      </a:r>
                      <a:r>
                        <a:rPr lang="en-GB" altLang="zh-CN" sz="1050" dirty="0" smtClean="0">
                          <a:latin typeface="Arial"/>
                          <a:ea typeface="Arial Unicode MS"/>
                          <a:cs typeface="Times New Roman"/>
                        </a:rPr>
                        <a:t>per TRP or more for full buffer traffic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50% outdoor vehicles (120km/h) and 50% indoor (3km/h)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1181" marR="611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63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0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05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6525344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(SLS parameters)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SLS parameters for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scenario – Dense urban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1459068"/>
          <a:ext cx="7920880" cy="4953181"/>
        </p:xfrm>
        <a:graphic>
          <a:graphicData uri="http://schemas.openxmlformats.org/drawingml/2006/table">
            <a:tbl>
              <a:tblPr/>
              <a:tblGrid>
                <a:gridCol w="2064181"/>
                <a:gridCol w="5856699"/>
              </a:tblGrid>
              <a:tr h="1596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Attributes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Arial"/>
                          <a:ea typeface="Arial Unicode MS"/>
                        </a:rPr>
                        <a:t>Values or assumptions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Layout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Single layer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- Macro layer: Hex. Grid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Inter-BS distance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200m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Carrier frequency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Around 4 GHz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Simulation bandwidth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20MHz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Channel model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3D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UMa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(Macro layer)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69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Tx power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: Macro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layer: 44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dBm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/ 20MHz 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UE: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Max 23dBm 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70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configuration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2/4/8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/Rx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ports as start point,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other number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of antenna ports could be evaluated</a:t>
                      </a:r>
                      <a:endParaRPr lang="zh-CN" sz="1100" dirty="0">
                        <a:solidFill>
                          <a:srgbClr val="FF0000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pattern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height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25m for macro cells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tilt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Companies report tilt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antenna element gain + connector loss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dBi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BS receiver noise figure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5 dB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UE antenna elements</a:t>
                      </a:r>
                      <a:endParaRPr lang="zh-CN" sz="10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1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Tx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and 2 Rx as starting point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antenna height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TR36.873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antenna gain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Follow the </a:t>
                      </a:r>
                      <a:r>
                        <a:rPr lang="en-GB" sz="1050" dirty="0" err="1">
                          <a:latin typeface="Arial"/>
                          <a:ea typeface="Arial Unicode MS"/>
                          <a:cs typeface="Times New Roman"/>
                        </a:rPr>
                        <a:t>modeling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 of TR36.873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receiver noise figure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9 dB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model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TRP spectrum efficiency: full buffer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For user experienced data rate: non-full buffer; FTP model 3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Traffic load (Resource utilization)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25%,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50%</a:t>
                      </a:r>
                      <a:r>
                        <a:rPr lang="en-GB" sz="1050" baseline="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, 80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%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(other value is not precluded)</a:t>
                      </a:r>
                      <a:r>
                        <a:rPr lang="zh-CN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，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Packet size: 0.5MB; 0.1MB; other values not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precluded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92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distribution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Uniform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distribution, </a:t>
                      </a:r>
                      <a:r>
                        <a:rPr lang="en-GB" sz="1050" dirty="0" smtClean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10, 20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latin typeface="Arial"/>
                          <a:ea typeface="Arial Unicode MS"/>
                          <a:cs typeface="Times New Roman"/>
                        </a:rPr>
                        <a:t>users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per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TRP </a:t>
                      </a: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or </a:t>
                      </a:r>
                      <a:r>
                        <a:rPr lang="en-GB" sz="1050" dirty="0" smtClean="0">
                          <a:latin typeface="Arial"/>
                          <a:ea typeface="Arial Unicode MS"/>
                          <a:cs typeface="Times New Roman"/>
                        </a:rPr>
                        <a:t>more for full buffer traffic 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80% indoor (3km/h), 20% outdoor (30km/h)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UE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BS receiver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latin typeface="Arial"/>
                          <a:ea typeface="Arial Unicode MS"/>
                          <a:cs typeface="Times New Roman"/>
                        </a:rPr>
                        <a:t>Advanced receiver can be considered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latin typeface="Arial"/>
                          <a:ea typeface="Times New Roman"/>
                          <a:cs typeface="Times New Roman"/>
                        </a:rPr>
                        <a:t>Feedback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964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latin typeface="Arial"/>
                          <a:ea typeface="Times New Roman"/>
                          <a:cs typeface="Times New Roman"/>
                        </a:rPr>
                        <a:t>Channel estimation</a:t>
                      </a:r>
                      <a:endParaRPr lang="zh-CN" sz="10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Realistic*</a:t>
                      </a:r>
                      <a:endParaRPr lang="zh-CN" sz="11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57706" marR="577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0502" y="6453336"/>
            <a:ext cx="35775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</a:rPr>
              <a:t>*NOTE: ideal channel estimation results for calibration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(LLS parameters)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39552" y="2429693"/>
          <a:ext cx="8136904" cy="1124975"/>
        </p:xfrm>
        <a:graphic>
          <a:graphicData uri="http://schemas.openxmlformats.org/drawingml/2006/table">
            <a:tbl>
              <a:tblPr/>
              <a:tblGrid>
                <a:gridCol w="2312532"/>
                <a:gridCol w="5824372"/>
              </a:tblGrid>
              <a:tr h="16037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Parameters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Values or assumptions</a:t>
                      </a:r>
                      <a:r>
                        <a:rPr lang="en-GB" sz="1200" kern="1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542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Suggested target spectral efficiency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Definition: 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required transmission bits 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per user / total number of resource elements shared for data transmission 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Companies need to report the values 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of target spectral efficiency.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Following values could be start point: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0.125bps/Hz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, 0.25bps/Hz, 0.375bps/Hz, 0.5bps/Hz</a:t>
                      </a:r>
                    </a:p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values are not precluded.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1004" marR="41004" marT="555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34028" y="2060848"/>
            <a:ext cx="3675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 1: Additional parameters for UL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7544" y="1491983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Additional parameters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sz="3600" dirty="0" smtClean="0"/>
              <a:t>(Baseline)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The comparison baseline could be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Baseline 1: LTE RACH and grant-based orthogonal MA</a:t>
            </a:r>
          </a:p>
          <a:p>
            <a:pPr lvl="1">
              <a:lnSpc>
                <a:spcPct val="80000"/>
              </a:lnSpc>
            </a:pPr>
            <a:r>
              <a:rPr lang="en-US" altLang="zh-CN" sz="2400" dirty="0" smtClean="0"/>
              <a:t>Baseline 2: LTE OFDMA with contention based  transmission</a:t>
            </a:r>
          </a:p>
          <a:p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</TotalTime>
  <Words>777</Words>
  <Application>Microsoft Office PowerPoint</Application>
  <PresentationFormat>全屏显示(4:3)</PresentationFormat>
  <Paragraphs>156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Way forward on remaining issues on multiple access evaluation assumptions</vt:lpstr>
      <vt:lpstr>Background</vt:lpstr>
      <vt:lpstr>Proposal (LLS remaining issues)</vt:lpstr>
      <vt:lpstr>Proposal (SLS parameters)</vt:lpstr>
      <vt:lpstr>Proposal (SLS parameters)</vt:lpstr>
      <vt:lpstr>Proposal (LLS parameters)</vt:lpstr>
      <vt:lpstr>Proposal (Baseline)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413</cp:revision>
  <dcterms:created xsi:type="dcterms:W3CDTF">2015-02-09T15:32:33Z</dcterms:created>
  <dcterms:modified xsi:type="dcterms:W3CDTF">2016-05-25T23:40:40Z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(3)K1twgcHMrNZ7fPC7DPr+ADj9AL5TGrGZzEX57bVye66QZsRoFHkcSTJ8QQqMq4JzBOBrPywt
s9CHIkMHuJ30TQ97K+kF7R5FtKtnrF6Jyuz/OwbfYyNfqJe3P9HFOUP2+IhmcVBkny4WlVx/
IOMb+7OfrCDwS0j+11oLku+2zcoUFpxEZP3c7cBgZPDMSLNha1gIiSvNosknx5/vfkghmlx8
UUKvwF6QaQN+DeiY5R</vt:lpwstr>
  </property>
  <property fmtid="{D5CDD505-2E9C-101B-9397-08002B2CF9AE}" pid="6" name="_2015_ms_pID_7253431">
    <vt:lpwstr>LK/PwVuTcRNUsL9Tm4kPibB5gAa/wE85V1tnbpgkPa875ZmKPlJcfX
ia/1Efpt2UkWx6mfvRAzb0aj5sFdpqhq2Y+4JToR8b2CzBWII3srB1PkegUEHWkhZ4ulkVTc
kt7iUlXzrw+QPpV0CenB2i+M5nuzzWK/L0p8TgYC4L24B+lEbDk0b1An605JmnS6Nx7Ba5oQ
jRcm+YOmbsfMdFFKn+BfzfxWh8EpsilV0Z/E</vt:lpwstr>
  </property>
  <property fmtid="{D5CDD505-2E9C-101B-9397-08002B2CF9AE}" pid="7" name="_2015_ms_pID_7253432">
    <vt:lpwstr>0pXONmMUsdawFTp4CC/7pJaZ2JX/wV9SExZe
h6NJesvn2yGz2AtvR9Ns+kw90b1IHEJdCCFKhAba0Ur7CPiIHjU=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1464219427</vt:lpwstr>
  </property>
</Properties>
</file>