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720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9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42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02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54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94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21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4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1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7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8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C36C-51BB-4266-ADB7-B6D8741545FC}" type="datetimeFigureOut">
              <a:rPr lang="ko-KR" altLang="en-US" smtClean="0"/>
              <a:t>2016-05-23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1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Supported NR Operations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Samsung, Nokia, </a:t>
            </a:r>
            <a:r>
              <a:rPr lang="en-US" altLang="ko-KR" dirty="0" err="1" smtClean="0">
                <a:solidFill>
                  <a:schemeClr val="tx1"/>
                </a:solidFill>
              </a:rPr>
              <a:t>ALU</a:t>
            </a:r>
            <a:r>
              <a:rPr lang="en-US" altLang="ko-KR" dirty="0" smtClean="0">
                <a:solidFill>
                  <a:schemeClr val="tx1"/>
                </a:solidFill>
              </a:rPr>
              <a:t> Shanghai Bell,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smtClean="0"/>
              <a:t>R1-165559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8910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85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ko-KR" sz="2400" dirty="0"/>
              <a:t>Nanjing, China, 23rd – 27th May 2016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7.1.6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8558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24536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RAN1 to strive for both beam-centric operation and non-beam-centric operation in a </a:t>
            </a:r>
            <a:r>
              <a:rPr lang="en-US" altLang="ko-KR" sz="2800" dirty="0">
                <a:latin typeface="Calibri" panose="020F0502020204030204" pitchFamily="34" charset="0"/>
              </a:rPr>
              <a:t>single unified framework</a:t>
            </a:r>
            <a:endParaRPr lang="en-US" altLang="ko-KR" sz="28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Beam-centric operatio</a:t>
            </a:r>
            <a:r>
              <a:rPr lang="en-US" altLang="ko-KR" sz="2400" dirty="0">
                <a:latin typeface="Calibri" panose="020F0502020204030204" pitchFamily="34" charset="0"/>
              </a:rPr>
              <a:t>n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In </a:t>
            </a:r>
            <a:r>
              <a:rPr lang="en-US" altLang="ko-KR" sz="1800" dirty="0">
                <a:latin typeface="Calibri" panose="020F0502020204030204" pitchFamily="34" charset="0"/>
              </a:rPr>
              <a:t>beam-centric operation, </a:t>
            </a:r>
            <a:r>
              <a:rPr lang="en-US" altLang="ko-KR" sz="1800" dirty="0" smtClean="0">
                <a:latin typeface="Calibri" panose="020F0502020204030204" pitchFamily="34" charset="0"/>
              </a:rPr>
              <a:t>multiple beams are used for covering a DL/UL coverage area of a </a:t>
            </a:r>
            <a:r>
              <a:rPr lang="en-US" altLang="ko-KR" sz="1800" dirty="0" err="1" smtClean="0">
                <a:latin typeface="Calibri" panose="020F0502020204030204" pitchFamily="34" charset="0"/>
              </a:rPr>
              <a:t>TRP</a:t>
            </a:r>
            <a:r>
              <a:rPr lang="en-US" altLang="ko-KR" sz="1800" dirty="0" smtClean="0">
                <a:latin typeface="Calibri" panose="020F0502020204030204" pitchFamily="34" charset="0"/>
              </a:rPr>
              <a:t>/a </a:t>
            </a:r>
            <a:r>
              <a:rPr lang="en-US" altLang="ko-KR" sz="1800" dirty="0" err="1" smtClean="0">
                <a:latin typeface="Calibri" panose="020F0502020204030204" pitchFamily="34" charset="0"/>
              </a:rPr>
              <a:t>UE</a:t>
            </a:r>
            <a:r>
              <a:rPr lang="en-US" altLang="ko-KR" sz="1800" dirty="0" smtClean="0">
                <a:latin typeface="Calibri" panose="020F0502020204030204" pitchFamily="34" charset="0"/>
              </a:rPr>
              <a:t>.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One example of beam-centric operation is beam sweeping:</a:t>
            </a:r>
          </a:p>
          <a:p>
            <a:pPr lvl="3"/>
            <a:r>
              <a:rPr lang="en-US" altLang="ko-KR" sz="1400" dirty="0">
                <a:latin typeface="Calibri" panose="020F0502020204030204" pitchFamily="34" charset="0"/>
              </a:rPr>
              <a:t>When beam sweeping is </a:t>
            </a:r>
            <a:r>
              <a:rPr lang="en-US" altLang="ko-KR" sz="1400" dirty="0" smtClean="0">
                <a:latin typeface="Calibri" panose="020F0502020204030204" pitchFamily="34" charset="0"/>
              </a:rPr>
              <a:t>applied for </a:t>
            </a:r>
            <a:r>
              <a:rPr lang="en-US" altLang="ko-KR" sz="1400" dirty="0">
                <a:latin typeface="Calibri" panose="020F0502020204030204" pitchFamily="34" charset="0"/>
              </a:rPr>
              <a:t>a signal (or a channel), the signal (the channel) is transmitted on multiple </a:t>
            </a:r>
            <a:r>
              <a:rPr lang="en-US" altLang="ko-KR" sz="1400" dirty="0" smtClean="0">
                <a:latin typeface="Calibri" panose="020F0502020204030204" pitchFamily="34" charset="0"/>
              </a:rPr>
              <a:t>beams, which are on multiple time instances in </a:t>
            </a:r>
            <a:r>
              <a:rPr lang="en-US" altLang="ko-KR" sz="1400" dirty="0">
                <a:latin typeface="Calibri" panose="020F0502020204030204" pitchFamily="34" charset="0"/>
              </a:rPr>
              <a:t>a constant time duration</a:t>
            </a:r>
            <a:r>
              <a:rPr lang="en-US" altLang="ko-KR" sz="1400" dirty="0" smtClean="0">
                <a:latin typeface="Calibri" panose="020F0502020204030204" pitchFamily="34" charset="0"/>
              </a:rPr>
              <a:t>.</a:t>
            </a:r>
            <a:endParaRPr lang="en-US" altLang="ko-KR" sz="14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Non-beam-centric operation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In </a:t>
            </a:r>
            <a:r>
              <a:rPr lang="en-US" altLang="ko-KR" sz="1800" dirty="0">
                <a:latin typeface="Calibri" panose="020F0502020204030204" pitchFamily="34" charset="0"/>
              </a:rPr>
              <a:t>non-beam-centric operation, </a:t>
            </a:r>
            <a:r>
              <a:rPr lang="en-US" altLang="ko-KR" sz="1800" dirty="0" smtClean="0">
                <a:latin typeface="Calibri" panose="020F0502020204030204" pitchFamily="34" charset="0"/>
              </a:rPr>
              <a:t>a single beam can be used for covering a DL/UL coverage area of </a:t>
            </a:r>
            <a:r>
              <a:rPr lang="en-US" altLang="ko-KR" sz="1800" dirty="0">
                <a:latin typeface="Calibri" panose="020F0502020204030204" pitchFamily="34" charset="0"/>
              </a:rPr>
              <a:t>a </a:t>
            </a:r>
            <a:r>
              <a:rPr lang="en-US" altLang="ko-KR" sz="1800" dirty="0" err="1">
                <a:latin typeface="Calibri" panose="020F0502020204030204" pitchFamily="34" charset="0"/>
              </a:rPr>
              <a:t>TRP</a:t>
            </a:r>
            <a:r>
              <a:rPr lang="en-US" altLang="ko-KR" sz="1800" dirty="0">
                <a:latin typeface="Calibri" panose="020F0502020204030204" pitchFamily="34" charset="0"/>
              </a:rPr>
              <a:t>/a </a:t>
            </a:r>
            <a:r>
              <a:rPr lang="en-US" altLang="ko-KR" sz="1800" dirty="0" err="1">
                <a:latin typeface="Calibri" panose="020F0502020204030204" pitchFamily="34" charset="0"/>
              </a:rPr>
              <a:t>UE</a:t>
            </a:r>
            <a:r>
              <a:rPr lang="en-US" altLang="ko-KR" sz="1800" dirty="0" smtClean="0">
                <a:latin typeface="Calibri" panose="020F0502020204030204" pitchFamily="34" charset="0"/>
              </a:rPr>
              <a:t>, similarly as for </a:t>
            </a:r>
            <a:r>
              <a:rPr lang="en-US" altLang="ko-KR" sz="1800" dirty="0" err="1" smtClean="0">
                <a:latin typeface="Calibri" panose="020F0502020204030204" pitchFamily="34" charset="0"/>
              </a:rPr>
              <a:t>LTE</a:t>
            </a:r>
            <a:r>
              <a:rPr lang="en-US" altLang="ko-KR" sz="1800" dirty="0" smtClean="0">
                <a:latin typeface="Calibri" panose="020F0502020204030204" pitchFamily="34" charset="0"/>
              </a:rPr>
              <a:t> cell-specific channels/RS.</a:t>
            </a:r>
          </a:p>
          <a:p>
            <a:pPr lvl="1"/>
            <a:endParaRPr lang="en-US" altLang="ko-KR" sz="24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8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eaLnBrk="0" latinLnBrk="0" hangingPunct="0"/>
            <a:r>
              <a:rPr lang="en-US" altLang="ko-KR" sz="2800" dirty="0" smtClean="0">
                <a:latin typeface="Calibri" panose="020F0502020204030204" pitchFamily="34" charset="0"/>
              </a:rPr>
              <a:t>For </a:t>
            </a:r>
            <a:r>
              <a:rPr lang="en-US" altLang="ko-KR" sz="2800" dirty="0">
                <a:latin typeface="Calibri" panose="020F0502020204030204" pitchFamily="34" charset="0"/>
              </a:rPr>
              <a:t>beam-centric </a:t>
            </a:r>
            <a:r>
              <a:rPr lang="en-US" altLang="ko-KR" sz="2800" dirty="0" smtClean="0">
                <a:latin typeface="Calibri" panose="020F0502020204030204" pitchFamily="34" charset="0"/>
              </a:rPr>
              <a:t>operation, study the application of beam </a:t>
            </a:r>
            <a:r>
              <a:rPr lang="en-US" altLang="ko-KR" sz="2800" dirty="0">
                <a:latin typeface="Calibri" panose="020F0502020204030204" pitchFamily="34" charset="0"/>
              </a:rPr>
              <a:t>sweeping </a:t>
            </a:r>
            <a:r>
              <a:rPr lang="en-US" altLang="ko-KR" sz="2800" dirty="0" smtClean="0">
                <a:latin typeface="Calibri" panose="020F0502020204030204" pitchFamily="34" charset="0"/>
              </a:rPr>
              <a:t>at least for: </a:t>
            </a:r>
          </a:p>
          <a:p>
            <a:pPr lvl="1" eaLnBrk="0" latinLnBrk="0" hangingPunct="0"/>
            <a:r>
              <a:rPr lang="en-US" altLang="ko-KR" sz="2400" dirty="0">
                <a:latin typeface="Calibri" panose="020F0502020204030204" pitchFamily="34" charset="0"/>
              </a:rPr>
              <a:t>I</a:t>
            </a:r>
            <a:r>
              <a:rPr lang="en-US" altLang="ko-KR" sz="2400" dirty="0" smtClean="0">
                <a:latin typeface="Calibri" panose="020F0502020204030204" pitchFamily="34" charset="0"/>
              </a:rPr>
              <a:t>nitial-access </a:t>
            </a:r>
            <a:r>
              <a:rPr lang="en-US" altLang="ko-KR" sz="2400" dirty="0">
                <a:latin typeface="Calibri" panose="020F0502020204030204" pitchFamily="34" charset="0"/>
              </a:rPr>
              <a:t>signals </a:t>
            </a:r>
            <a:r>
              <a:rPr lang="en-US" altLang="ko-KR" sz="2400" dirty="0" smtClean="0">
                <a:latin typeface="Calibri" panose="020F0502020204030204" pitchFamily="34" charset="0"/>
              </a:rPr>
              <a:t>(synchronization signals and random access channels)</a:t>
            </a:r>
          </a:p>
          <a:p>
            <a:pPr lvl="1" eaLnBrk="0" latinLnBrk="0" hangingPunct="0"/>
            <a:r>
              <a:rPr lang="en-US" altLang="ko-KR" sz="2400" dirty="0" smtClean="0">
                <a:latin typeface="Calibri" panose="020F0502020204030204" pitchFamily="34" charset="0"/>
              </a:rPr>
              <a:t>System-information delivery (broadcast channels)</a:t>
            </a:r>
          </a:p>
          <a:p>
            <a:pPr lvl="1" eaLnBrk="0" latinLnBrk="0" hangingPunct="0"/>
            <a:r>
              <a:rPr lang="en-US" altLang="ko-KR" sz="2400" dirty="0" err="1" smtClean="0">
                <a:latin typeface="Calibri" panose="020F0502020204030204" pitchFamily="34" charset="0"/>
              </a:rPr>
              <a:t>RRM</a:t>
            </a:r>
            <a:r>
              <a:rPr lang="en-US" altLang="ko-KR" sz="2400" dirty="0" smtClean="0">
                <a:latin typeface="Calibri" panose="020F0502020204030204" pitchFamily="34" charset="0"/>
              </a:rPr>
              <a:t> measurement</a:t>
            </a:r>
          </a:p>
          <a:p>
            <a:pPr lvl="1" eaLnBrk="0" latinLnBrk="0" hangingPunct="0"/>
            <a:r>
              <a:rPr lang="en-US" altLang="ko-KR" sz="2400" dirty="0" smtClean="0">
                <a:latin typeface="Calibri" panose="020F0502020204030204" pitchFamily="34" charset="0"/>
              </a:rPr>
              <a:t>CSI measurement</a:t>
            </a:r>
          </a:p>
          <a:p>
            <a:pPr lvl="1" eaLnBrk="0" latinLnBrk="0" hangingPunct="0"/>
            <a:endParaRPr lang="en-US" altLang="ko-KR" dirty="0" smtClean="0">
              <a:latin typeface="Calibri" panose="020F0502020204030204" pitchFamily="34" charset="0"/>
            </a:endParaRPr>
          </a:p>
          <a:p>
            <a:pPr lvl="1" eaLnBrk="0" latinLnBrk="0" hangingPunct="0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2468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</TotalTime>
  <Words>180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WF on Supported NR Operations</vt:lpstr>
      <vt:lpstr>Proposals</vt:lpstr>
      <vt:lpstr>Proposals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Waveform</dc:title>
  <dc:creator>Yeohun</dc:creator>
  <cp:lastModifiedBy>Young Han Nam</cp:lastModifiedBy>
  <cp:revision>33</cp:revision>
  <dcterms:created xsi:type="dcterms:W3CDTF">2016-04-07T11:36:38Z</dcterms:created>
  <dcterms:modified xsi:type="dcterms:W3CDTF">2016-05-23T09:32:25Z</dcterms:modified>
</cp:coreProperties>
</file>