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8" r:id="rId4"/>
    <p:sldId id="270" r:id="rId5"/>
    <p:sldId id="285" r:id="rId6"/>
    <p:sldId id="267" r:id="rId7"/>
    <p:sldId id="268" r:id="rId8"/>
    <p:sldId id="287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>
        <p:scale>
          <a:sx n="70" d="100"/>
          <a:sy n="70" d="100"/>
        </p:scale>
        <p:origin x="-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assumptions for waveform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R1-163889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 (Agreed)</a:t>
            </a:r>
          </a:p>
          <a:p>
            <a:r>
              <a:rPr lang="en-US" altLang="zh-CN" dirty="0" smtClean="0"/>
              <a:t>Evaluation cases (Agreed)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User spectrum efficiency as performance metric</a:t>
            </a:r>
          </a:p>
          <a:p>
            <a:pPr lvl="1"/>
            <a:r>
              <a:rPr lang="en-US" altLang="zh-CN" dirty="0" smtClean="0"/>
              <a:t>Take into account guard band and time domain overhead. The values and their calculation method of guard band and time domain overhead should be reported.</a:t>
            </a:r>
          </a:p>
          <a:p>
            <a:pPr lvl="1"/>
            <a:r>
              <a:rPr lang="en-US" altLang="zh-CN" dirty="0" smtClean="0"/>
              <a:t>BLER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SNR should be reported for calibration</a:t>
            </a:r>
          </a:p>
          <a:p>
            <a:pPr lvl="1"/>
            <a:r>
              <a:rPr lang="en-US" altLang="zh-CN" dirty="0" smtClean="0"/>
              <a:t>OOBE level is reported (Similar to ACLR but applied to adjacent sub-band/UE instead of carrier)</a:t>
            </a:r>
          </a:p>
          <a:p>
            <a:r>
              <a:rPr lang="en-US" altLang="zh-CN" dirty="0" smtClean="0"/>
              <a:t>EVM (FFS: clear definition)</a:t>
            </a:r>
          </a:p>
          <a:p>
            <a:r>
              <a:rPr lang="en-US" altLang="zh-CN" dirty="0" smtClean="0"/>
              <a:t>PAPR/Cubic metric</a:t>
            </a:r>
          </a:p>
          <a:p>
            <a:r>
              <a:rPr lang="en-US" altLang="zh-CN" dirty="0" smtClean="0"/>
              <a:t>UE Complexity (FFS: how to quantify) </a:t>
            </a:r>
          </a:p>
          <a:p>
            <a:r>
              <a:rPr lang="en-US" altLang="zh-CN" dirty="0" smtClean="0"/>
              <a:t>The following is also reported</a:t>
            </a:r>
          </a:p>
          <a:p>
            <a:pPr lvl="1"/>
            <a:r>
              <a:rPr lang="en-US" altLang="zh-CN" dirty="0" smtClean="0"/>
              <a:t>Receiver waveform design</a:t>
            </a:r>
          </a:p>
          <a:p>
            <a:pPr lvl="1"/>
            <a:r>
              <a:rPr lang="en-US" altLang="zh-CN" dirty="0" smtClean="0"/>
              <a:t>Rx processing delay (FFS:  definition)</a:t>
            </a:r>
          </a:p>
          <a:p>
            <a:r>
              <a:rPr lang="en-US" altLang="zh-CN" dirty="0" smtClean="0"/>
              <a:t>Power spectral density</a:t>
            </a:r>
          </a:p>
          <a:p>
            <a:pPr>
              <a:buNone/>
            </a:pPr>
            <a:r>
              <a:rPr lang="en-US" altLang="zh-CN" dirty="0" smtClean="0"/>
              <a:t>The calculation of user spectrum efficiency is defined at the next pages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User spectrum efficiency is given by</a:t>
            </a:r>
          </a:p>
          <a:p>
            <a:endParaRPr lang="en-US" altLang="zh-CN" dirty="0" smtClean="0"/>
          </a:p>
        </p:txBody>
      </p:sp>
      <p:sp>
        <p:nvSpPr>
          <p:cNvPr id="7" name="矩形 47"/>
          <p:cNvSpPr/>
          <p:nvPr/>
        </p:nvSpPr>
        <p:spPr>
          <a:xfrm>
            <a:off x="1187624" y="386104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=</a:t>
            </a:r>
            <a:r>
              <a:rPr lang="en-US" altLang="zh-CN" i="1" dirty="0" err="1" smtClean="0"/>
              <a:t>BW</a:t>
            </a:r>
            <a:r>
              <a:rPr lang="en-US" altLang="zh-CN" baseline="-25000" dirty="0" err="1" smtClean="0"/>
              <a:t>carrier</a:t>
            </a:r>
            <a:r>
              <a:rPr lang="en-US" altLang="zh-CN" dirty="0" smtClean="0"/>
              <a:t> is the whole bandwidth including system guard band (see above figure). </a:t>
            </a:r>
            <a:endParaRPr lang="zh-CN" alt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67544" y="518257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1b, 2, 3, 4: </a:t>
            </a:r>
          </a:p>
        </p:txBody>
      </p:sp>
      <p:sp>
        <p:nvSpPr>
          <p:cNvPr id="11" name="矩形 65"/>
          <p:cNvSpPr/>
          <p:nvPr/>
        </p:nvSpPr>
        <p:spPr>
          <a:xfrm>
            <a:off x="899592" y="5734997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is the data bandwidth plus guard tone of the target UE plus guard tone. (see above figure)</a:t>
            </a:r>
            <a:endParaRPr lang="zh-CN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9552" y="3429000"/>
            <a:ext cx="16305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500" b="1" dirty="0" smtClean="0">
                <a:solidFill>
                  <a:prstClr val="black"/>
                </a:solidFill>
              </a:rPr>
              <a:t>Case 1a:</a:t>
            </a:r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3563888" y="1988840"/>
          <a:ext cx="1223962" cy="839787"/>
        </p:xfrm>
        <a:graphic>
          <a:graphicData uri="http://schemas.openxmlformats.org/presentationml/2006/ole">
            <p:oleObj spid="_x0000_s72708" name="Equation" r:id="rId4" imgW="634725" imgH="431613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611560" y="2782669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the transmission time of the target user. </a:t>
            </a:r>
            <a:r>
              <a:rPr lang="en-US" altLang="zh-CN" dirty="0" smtClean="0">
                <a:sym typeface="Symbol"/>
              </a:rPr>
              <a:t> is defined as follows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en-US" b="1" i="1" dirty="0" smtClean="0"/>
              <a:t>Observation:  </a:t>
            </a:r>
            <a:r>
              <a:rPr lang="en-US" i="1" dirty="0" smtClean="0"/>
              <a:t>Guard bands may not be multiples of PRB width, issue of how to implement channel coding without change of code rate or rate matcher.</a:t>
            </a:r>
          </a:p>
          <a:p>
            <a:pPr>
              <a:buNone/>
            </a:pPr>
            <a:r>
              <a:rPr lang="en-US" b="1" i="1" dirty="0" smtClean="0"/>
              <a:t>Proposal:</a:t>
            </a:r>
          </a:p>
          <a:p>
            <a:pPr lvl="0"/>
            <a:r>
              <a:rPr lang="en-US" i="1" dirty="0" smtClean="0"/>
              <a:t>Evaluate by which value signal transmission bandwidth could be increased without violating the spectral mask</a:t>
            </a:r>
          </a:p>
          <a:p>
            <a:pPr lvl="1"/>
            <a:r>
              <a:rPr lang="en-US" i="1" dirty="0" smtClean="0"/>
              <a:t>Can be evaluated by inspection of PSD, i.e. without extra simulation effort</a:t>
            </a:r>
          </a:p>
          <a:p>
            <a:pPr lvl="0"/>
            <a:r>
              <a:rPr lang="en-US" i="1" dirty="0" smtClean="0"/>
              <a:t>Consider the possible increase number of used SC by the following equation</a:t>
            </a:r>
          </a:p>
          <a:p>
            <a:pPr lvl="0"/>
            <a:endParaRPr lang="en-US" i="1" dirty="0" smtClean="0"/>
          </a:p>
          <a:p>
            <a:pPr lvl="0"/>
            <a:r>
              <a:rPr lang="en-US" i="1" dirty="0" smtClean="0"/>
              <a:t>Issue of different filter bandwidth compared to the case of really using more SC should be negligible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3810000" y="4652992"/>
                <a:ext cx="2974789" cy="6662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𝜒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𝐵𝑊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𝑐𝑎𝑟𝑟𝑖𝑒𝑟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en-US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𝑠𝑦𝑠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0" y="4652992"/>
                <a:ext cx="2974789" cy="666208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DL)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836713"/>
          <a:ext cx="8280920" cy="5796719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for 15KHz subcarrier spacing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:</a:t>
                      </a:r>
                      <a:endParaRPr lang="zh-CN" sz="14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4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[0~10 ]subcarriers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Number of </a:t>
                      </a:r>
                      <a:r>
                        <a:rPr lang="en-US" sz="1400" b="1" kern="100" dirty="0" err="1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Tx</a:t>
                      </a: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antenna 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ports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1T1R,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rank4 for 4T4R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1/2, 2/3; 64QAM: 1/2, 3/4;256 QAM: 1/2, 3/4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No RS, PDCCH / EPDCCH / PSS / SSS / PBCH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ETU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宋体"/>
                        </a:rPr>
                        <a:t>EVA for 120km/h mobility (optional)</a:t>
                      </a:r>
                      <a:endParaRPr lang="zh-CN" altLang="zh-CN" sz="1800" dirty="0" smtClean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043608" y="476672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1 Parameters for case 1 and case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 (Evaluation parameter for UL)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763688" y="620688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Table 2 Parameters for case 3 and case 4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31540" y="1052736"/>
          <a:ext cx="8280920" cy="5667995"/>
        </p:xfrm>
        <a:graphic>
          <a:graphicData uri="http://schemas.openxmlformats.org/drawingml/2006/table">
            <a:tbl>
              <a:tblPr/>
              <a:tblGrid>
                <a:gridCol w="2654877"/>
                <a:gridCol w="5626043"/>
              </a:tblGrid>
              <a:tr h="252397"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40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Carrier frequency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4GHz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Duplex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FDD /TDD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TTI length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 ms as baseline, other TTI length is FFS ( short TTI should be considered)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5750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 spacing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as baseline, </a:t>
                      </a: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15KHz, and the</a:t>
                      </a: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 is FFS</a:t>
                      </a:r>
                      <a:endParaRPr lang="zh-CN" altLang="zh-CN" sz="14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time interval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4.7us as baseline, other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interval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is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FFT size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1024 for 15KHz subcarrier spacing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5418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Bandwidth per user (including target user and interfering user)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720 KHz (48 Subcarriers allocated per user)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uplink users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3 (1 target user and 2 interfering users)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1427"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Power offset of the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0 dB,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10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dB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, 20 </a:t>
                      </a:r>
                      <a:r>
                        <a:rPr lang="en-US" sz="1400" kern="100" dirty="0" err="1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dBs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5209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Number of transmission antenna ports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1T1R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MCS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Fixed. 16QAM: 1/2,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2/3; </a:t>
                      </a:r>
                      <a:r>
                        <a:rPr lang="en-US" altLang="zh-CN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64QAM: 1/2, 3/4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Control Overhead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No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95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Time offset of interfering user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Case 3 only: 0, 128, 512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samples (for 15 KHz subcarrier spacing)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estimation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Ideal 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534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Guard tone number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kern="10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[0 ~10]</a:t>
                      </a:r>
                      <a:r>
                        <a:rPr lang="en-US" sz="1400" kern="100" baseline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Subcarriers</a:t>
                      </a:r>
                      <a:endParaRPr lang="zh-CN" sz="18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2813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Channel Model </a:t>
                      </a:r>
                      <a:endParaRPr lang="zh-CN" sz="180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ETU</a:t>
                      </a:r>
                      <a:r>
                        <a:rPr lang="en-US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 for 3km/h mobility (mandatory)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4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EVA for 120km/h mobility (optional)</a:t>
                      </a:r>
                      <a:endParaRPr lang="zh-CN" sz="18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Other Evaluation detailed assumption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b="1" i="1" dirty="0" smtClean="0"/>
              <a:t>Proposal</a:t>
            </a:r>
            <a:r>
              <a:rPr lang="en-US" altLang="zh-CN" i="1" dirty="0" smtClean="0"/>
              <a:t>: Consider t</a:t>
            </a:r>
            <a:r>
              <a:rPr kumimoji="1" lang="en-US" altLang="ko-KR" i="1" dirty="0" smtClean="0">
                <a:latin typeface="Calibri" pitchFamily="34" charset="0"/>
                <a:ea typeface="맑은 고딕" pitchFamily="50" charset="-127"/>
              </a:rPr>
              <a:t>he RF nonlinearity in the evaluation cases of R1-163558.</a:t>
            </a:r>
            <a:r>
              <a:rPr kumimoji="1" lang="en-US" altLang="zh-CN" i="1" dirty="0" smtClean="0">
                <a:latin typeface="Calibri" pitchFamily="34" charset="0"/>
                <a:ea typeface="맑은 고딕" pitchFamily="50" charset="-127"/>
              </a:rPr>
              <a:t> And</a:t>
            </a:r>
          </a:p>
          <a:p>
            <a:pPr marL="514350" indent="-514350">
              <a:buAutoNum type="arabicPeriod"/>
            </a:pPr>
            <a:r>
              <a:rPr kumimoji="1" lang="en-US" altLang="zh-CN" i="1" dirty="0" smtClean="0">
                <a:latin typeface="Calibri" pitchFamily="34" charset="0"/>
                <a:ea typeface="맑은 고딕" pitchFamily="50" charset="-127"/>
              </a:rPr>
              <a:t>RAN1 can consider the following models for PA modeling, i.e. Rapp </a:t>
            </a:r>
            <a:r>
              <a:rPr kumimoji="1" lang="en-US" altLang="zh-CN" i="1" smtClean="0">
                <a:latin typeface="Calibri" pitchFamily="34" charset="0"/>
                <a:ea typeface="맑은 고딕" pitchFamily="50" charset="-127"/>
              </a:rPr>
              <a:t>model [1] (AM/AM</a:t>
            </a:r>
            <a:r>
              <a:rPr kumimoji="1" lang="en-US" altLang="zh-CN" i="1" dirty="0" smtClean="0">
                <a:latin typeface="Calibri" pitchFamily="34" charset="0"/>
                <a:ea typeface="맑은 고딕" pitchFamily="50" charset="-127"/>
              </a:rPr>
              <a:t>, AM/PM) and/or Clipping model with different thresholds</a:t>
            </a:r>
          </a:p>
          <a:p>
            <a:pPr marL="914400" lvl="1" indent="-514350">
              <a:buFont typeface="Courier New" pitchFamily="49" charset="0"/>
              <a:buChar char="o"/>
            </a:pPr>
            <a:r>
              <a:rPr kumimoji="1" lang="en-US" altLang="zh-CN" sz="2500" i="1" dirty="0" smtClean="0">
                <a:latin typeface="Calibri" pitchFamily="34" charset="0"/>
                <a:ea typeface="맑은 고딕" pitchFamily="50" charset="-127"/>
              </a:rPr>
              <a:t>Companies should provide the model parameters (operating point, back-off value etc.) and justification (i.e. EVM, OOBE/PSD)</a:t>
            </a:r>
          </a:p>
          <a:p>
            <a:pPr>
              <a:buNone/>
            </a:pPr>
            <a:r>
              <a:rPr kumimoji="1" lang="en-US" altLang="zh-CN" i="1" dirty="0" smtClean="0">
                <a:latin typeface="Calibri" pitchFamily="34" charset="0"/>
                <a:ea typeface="맑은 고딕" pitchFamily="50" charset="-127"/>
              </a:rPr>
              <a:t>2.	Huawei to draft a LS to RAN4 to ask on the applicability/fidelity of the models above for both UE and BS, different carrier frequency and signal bandwidth, and recommend parameters (operating point, back-off value etc.) to be used in the models or recommend realistic other PA models.</a:t>
            </a:r>
          </a:p>
          <a:p>
            <a:endParaRPr kumimoji="1" lang="en-US" altLang="zh-CN" i="1" dirty="0" smtClean="0">
              <a:latin typeface="Calibri" pitchFamily="34" charset="0"/>
              <a:ea typeface="맑은 고딕" pitchFamily="50" charset="-127"/>
            </a:endParaRPr>
          </a:p>
          <a:p>
            <a:pPr>
              <a:buNone/>
            </a:pPr>
            <a:endParaRPr kumimoji="1" lang="en-US" altLang="zh-CN" i="1" dirty="0" smtClean="0">
              <a:latin typeface="Calibri" pitchFamily="34" charset="0"/>
              <a:ea typeface="맑은 고딕" pitchFamily="50" charset="-127"/>
            </a:endParaRPr>
          </a:p>
          <a:p>
            <a:pPr>
              <a:buNone/>
            </a:pPr>
            <a:endParaRPr kumimoji="1" lang="en-US" altLang="zh-CN" i="1" dirty="0" smtClean="0">
              <a:latin typeface="Calibri" pitchFamily="34" charset="0"/>
              <a:ea typeface="맑은 고딕" pitchFamily="50" charset="-127"/>
            </a:endParaRPr>
          </a:p>
          <a:p>
            <a:pPr>
              <a:buNone/>
            </a:pPr>
            <a:endParaRPr kumimoji="1" lang="en-US" altLang="zh-CN" i="1" dirty="0" smtClean="0">
              <a:latin typeface="Calibri" pitchFamily="34" charset="0"/>
              <a:ea typeface="맑은 고딕" pitchFamily="50" charset="-127"/>
            </a:endParaRPr>
          </a:p>
          <a:p>
            <a:pPr>
              <a:buNone/>
            </a:pPr>
            <a:endParaRPr lang="en-US" altLang="zh-CN" i="1" dirty="0" smtClean="0"/>
          </a:p>
          <a:p>
            <a:endParaRPr lang="en-US" altLang="zh-CN" i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03548" y="6228601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[1]“Comparison of Power Amplifier Non-linearity Impact on 60 GHz Single Carrier and OFDM Systems”, </a:t>
            </a:r>
            <a:r>
              <a:rPr lang="en-GB" sz="1600" dirty="0" err="1" smtClean="0"/>
              <a:t>Maltsev</a:t>
            </a:r>
            <a:r>
              <a:rPr lang="en-GB" sz="1600" dirty="0" smtClean="0"/>
              <a:t> at al.,  IEEE CCNC 2010.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</TotalTime>
  <Words>855</Words>
  <Application>Microsoft Office PowerPoint</Application>
  <PresentationFormat>On-screen Show (4:3)</PresentationFormat>
  <Paragraphs>144</Paragraphs>
  <Slides>8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主题</vt:lpstr>
      <vt:lpstr>Equation</vt:lpstr>
      <vt:lpstr>Way forward on assumptions for waveform evaluation</vt:lpstr>
      <vt:lpstr>Background</vt:lpstr>
      <vt:lpstr>Proposal (Evaluation metrics)</vt:lpstr>
      <vt:lpstr>Proposal (Evaluation metrics)</vt:lpstr>
      <vt:lpstr>Proposal (Evaluation metrics)</vt:lpstr>
      <vt:lpstr>Proposal (Evaluation parameter for DL)</vt:lpstr>
      <vt:lpstr>Proposal (Evaluation parameter for UL)</vt:lpstr>
      <vt:lpstr>Other Evaluation detailed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260</cp:revision>
  <dcterms:created xsi:type="dcterms:W3CDTF">2015-02-09T15:32:33Z</dcterms:created>
  <dcterms:modified xsi:type="dcterms:W3CDTF">2016-04-14T12:08:32Z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1460635711</vt:lpwstr>
  </property>
</Properties>
</file>