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330" autoAdjust="0"/>
  </p:normalViewPr>
  <p:slideViewPr>
    <p:cSldViewPr>
      <p:cViewPr>
        <p:scale>
          <a:sx n="75" d="100"/>
          <a:sy n="75" d="100"/>
        </p:scale>
        <p:origin x="-1236" y="120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Evaluation parameters for </a:t>
            </a:r>
            <a:r>
              <a:rPr lang="en-US" altLang="zh-CN" dirty="0" smtClean="0"/>
              <a:t>multiple </a:t>
            </a:r>
            <a:r>
              <a:rPr lang="en-US" altLang="zh-CN" dirty="0" smtClean="0"/>
              <a:t>access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R1-163881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2050" name="图片 1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72816"/>
            <a:ext cx="4968552" cy="416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442901"/>
            <a:ext cx="3096344" cy="77007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3212976"/>
            <a:ext cx="144016" cy="24482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2440" y="3212093"/>
            <a:ext cx="395536" cy="21690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157192"/>
            <a:ext cx="2736305" cy="460851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805264"/>
            <a:ext cx="3878613" cy="36004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1520" y="1956413"/>
            <a:ext cx="84721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normalized user throughput (normalized by throughput in orthogonal case)</a:t>
            </a:r>
            <a:endParaRPr kumimoji="0" lang="en-GB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40483" y="3140968"/>
            <a:ext cx="82630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 which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represents the index of the user that are multiplexed together, 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and represent the power allocation to user </a:t>
            </a: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its best MCS under the power allocation, respectively.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95536" y="4365104"/>
            <a:ext cx="668324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throughput with minimum 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throughput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constraint for some users.</a:t>
            </a: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28575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UL)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1556792"/>
          <a:ext cx="7776863" cy="4053840"/>
        </p:xfrm>
        <a:graphic>
          <a:graphicData uri="http://schemas.openxmlformats.org/drawingml/2006/table">
            <a:tbl>
              <a:tblPr/>
              <a:tblGrid>
                <a:gridCol w="3384375"/>
                <a:gridCol w="4392488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2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GHz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/SC-FDMA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resource 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blocks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4RB,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12RB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as baseline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48RB </a:t>
                      </a:r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optional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2/4 Rx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as baseline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8Rx optional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 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TM1 (refer to TS36.213)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Modulation and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coding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QPSK-1/2, QPSK-3/4, 16QAM-1/2 or equivalent MCS; LTE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Turbo </a:t>
                      </a:r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(NOTE1)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hangingPunct="0">
                        <a:spcAft>
                          <a:spcPts val="0"/>
                        </a:spcAft>
                        <a:buNone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Equal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average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SNR</a:t>
                      </a:r>
                      <a:endParaRPr lang="en-GB" sz="14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distribution </a:t>
                      </a: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FFS (e.g., uniform distribution over</a:t>
                      </a:r>
                      <a:r>
                        <a:rPr lang="en-GB" altLang="zh-CN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[4] to [10]dB)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Propagation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channel &amp; UE velocity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EPA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GB" sz="14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EVA, 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ETU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3km/h, 30km/h, 120km/h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Overloading </a:t>
                      </a:r>
                      <a:r>
                        <a:rPr lang="en-GB" sz="14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factor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200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300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or higher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47564" y="5694347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NOTE1: Per-UE data rate (log Modulation * code rate / spreading length) should be kept the same for different MCS.</a:t>
            </a:r>
          </a:p>
          <a:p>
            <a:r>
              <a:rPr lang="en-US" altLang="zh-CN" sz="1600" dirty="0" smtClean="0">
                <a:solidFill>
                  <a:srgbClr val="FF0000"/>
                </a:solidFill>
              </a:rPr>
              <a:t>NOTE2: Non-ideal effects (e.g., channel estimation, frequency offset) evaluation FFS.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DL)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772816"/>
          <a:ext cx="7920879" cy="4145280"/>
        </p:xfrm>
        <a:graphic>
          <a:graphicData uri="http://schemas.openxmlformats.org/drawingml/2006/table">
            <a:tbl>
              <a:tblPr/>
              <a:tblGrid>
                <a:gridCol w="3168352"/>
                <a:gridCol w="4752527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GHz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resource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blocks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4RB, 12RB, 48RB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2/4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Tx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as baseline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8Tx optional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 Rx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TM2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as starting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point </a:t>
                      </a: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(refer to TS36.213)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Modulation and coding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QPSK-1/2, 16QAM-1/2, 64QAM-1/2, or equivalent MCS; LTE Turbo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Fixed gap {0,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5, 10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15, 20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} dB  between UEs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Power allocation between UEs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Dynamic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Propagation channel &amp; UE velocity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EPA, EVA, ETU 3km/h, 30km/h, 120km/h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Number of users superposed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2, 3 or more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52" y="6021288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NOTE1: </a:t>
            </a:r>
            <a:r>
              <a:rPr lang="en-US" altLang="zh-CN" dirty="0" smtClean="0">
                <a:solidFill>
                  <a:srgbClr val="FF0000"/>
                </a:solidFill>
              </a:rPr>
              <a:t>Non-ideal effects (e.g., channel estimation, frequency offset) evaluation FFS.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2132856"/>
          <a:ext cx="7920879" cy="3840480"/>
        </p:xfrm>
        <a:graphic>
          <a:graphicData uri="http://schemas.openxmlformats.org/drawingml/2006/table">
            <a:tbl>
              <a:tblPr/>
              <a:tblGrid>
                <a:gridCol w="2639729"/>
                <a:gridCol w="5281150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6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Dense urban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Carrier Frequency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Around 4GHz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Simulation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bandwidth</a:t>
                      </a:r>
                      <a:endParaRPr lang="zh-CN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Single</a:t>
                      </a: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 layer: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- Macro layer: Hex. Grid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200m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2/4/8 Tx/Rx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distribution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800">
                          <a:latin typeface="Times New Roman"/>
                          <a:ea typeface="MS Mincho"/>
                          <a:cs typeface="Times New Roman"/>
                        </a:rPr>
                        <a:t>0 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users per TRP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r>
                        <a:rPr lang="en-GB" sz="1800" baseline="30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80% indoor (3km/h), 20% outdoor (3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km/h)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3D </a:t>
                      </a:r>
                      <a:r>
                        <a:rPr lang="en-GB" sz="1800" dirty="0" err="1">
                          <a:latin typeface="Times New Roman"/>
                          <a:ea typeface="宋体"/>
                          <a:cs typeface="Times New Roman"/>
                        </a:rPr>
                        <a:t>UMi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67746" y="1628800"/>
            <a:ext cx="180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Dense Urban</a:t>
            </a:r>
            <a:endParaRPr lang="zh-CN" alt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71641" y="1628800"/>
            <a:ext cx="832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Rural</a:t>
            </a:r>
            <a:endParaRPr lang="zh-CN" altLang="en-US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83568" y="2175480"/>
          <a:ext cx="7920879" cy="3413760"/>
        </p:xfrm>
        <a:graphic>
          <a:graphicData uri="http://schemas.openxmlformats.org/drawingml/2006/table">
            <a:tbl>
              <a:tblPr/>
              <a:tblGrid>
                <a:gridCol w="2639728"/>
                <a:gridCol w="52811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Rural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Carrier Frequency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A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round 700MHz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Aggregated 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Single layer: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- Hex. Grid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1732m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2/4/8 Tx/Rx as starting point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distribution, 2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 users per TRP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50% outdoor vehicles (120km/h) and 50% indoor (3km/h)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latin typeface="Times New Roman"/>
                          <a:ea typeface="宋体"/>
                          <a:cs typeface="Times New Roman"/>
                        </a:rPr>
                        <a:t>RMa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1628800"/>
            <a:ext cx="522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Urban coverage for massive connections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2204864"/>
          <a:ext cx="7920880" cy="3017520"/>
        </p:xfrm>
        <a:graphic>
          <a:graphicData uri="http://schemas.openxmlformats.org/drawingml/2006/table">
            <a:tbl>
              <a:tblPr/>
              <a:tblGrid>
                <a:gridCol w="2681284"/>
                <a:gridCol w="523959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Arial Unicode MS"/>
                        </a:rPr>
                        <a:t>Parameters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Arial Unicode MS"/>
                        </a:rPr>
                        <a:t>Values or assumptions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Deployment scenario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Urban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coverage for massive connections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Carrier Frequency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700MHz 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Network</a:t>
                      </a:r>
                      <a:r>
                        <a:rPr lang="en-US" sz="1800" baseline="0" dirty="0" smtClean="0">
                          <a:latin typeface="Times New Roman"/>
                          <a:ea typeface="Arial Unicode MS"/>
                        </a:rPr>
                        <a:t>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deployment </a:t>
                      </a: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including ISD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Macro only, Hex. Grid, ISD = 1732m 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Device deployment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Indoor, and outdoor in-car devices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Maximum mobility speed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20% of users are outdoor in cars (100km/h)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80% of users are indoor (3km/h)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Service profile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Non-full buffer with small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packets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BS antenna configuration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2/4 Tx/Rx as starting point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UE antenna elements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1 </a:t>
                      </a:r>
                      <a:r>
                        <a:rPr lang="en-US" sz="1800" dirty="0" err="1">
                          <a:latin typeface="Times New Roman"/>
                          <a:ea typeface="宋体"/>
                        </a:rPr>
                        <a:t>Tx</a:t>
                      </a:r>
                      <a:r>
                        <a:rPr lang="en-US" sz="1800" dirty="0">
                          <a:latin typeface="Times New Roman"/>
                          <a:ea typeface="宋体"/>
                        </a:rPr>
                        <a:t> and 2 Rx as starting point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368" y="2857500"/>
            <a:ext cx="8291264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Definition of overloading factor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Overloading factor</a:t>
            </a:r>
          </a:p>
          <a:p>
            <a:pPr lvl="1"/>
            <a:r>
              <a:rPr lang="en-US" altLang="zh-CN" dirty="0" smtClean="0"/>
              <a:t>For spreading case: </a:t>
            </a:r>
          </a:p>
          <a:p>
            <a:pPr lvl="2"/>
            <a:r>
              <a:rPr lang="en-US" altLang="zh-CN" dirty="0" smtClean="0"/>
              <a:t>overloading factor= num of data layers (users) / spreading length (number of REs)</a:t>
            </a:r>
          </a:p>
          <a:p>
            <a:pPr lvl="1"/>
            <a:r>
              <a:rPr lang="en-US" altLang="zh-CN" dirty="0" smtClean="0"/>
              <a:t>For non-spreading case: </a:t>
            </a:r>
          </a:p>
          <a:p>
            <a:pPr lvl="2"/>
            <a:r>
              <a:rPr lang="en-US" altLang="zh-CN" dirty="0" smtClean="0"/>
              <a:t>overloading factor= num of data layers (users) on each RE</a:t>
            </a:r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139952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2000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139952" y="4941168"/>
            <a:ext cx="864096" cy="576064"/>
            <a:chOff x="3707904" y="4653136"/>
            <a:chExt cx="1728192" cy="576064"/>
          </a:xfrm>
        </p:grpSpPr>
        <p:sp>
          <p:nvSpPr>
            <p:cNvPr id="13" name="矩形 12"/>
            <p:cNvSpPr/>
            <p:nvPr/>
          </p:nvSpPr>
          <p:spPr>
            <a:xfrm>
              <a:off x="3707904" y="5085184"/>
              <a:ext cx="1728192" cy="14401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707904" y="4941168"/>
              <a:ext cx="1728192" cy="1440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07904" y="4797152"/>
              <a:ext cx="1728192" cy="144016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07904" y="4653136"/>
              <a:ext cx="1728192" cy="14401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364088" y="5085184"/>
            <a:ext cx="1088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Layer 1~4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707904" y="6093296"/>
            <a:ext cx="1967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Spreading on 2 REs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691680" y="5013176"/>
            <a:ext cx="2267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Example:</a:t>
            </a:r>
          </a:p>
          <a:p>
            <a:r>
              <a:rPr lang="en-US" altLang="zh-CN" dirty="0" smtClean="0"/>
              <a:t>Overloading factor =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UL LLS metrics illustration</a:t>
            </a:r>
            <a:endParaRPr lang="zh-CN" altLang="en-US" dirty="0"/>
          </a:p>
        </p:txBody>
      </p:sp>
      <p:pic>
        <p:nvPicPr>
          <p:cNvPr id="1026" name="图片 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26" y="2132856"/>
            <a:ext cx="4363374" cy="353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556792"/>
            <a:ext cx="31718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1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77072"/>
            <a:ext cx="3143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右箭头 18"/>
          <p:cNvSpPr/>
          <p:nvPr/>
        </p:nvSpPr>
        <p:spPr>
          <a:xfrm rot="19857321">
            <a:off x="4319971" y="2901761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1875908">
            <a:off x="4319971" y="4536542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</TotalTime>
  <Words>711</Words>
  <Application>Microsoft Office PowerPoint</Application>
  <PresentationFormat>全屏显示(4:3)</PresentationFormat>
  <Paragraphs>183</Paragraphs>
  <Slides>11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Evaluation parameters for multiple access</vt:lpstr>
      <vt:lpstr>Proposal (Evaluation parameters – LLS for UL)</vt:lpstr>
      <vt:lpstr>Proposal (Evaluation parameters – LLS for DL)</vt:lpstr>
      <vt:lpstr>Proposal (Evaluation parameters – SLS for eMBB)</vt:lpstr>
      <vt:lpstr>Proposal (Evaluation parameters – SLS for eMBB)</vt:lpstr>
      <vt:lpstr>Proposal (Evaluation parameters – SLS for mMTC)</vt:lpstr>
      <vt:lpstr>Appendix</vt:lpstr>
      <vt:lpstr>Appendix:  Definition of overloading factor</vt:lpstr>
      <vt:lpstr>Appendix:  UL LLS metrics illustration</vt:lpstr>
      <vt:lpstr>Appendix:  DL LLS metrics illustration</vt:lpstr>
      <vt:lpstr>Appendix:  DL LLS metrics illustration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wuyong_rev1</cp:lastModifiedBy>
  <cp:revision>348</cp:revision>
  <dcterms:created xsi:type="dcterms:W3CDTF">2015-02-09T15:32:33Z</dcterms:created>
  <dcterms:modified xsi:type="dcterms:W3CDTF">2016-04-14T09:36:17Z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