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8" autoAdjust="0"/>
    <p:restoredTop sz="94660"/>
  </p:normalViewPr>
  <p:slideViewPr>
    <p:cSldViewPr snapToGrid="0">
      <p:cViewPr varScale="1">
        <p:scale>
          <a:sx n="92" d="100"/>
          <a:sy n="92" d="100"/>
        </p:scale>
        <p:origin x="3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04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27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76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91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94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39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13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1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93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952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00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4781" y="1597059"/>
            <a:ext cx="9625445" cy="2872417"/>
          </a:xfrm>
        </p:spPr>
        <p:txBody>
          <a:bodyPr>
            <a:normAutofit/>
          </a:bodyPr>
          <a:lstStyle/>
          <a:p>
            <a:r>
              <a:rPr lang="fi-FI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WF on Channel </a:t>
            </a:r>
            <a:r>
              <a:rPr lang="fi-FI" dirty="0" err="1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Coding</a:t>
            </a:r>
            <a:r>
              <a:rPr lang="fi-FI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fi-FI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</a:t>
            </a:r>
            <a:r>
              <a:rPr lang="fi-FI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valuation for </a:t>
            </a:r>
            <a:br>
              <a:rPr lang="fi-FI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r>
              <a:rPr lang="fi-FI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5G New Radio</a:t>
            </a:r>
            <a:endParaRPr lang="en-GB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69224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#84bis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Busan, Korea, 11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April 2016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8.1.6.1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9306" y="4776140"/>
            <a:ext cx="94586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Nokia, Alcatel-Lucent Shanghai Bell, Samsung, Huawei, Sony, ZTE, Intel, Qualcomm, </a:t>
            </a:r>
            <a:r>
              <a:rPr lang="en-GB" sz="2800" dirty="0" err="1" smtClean="0"/>
              <a:t>InterDigital</a:t>
            </a:r>
            <a:r>
              <a:rPr lang="en-GB" sz="2800" dirty="0" smtClean="0"/>
              <a:t>, </a:t>
            </a:r>
            <a:r>
              <a:rPr lang="en-GB" sz="2800" dirty="0" err="1" smtClean="0"/>
              <a:t>NTTdocomo</a:t>
            </a:r>
            <a:r>
              <a:rPr lang="en-GB" sz="2800" dirty="0" smtClean="0"/>
              <a:t> 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448976" y="305509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smtClean="0"/>
              <a:t>R1-163</a:t>
            </a:r>
            <a:r>
              <a:rPr lang="en-GB" sz="2400" dirty="0"/>
              <a:t>757</a:t>
            </a:r>
          </a:p>
        </p:txBody>
      </p:sp>
    </p:spTree>
    <p:extLst>
      <p:ext uri="{BB962C8B-B14F-4D97-AF65-F5344CB8AC3E}">
        <p14:creationId xmlns:p14="http://schemas.microsoft.com/office/powerpoint/2010/main" val="24453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8398" y="1417134"/>
            <a:ext cx="100657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Identified channel coding schemes for each usage </a:t>
            </a: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scenario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Common simulation assumptions are required to evaluate theoretical performance of proposed coding schemes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Selection of the coding scheme should also consider various other aspects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26" y="419694"/>
            <a:ext cx="10515600" cy="812044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/>
            </a:r>
            <a:b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Coding Candidates </a:t>
            </a: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4299043"/>
              </p:ext>
            </p:extLst>
          </p:nvPr>
        </p:nvGraphicFramePr>
        <p:xfrm>
          <a:off x="1874569" y="2024639"/>
          <a:ext cx="8529731" cy="2900650"/>
        </p:xfrm>
        <a:graphic>
          <a:graphicData uri="http://schemas.openxmlformats.org/drawingml/2006/table">
            <a:tbl>
              <a:tblPr firstRow="1" firstCol="1" bandRow="1"/>
              <a:tblGrid>
                <a:gridCol w="2720007"/>
                <a:gridCol w="3088516"/>
                <a:gridCol w="2721208"/>
              </a:tblGrid>
              <a:tr h="607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eMBB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mMTC</a:t>
                      </a:r>
                      <a:endParaRPr lang="en-GB" sz="2000" dirty="0"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URLLC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6953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Convolutional codes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Convolutional codes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LDPC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LDPC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LDPC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Polar 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Polar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Polar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Turbo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Turbo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Turbo 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349828" y="169055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76882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828" y="774845"/>
            <a:ext cx="10515600" cy="550718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Initial Simulation </a:t>
            </a:r>
            <a:r>
              <a:rPr lang="en-US" sz="2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Assumptions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418" y="1325563"/>
            <a:ext cx="10385946" cy="4547879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Simulation assumptions are separately provided for each usage scenario.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Focus mainly on the BLER performance of candidate coding schemes.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Evaluate performance of coding schemes with similar code rates and block sizes.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Exact code constructions should be provided. 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Example  : Parity check matrices, polar code construction, ..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Encoding/decoding </a:t>
            </a:r>
            <a:r>
              <a:rPr lang="en-US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complexity of 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the adopted algorithms </a:t>
            </a:r>
            <a:r>
              <a:rPr lang="en-US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should be 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described.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49828" y="169055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7258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828" y="494119"/>
            <a:ext cx="7432343" cy="806948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Simulation Assumptions : eMBB</a:t>
            </a: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67" y="835247"/>
            <a:ext cx="11458433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Evaluate </a:t>
            </a:r>
            <a:r>
              <a:rPr lang="en-US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the block error rate (BLER) performance versus SNR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* Fading channels will be simulated in the next stage</a:t>
            </a:r>
          </a:p>
          <a:p>
            <a:pPr lvl="1"/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** Other variants of agreed algorithms </a:t>
            </a: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can be used 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for encoding and decoding (</a:t>
            </a: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Complexity details should be illustrated) </a:t>
            </a:r>
          </a:p>
          <a:p>
            <a:pPr lvl="1"/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*** </a:t>
            </a: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Almost similar 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info and encoded block lengths </a:t>
            </a: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should be used for the 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evaluation. Total coded bits = info. Block length/code rate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General guidelines</a:t>
            </a:r>
            <a:endParaRPr lang="en-US" sz="16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Existing </a:t>
            </a: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code constructions can be 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used for evaluation</a:t>
            </a:r>
            <a:endParaRPr lang="en-US" sz="16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Whenever feasible, performance comparison should adopt coding constructions with matching computational complexities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1723701"/>
              </p:ext>
            </p:extLst>
          </p:nvPr>
        </p:nvGraphicFramePr>
        <p:xfrm>
          <a:off x="947924" y="1642688"/>
          <a:ext cx="10648331" cy="2804620"/>
        </p:xfrm>
        <a:graphic>
          <a:graphicData uri="http://schemas.openxmlformats.org/drawingml/2006/table">
            <a:tbl>
              <a:tblPr firstRow="1" firstCol="1" bandRow="1"/>
              <a:tblGrid>
                <a:gridCol w="3137363"/>
                <a:gridCol w="1722304"/>
                <a:gridCol w="3061313"/>
                <a:gridCol w="191969"/>
                <a:gridCol w="2535382"/>
              </a:tblGrid>
              <a:tr h="3827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Channel*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AWGN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41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Modulation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QPSK, 64 </a:t>
                      </a: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QAM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608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Coding Scheme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 Turbo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LDPC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Polar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57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Code rate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1/5, 1/3,</a:t>
                      </a:r>
                      <a:r>
                        <a:rPr lang="en-GB" sz="18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2/5, 1/2, 2/3, 3/4,</a:t>
                      </a: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5/6, 8/9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6414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Decoding </a:t>
                      </a: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algorithm**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Max-log-MAP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min-sum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List-X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27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Info. block length*** (bits w/o</a:t>
                      </a:r>
                      <a:r>
                        <a:rPr lang="en-GB" sz="18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CRC</a:t>
                      </a: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)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100, 400, 1000, 2000,</a:t>
                      </a:r>
                      <a:r>
                        <a:rPr lang="en-GB" sz="18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4000, 6000, 8</a:t>
                      </a: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000 </a:t>
                      </a:r>
                      <a:b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</a:b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Optional(12K, 16K,</a:t>
                      </a:r>
                      <a:r>
                        <a:rPr lang="en-GB" sz="18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32K, 64K)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349828" y="169055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60452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884308"/>
              </p:ext>
            </p:extLst>
          </p:nvPr>
        </p:nvGraphicFramePr>
        <p:xfrm>
          <a:off x="721727" y="1546670"/>
          <a:ext cx="10554426" cy="2737520"/>
        </p:xfrm>
        <a:graphic>
          <a:graphicData uri="http://schemas.openxmlformats.org/drawingml/2006/table">
            <a:tbl>
              <a:tblPr firstRow="1" firstCol="1" bandRow="1"/>
              <a:tblGrid>
                <a:gridCol w="2662190"/>
                <a:gridCol w="1818130"/>
                <a:gridCol w="1894524"/>
                <a:gridCol w="2089791"/>
                <a:gridCol w="2089791"/>
              </a:tblGrid>
              <a:tr h="321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Channel*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AWGN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0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Modulation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QPSK, 16 QAM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96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Coding Scheme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Convolutional codes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LDPC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Polar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Turbo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74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Code rate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1/12, 1/6, 1/3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96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Decoding </a:t>
                      </a: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algorithm**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List-X</a:t>
                      </a:r>
                      <a:r>
                        <a:rPr lang="en-GB" sz="20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</a:t>
                      </a: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Viterbi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min-sum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2000" dirty="0" err="1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List</a:t>
                      </a:r>
                      <a:r>
                        <a:rPr lang="fi-FI" sz="20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-Y 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Max-</a:t>
                      </a:r>
                      <a:r>
                        <a:rPr lang="fi-FI" sz="2000" dirty="0" err="1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log</a:t>
                      </a: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-MAP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96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Info. block length*** (bits w/o</a:t>
                      </a:r>
                      <a:r>
                        <a:rPr lang="en-GB" sz="20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CRC</a:t>
                      </a: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)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20, 40,</a:t>
                      </a:r>
                      <a:r>
                        <a:rPr lang="en-GB" sz="20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200, </a:t>
                      </a: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600, 1000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74919" y="436376"/>
            <a:ext cx="8196618" cy="806946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Simulation Assumptions : URLLC and mMTC</a:t>
            </a: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011" y="1032876"/>
            <a:ext cx="10313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Evaluate BLER performance versus SNR</a:t>
            </a: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1727" y="5657671"/>
            <a:ext cx="10544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General guidelines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Similar to eMBB scenario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BLER simulations down to 10</a:t>
            </a:r>
            <a:r>
              <a:rPr lang="en-US" sz="1600" baseline="30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-4 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is recommended (to observe the error floor) for URLLC</a:t>
            </a: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and mMTC.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49828" y="169055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3200" dirty="0"/>
          </a:p>
        </p:txBody>
      </p:sp>
      <p:sp>
        <p:nvSpPr>
          <p:cNvPr id="2" name="Rectangle 1"/>
          <p:cNvSpPr/>
          <p:nvPr/>
        </p:nvSpPr>
        <p:spPr>
          <a:xfrm>
            <a:off x="552011" y="4284190"/>
            <a:ext cx="104000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* Fading </a:t>
            </a: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channels will be simulated in the next stage</a:t>
            </a:r>
          </a:p>
          <a:p>
            <a:pPr lvl="1"/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** Other variants of agreed algorithms can be used for encoding and decoding (Complexity details should be illustrated) </a:t>
            </a:r>
          </a:p>
          <a:p>
            <a:pPr lvl="1"/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*** Almost similar encoded block lengths should be used for the evaluation. Total coded bits = info. Block length/code rate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95917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769</TotalTime>
  <Words>460</Words>
  <Application>Microsoft Office PowerPoint</Application>
  <PresentationFormat>Widescreen</PresentationFormat>
  <Paragraphs>107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ＭＳ Ｐゴシック</vt:lpstr>
      <vt:lpstr>宋体</vt:lpstr>
      <vt:lpstr>Arial</vt:lpstr>
      <vt:lpstr>Calibri</vt:lpstr>
      <vt:lpstr>Calibri Light</vt:lpstr>
      <vt:lpstr>Nokia Pure Text</vt:lpstr>
      <vt:lpstr>Wingdings</vt:lpstr>
      <vt:lpstr>Office Theme</vt:lpstr>
      <vt:lpstr>WF on Channel Coding Evaluation for  5G New Radio</vt:lpstr>
      <vt:lpstr> Coding Candidates </vt:lpstr>
      <vt:lpstr>Initial Simulation Assumptions</vt:lpstr>
      <vt:lpstr>Simulation Assumptions : eMBB</vt:lpstr>
      <vt:lpstr>Simulation Assumptions : URLLC and mMTC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Coding for  5G New Radio</dc:title>
  <dc:creator>Jayasinghe, Keeth (Nokia - FI/Espoo)</dc:creator>
  <cp:lastModifiedBy>Jayasinghe, Keeth (Nokia - FI/Espoo)</cp:lastModifiedBy>
  <cp:revision>69</cp:revision>
  <dcterms:created xsi:type="dcterms:W3CDTF">2016-04-11T10:28:00Z</dcterms:created>
  <dcterms:modified xsi:type="dcterms:W3CDTF">2016-04-13T09:11:18Z</dcterms:modified>
</cp:coreProperties>
</file>