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3" r:id="rId3"/>
    <p:sldId id="264" r:id="rId4"/>
    <p:sldId id="266" r:id="rId5"/>
    <p:sldId id="26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1968" y="5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3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84bis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/>
              <a:t>R1-163706</a:t>
            </a:r>
            <a:endParaRPr lang="en-US" sz="2400" dirty="0"/>
          </a:p>
          <a:p>
            <a:r>
              <a:rPr lang="en-US" sz="2400" b="1" dirty="0" smtClean="0"/>
              <a:t>Busan, Korea, 11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antenna modelling and related parameters for NR evaluations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Samsung, …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 smtClean="0"/>
              <a:t>The </a:t>
            </a:r>
            <a:r>
              <a:rPr lang="en-US" sz="2000" dirty="0"/>
              <a:t>TRP/UE antenna model is uniform rectangular </a:t>
            </a:r>
            <a:r>
              <a:rPr lang="en-US" sz="2000" dirty="0" smtClean="0"/>
              <a:t>array</a:t>
            </a:r>
            <a:r>
              <a:rPr lang="en-US" sz="2000" dirty="0"/>
              <a:t>, comprising </a:t>
            </a:r>
            <a:r>
              <a:rPr lang="en-US" sz="2000" dirty="0" err="1"/>
              <a:t>MgNg</a:t>
            </a:r>
            <a:r>
              <a:rPr lang="en-US" sz="2000" dirty="0"/>
              <a:t> </a:t>
            </a:r>
            <a:r>
              <a:rPr lang="en-US" sz="2000" dirty="0" smtClean="0"/>
              <a:t>panels/</a:t>
            </a:r>
            <a:r>
              <a:rPr lang="en-US" sz="2000" dirty="0" smtClean="0">
                <a:solidFill>
                  <a:srgbClr val="FF0000"/>
                </a:solidFill>
              </a:rPr>
              <a:t>subarrays</a:t>
            </a:r>
            <a:r>
              <a:rPr lang="en-US" sz="2000" dirty="0" smtClean="0"/>
              <a:t>, </a:t>
            </a:r>
            <a:r>
              <a:rPr lang="en-US" sz="2000" dirty="0"/>
              <a:t>as illustrated below: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 smtClean="0"/>
          </a:p>
          <a:p>
            <a:pPr marL="57150" indent="0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/>
          </a:p>
          <a:p>
            <a:pPr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en-US" sz="2000" dirty="0" smtClean="0"/>
          </a:p>
          <a:p>
            <a:pPr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Uniform </a:t>
            </a:r>
            <a:r>
              <a:rPr lang="en-US" sz="2000" dirty="0"/>
              <a:t>rectangular element array with </a:t>
            </a:r>
            <a:r>
              <a:rPr lang="en-US" sz="2000" dirty="0" smtClean="0"/>
              <a:t>(M,N,P</a:t>
            </a:r>
            <a:r>
              <a:rPr lang="en-US" sz="2000" dirty="0"/>
              <a:t>) and (</a:t>
            </a:r>
            <a:r>
              <a:rPr lang="en-US" sz="2000" dirty="0" err="1"/>
              <a:t>dH</a:t>
            </a:r>
            <a:r>
              <a:rPr lang="en-US" sz="2000" dirty="0"/>
              <a:t>, </a:t>
            </a:r>
            <a:r>
              <a:rPr lang="en-US" sz="2000" dirty="0" err="1"/>
              <a:t>dV</a:t>
            </a:r>
            <a:r>
              <a:rPr lang="en-US" sz="2000" dirty="0"/>
              <a:t>) </a:t>
            </a:r>
            <a:r>
              <a:rPr lang="en-US" sz="2000" dirty="0" smtClean="0"/>
              <a:t>spacing is defined as </a:t>
            </a:r>
            <a:r>
              <a:rPr lang="en-US" sz="2000" dirty="0"/>
              <a:t>a single antenna </a:t>
            </a:r>
            <a:r>
              <a:rPr lang="en-US" sz="2000" dirty="0" smtClean="0"/>
              <a:t>panel</a:t>
            </a:r>
            <a:r>
              <a:rPr lang="en-US" sz="2000" dirty="0" smtClean="0">
                <a:solidFill>
                  <a:srgbClr val="FF0000"/>
                </a:solidFill>
              </a:rPr>
              <a:t>/subarray</a:t>
            </a:r>
            <a:r>
              <a:rPr lang="en-US" sz="2000" dirty="0" smtClean="0"/>
              <a:t>. </a:t>
            </a:r>
          </a:p>
          <a:p>
            <a:pPr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Mg </a:t>
            </a:r>
            <a:r>
              <a:rPr lang="en-US" sz="2000" dirty="0"/>
              <a:t>is number of </a:t>
            </a:r>
            <a:r>
              <a:rPr lang="en-US" sz="2000" dirty="0" smtClean="0"/>
              <a:t>panels</a:t>
            </a:r>
            <a:r>
              <a:rPr lang="en-US" sz="2000" dirty="0" smtClean="0">
                <a:solidFill>
                  <a:srgbClr val="FF0000"/>
                </a:solidFill>
              </a:rPr>
              <a:t>/subarray</a:t>
            </a:r>
            <a:r>
              <a:rPr lang="en-US" sz="2000" dirty="0" smtClean="0"/>
              <a:t> </a:t>
            </a:r>
            <a:r>
              <a:rPr lang="en-US" sz="2000" dirty="0"/>
              <a:t>in a column, Ng is number of </a:t>
            </a:r>
            <a:r>
              <a:rPr lang="en-US" sz="2000" dirty="0" smtClean="0"/>
              <a:t>panels</a:t>
            </a:r>
            <a:r>
              <a:rPr lang="en-US" sz="2000" dirty="0" smtClean="0">
                <a:solidFill>
                  <a:srgbClr val="FF0000"/>
                </a:solidFill>
              </a:rPr>
              <a:t>/subarrays </a:t>
            </a:r>
            <a:r>
              <a:rPr lang="en-US" sz="2000" dirty="0"/>
              <a:t>in a </a:t>
            </a:r>
            <a:r>
              <a:rPr lang="en-US" sz="2000" dirty="0" smtClean="0"/>
              <a:t>row, P = {1,2} is the number of antenna polarizations. </a:t>
            </a:r>
          </a:p>
          <a:p>
            <a:pPr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000" dirty="0" smtClean="0"/>
              <a:t>Antenna panels</a:t>
            </a:r>
            <a:r>
              <a:rPr lang="en-GB" sz="2000" dirty="0" smtClean="0">
                <a:solidFill>
                  <a:srgbClr val="FF0000"/>
                </a:solidFill>
              </a:rPr>
              <a:t>/subarrays</a:t>
            </a:r>
            <a:r>
              <a:rPr lang="en-GB" sz="2000" dirty="0" smtClean="0"/>
              <a:t> </a:t>
            </a:r>
            <a:r>
              <a:rPr lang="en-GB" sz="2000" dirty="0"/>
              <a:t>are uniformly spaced in the horizontal direction with a spacing of </a:t>
            </a:r>
            <a:r>
              <a:rPr lang="en-GB" sz="2000" dirty="0" err="1"/>
              <a:t>dg,H</a:t>
            </a:r>
            <a:r>
              <a:rPr lang="en-GB" sz="2000" dirty="0"/>
              <a:t> and in the vertical direction with a spacing of </a:t>
            </a:r>
            <a:r>
              <a:rPr lang="en-GB" sz="2000" dirty="0" err="1"/>
              <a:t>dg,V</a:t>
            </a:r>
            <a:r>
              <a:rPr lang="en-GB" sz="2000" dirty="0" smtClean="0"/>
              <a:t>. </a:t>
            </a:r>
            <a:r>
              <a:rPr lang="en-GB" sz="2000" dirty="0" smtClean="0">
                <a:solidFill>
                  <a:srgbClr val="FF0000"/>
                </a:solidFill>
              </a:rPr>
              <a:t>Other </a:t>
            </a:r>
            <a:r>
              <a:rPr lang="en-GB" sz="2000" dirty="0">
                <a:solidFill>
                  <a:srgbClr val="FF0000"/>
                </a:solidFill>
              </a:rPr>
              <a:t>p</a:t>
            </a:r>
            <a:r>
              <a:rPr lang="en-GB" sz="2000" dirty="0" smtClean="0">
                <a:solidFill>
                  <a:srgbClr val="FF0000"/>
                </a:solidFill>
              </a:rPr>
              <a:t>lacement of antenna panels/subarrays at the UE is FFS (e.g. antenna panels/subarrays pointing to different directions).</a:t>
            </a:r>
          </a:p>
          <a:p>
            <a:pPr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en-GB" sz="20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800" dirty="0" smtClean="0"/>
          </a:p>
        </p:txBody>
      </p:sp>
      <p:pic>
        <p:nvPicPr>
          <p:cNvPr id="4" name="그림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057400"/>
            <a:ext cx="3481567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25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350790"/>
              </p:ext>
            </p:extLst>
          </p:nvPr>
        </p:nvGraphicFramePr>
        <p:xfrm>
          <a:off x="1295400" y="1371600"/>
          <a:ext cx="6329363" cy="529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" name="Document" r:id="rId4" imgW="6214944" imgH="5204530" progId="Word.Document.12">
                  <p:embed/>
                </p:oleObj>
              </mc:Choice>
              <mc:Fallback>
                <p:oleObj name="Document" r:id="rId4" imgW="6214944" imgH="52045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5400" y="1371600"/>
                        <a:ext cx="6329363" cy="529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509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9206085"/>
              </p:ext>
            </p:extLst>
          </p:nvPr>
        </p:nvGraphicFramePr>
        <p:xfrm>
          <a:off x="1295400" y="1250950"/>
          <a:ext cx="6823075" cy="568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Document" r:id="rId4" imgW="6214944" imgH="5177577" progId="Word.Document.12">
                  <p:embed/>
                </p:oleObj>
              </mc:Choice>
              <mc:Fallback>
                <p:oleObj name="Document" r:id="rId4" imgW="6214944" imgH="51775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5400" y="1250950"/>
                        <a:ext cx="6823075" cy="568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457200" y="5486400"/>
            <a:ext cx="5943600" cy="70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500" dirty="0" smtClean="0"/>
              <a:t>6-sector TRP antenna model is FFS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500" dirty="0" smtClean="0"/>
              <a:t>The above antenna parameters are for the above 6GHz</a:t>
            </a:r>
          </a:p>
        </p:txBody>
      </p:sp>
    </p:spTree>
    <p:extLst>
      <p:ext uri="{BB962C8B-B14F-4D97-AF65-F5344CB8AC3E}">
        <p14:creationId xmlns:p14="http://schemas.microsoft.com/office/powerpoint/2010/main" val="239706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529648"/>
              </p:ext>
            </p:extLst>
          </p:nvPr>
        </p:nvGraphicFramePr>
        <p:xfrm>
          <a:off x="604838" y="1066800"/>
          <a:ext cx="7956550" cy="549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4" name="Document" r:id="rId4" imgW="6214944" imgH="4294582" progId="Word.Document.12">
                  <p:embed/>
                </p:oleObj>
              </mc:Choice>
              <mc:Fallback>
                <p:oleObj name="Document" r:id="rId4" imgW="6214944" imgH="42945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4838" y="1066800"/>
                        <a:ext cx="7956550" cy="549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-152400" y="5334000"/>
            <a:ext cx="5943600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500" dirty="0" smtClean="0"/>
              <a:t>The above antenna parameters are for the above 6GHz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500" dirty="0" smtClean="0"/>
              <a:t>Other UE antenna radiation pattern is FFS</a:t>
            </a:r>
            <a:endParaRPr lang="en-GB" sz="1500" dirty="0"/>
          </a:p>
        </p:txBody>
      </p:sp>
    </p:spTree>
    <p:extLst>
      <p:ext uri="{BB962C8B-B14F-4D97-AF65-F5344CB8AC3E}">
        <p14:creationId xmlns:p14="http://schemas.microsoft.com/office/powerpoint/2010/main" val="229945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</TotalTime>
  <Words>172</Words>
  <Application>Microsoft Office PowerPoint</Application>
  <PresentationFormat>On-screen Show (4:3)</PresentationFormat>
  <Paragraphs>28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ＭＳ Ｐゴシック</vt:lpstr>
      <vt:lpstr>Arial</vt:lpstr>
      <vt:lpstr>Calibri</vt:lpstr>
      <vt:lpstr>Office Theme</vt:lpstr>
      <vt:lpstr>Document</vt:lpstr>
      <vt:lpstr>PowerPoint Presentation</vt:lpstr>
      <vt:lpstr>Proposal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Han, Seunghee</cp:lastModifiedBy>
  <cp:revision>140</cp:revision>
  <dcterms:created xsi:type="dcterms:W3CDTF">2016-03-24T01:14:08Z</dcterms:created>
  <dcterms:modified xsi:type="dcterms:W3CDTF">2016-04-14T05:41:16Z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05:41:15Z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