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588" autoAdjust="0"/>
    <p:restoredTop sz="94660"/>
  </p:normalViewPr>
  <p:slideViewPr>
    <p:cSldViewPr>
      <p:cViewPr varScale="1">
        <p:scale>
          <a:sx n="79" d="100"/>
          <a:sy n="79" d="100"/>
        </p:scale>
        <p:origin x="920" y="5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B8E5593-2E1A-4612-9666-F926E10063B7}" type="datetimeFigureOut">
              <a:rPr lang="en-US" smtClean="0"/>
              <a:pPr/>
              <a:t>4/12/2016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E537A60-99E6-47A1-8215-A413482417B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56064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BDFB43-CBC7-4F91-945E-CA8475DE64A9}" type="datetime1">
              <a:rPr lang="en-US" smtClean="0"/>
              <a:pPr/>
              <a:t>4/12/2016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91FC61-2DA9-4516-82C8-66D06791A3BF}" type="datetime1">
              <a:rPr lang="en-US" smtClean="0"/>
              <a:pPr/>
              <a:t>4/12/2016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5DA6B-618D-44AB-97C5-4ADD5EC3978D}" type="datetime1">
              <a:rPr lang="en-US" smtClean="0"/>
              <a:pPr/>
              <a:t>4/12/2016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8FDE79-95D3-4734-AF0D-E9016EDC2ECA}" type="datetime1">
              <a:rPr lang="en-US" smtClean="0"/>
              <a:pPr/>
              <a:t>4/12/2016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5F69CB-F59F-4FAF-B447-4AC28BA38591}" type="datetime1">
              <a:rPr lang="en-US" smtClean="0"/>
              <a:pPr/>
              <a:t>4/12/2016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34109D-FE3D-4AFD-B42E-878DD4C08FBC}" type="datetime1">
              <a:rPr lang="en-US" smtClean="0"/>
              <a:pPr/>
              <a:t>4/12/2016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D5FAD0-56C1-496A-A5A8-5CCE41A5CB87}" type="datetime1">
              <a:rPr lang="en-US" smtClean="0"/>
              <a:pPr/>
              <a:t>4/12/2016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131E30-7546-46C2-BCE2-A7D50820AE97}" type="datetime1">
              <a:rPr lang="en-US" smtClean="0"/>
              <a:pPr/>
              <a:t>4/12/2016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BFD62C-1B34-4EC0-BD8B-D7F3056F5287}" type="datetime1">
              <a:rPr lang="en-US" smtClean="0"/>
              <a:pPr/>
              <a:t>4/12/2016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DED4DA-ED56-4F50-948E-C175EEDBD544}" type="datetime1">
              <a:rPr lang="en-US" smtClean="0"/>
              <a:pPr/>
              <a:t>4/12/2016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B447D-984C-4C31-98D0-3DF5C5058A46}" type="datetime1">
              <a:rPr lang="en-US" smtClean="0"/>
              <a:pPr/>
              <a:t>4/12/2016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578A9A1-9E32-47C8-83E2-DAE063F15653}" type="datetime1">
              <a:rPr lang="en-US" smtClean="0"/>
              <a:pPr/>
              <a:t>4/12/2016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WF on NR numerology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NTT DOCOMO, INC.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</a:t>
            </a:fld>
            <a:endParaRPr lang="en-US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304800" y="304969"/>
            <a:ext cx="8534400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r>
              <a:rPr lang="en-GB" altLang="ko-KR" sz="2000" b="1" dirty="0">
                <a:latin typeface="Arial" panose="020B0604020202020204" pitchFamily="34" charset="0"/>
                <a:cs typeface="Arial" panose="020B0604020202020204" pitchFamily="34" charset="0"/>
              </a:rPr>
              <a:t>3GPP TSG RAN WG1 meeting #84bis			        R1-1</a:t>
            </a:r>
            <a:r>
              <a:rPr lang="en-US" altLang="ko-KR" sz="2000" b="1" dirty="0">
                <a:latin typeface="Arial" panose="020B0604020202020204" pitchFamily="34" charset="0"/>
                <a:cs typeface="Arial" panose="020B0604020202020204" pitchFamily="34" charset="0"/>
              </a:rPr>
              <a:t>6</a:t>
            </a:r>
            <a:r>
              <a:rPr lang="en-US" altLang="ja-JP" sz="2000" b="1" dirty="0">
                <a:latin typeface="Arial" panose="020B0604020202020204" pitchFamily="34" charset="0"/>
                <a:cs typeface="Arial" panose="020B0604020202020204" pitchFamily="34" charset="0"/>
              </a:rPr>
              <a:t>3605</a:t>
            </a:r>
            <a:endParaRPr lang="en-US" altLang="zh-CN" sz="2000" b="1" dirty="0">
              <a:latin typeface="Arial" panose="020B0604020202020204" pitchFamily="34" charset="0"/>
              <a:ea typeface="Malgun Gothic" pitchFamily="50" charset="-127"/>
              <a:cs typeface="Arial" panose="020B0604020202020204" pitchFamily="34" charset="0"/>
            </a:endParaRPr>
          </a:p>
          <a:p>
            <a:pPr eaLnBrk="0" hangingPunct="0"/>
            <a:r>
              <a:rPr lang="en-US" altLang="ko-KR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Busan</a:t>
            </a:r>
            <a:r>
              <a:rPr lang="en-US" altLang="ko-KR" sz="2000" b="1" dirty="0">
                <a:latin typeface="Arial" panose="020B0604020202020204" pitchFamily="34" charset="0"/>
                <a:cs typeface="Arial" panose="020B0604020202020204" pitchFamily="34" charset="0"/>
              </a:rPr>
              <a:t>, Korea</a:t>
            </a:r>
          </a:p>
          <a:p>
            <a:pPr eaLnBrk="0" hangingPunct="0"/>
            <a:r>
              <a:rPr lang="en-US" altLang="ko-KR" sz="2000" b="1" dirty="0">
                <a:latin typeface="Arial" panose="020B0604020202020204" pitchFamily="34" charset="0"/>
                <a:cs typeface="Arial" panose="020B0604020202020204" pitchFamily="34" charset="0"/>
              </a:rPr>
              <a:t>11</a:t>
            </a:r>
            <a:r>
              <a:rPr lang="en-US" altLang="ko-KR" sz="2000" b="1" baseline="30000" dirty="0"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US" altLang="ko-KR" sz="2000" b="1" dirty="0">
                <a:latin typeface="Arial" panose="020B0604020202020204" pitchFamily="34" charset="0"/>
                <a:cs typeface="Arial" panose="020B0604020202020204" pitchFamily="34" charset="0"/>
              </a:rPr>
              <a:t> – 15</a:t>
            </a:r>
            <a:r>
              <a:rPr lang="en-US" altLang="ko-KR" sz="2000" b="1" baseline="30000" dirty="0"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US" altLang="ko-KR" sz="2000" b="1" dirty="0">
                <a:latin typeface="Arial" panose="020B0604020202020204" pitchFamily="34" charset="0"/>
                <a:cs typeface="Arial" panose="020B0604020202020204" pitchFamily="34" charset="0"/>
              </a:rPr>
              <a:t>  April 2016</a:t>
            </a:r>
            <a:endParaRPr lang="en-GB" altLang="ko-KR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304800" y="1524000"/>
            <a:ext cx="27432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ko-KR" dirty="0">
                <a:latin typeface="Arial" panose="020B0604020202020204" pitchFamily="34" charset="0"/>
                <a:cs typeface="Arial" panose="020B0604020202020204" pitchFamily="34" charset="0"/>
              </a:rPr>
              <a:t>Agenda item: 8.1.5</a:t>
            </a:r>
          </a:p>
          <a:p>
            <a:r>
              <a:rPr lang="en-US" altLang="ko-KR" dirty="0">
                <a:latin typeface="Arial" panose="020B0604020202020204" pitchFamily="34" charset="0"/>
                <a:cs typeface="Arial" panose="020B0604020202020204" pitchFamily="34" charset="0"/>
              </a:rPr>
              <a:t>Document for decision</a:t>
            </a:r>
            <a:endParaRPr lang="ko-KR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Proposals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</a:t>
            </a:fld>
            <a:endParaRPr lang="en-US"/>
          </a:p>
        </p:txBody>
      </p:sp>
      <p:sp>
        <p:nvSpPr>
          <p:cNvPr id="5" name="コンテンツ プレースホルダー 4"/>
          <p:cNvSpPr>
            <a:spLocks noGrp="1"/>
          </p:cNvSpPr>
          <p:nvPr>
            <p:ph idx="1"/>
          </p:nvPr>
        </p:nvSpPr>
        <p:spPr>
          <a:xfrm>
            <a:off x="457200" y="1600200"/>
            <a:ext cx="8458200" cy="4953000"/>
          </a:xfrm>
        </p:spPr>
        <p:txBody>
          <a:bodyPr>
            <a:noAutofit/>
          </a:bodyPr>
          <a:lstStyle/>
          <a:p>
            <a:pPr lvl="0"/>
            <a:r>
              <a:rPr lang="en-GB" altLang="ja-JP" sz="2800" dirty="0"/>
              <a:t>For NR, it is necessary to support more than one values of subcarrier-spacing</a:t>
            </a:r>
            <a:endParaRPr lang="ja-JP" altLang="ja-JP" sz="2800" dirty="0"/>
          </a:p>
          <a:p>
            <a:pPr lvl="1"/>
            <a:r>
              <a:rPr lang="en-GB" altLang="ja-JP" sz="2400" dirty="0"/>
              <a:t>A value of subcarrier-spacing is derived from a particular value of subcarrier-spacing multiplied by N where N is an integer</a:t>
            </a:r>
            <a:endParaRPr lang="ja-JP" altLang="ja-JP" sz="2400" dirty="0"/>
          </a:p>
          <a:p>
            <a:pPr lvl="2"/>
            <a:r>
              <a:rPr lang="en-US" altLang="ja-JP" sz="2000" dirty="0"/>
              <a:t>Alt.1: At least one of LTE subcarrier-spacing (15 kHz) is one of the supported values</a:t>
            </a:r>
          </a:p>
          <a:p>
            <a:pPr lvl="3"/>
            <a:r>
              <a:rPr lang="en-US" altLang="ja-JP" sz="1600" dirty="0"/>
              <a:t>FFS: Whether other LTE subcarrier-spacing are also the supported values</a:t>
            </a:r>
          </a:p>
          <a:p>
            <a:pPr lvl="2"/>
            <a:r>
              <a:rPr lang="en-US" altLang="ja-JP" sz="2000" dirty="0"/>
              <a:t>Alt.2:  Any LTE subcarrier-spacing is not one of the supported values</a:t>
            </a:r>
          </a:p>
          <a:p>
            <a:pPr lvl="2"/>
            <a:r>
              <a:rPr lang="en-GB" altLang="ja-JP" sz="2000" dirty="0"/>
              <a:t>FFS: exact value of the particular value and possible values of N</a:t>
            </a:r>
            <a:endParaRPr lang="ja-JP" altLang="ja-JP" sz="2000" dirty="0"/>
          </a:p>
          <a:p>
            <a:pPr lvl="1"/>
            <a:r>
              <a:rPr lang="en-GB" altLang="ja-JP" sz="2400" dirty="0"/>
              <a:t>The values of possible subcarrier-spacing will be further narrowed-down in RAN1#85</a:t>
            </a:r>
            <a:endParaRPr lang="ja-JP" altLang="ja-JP" sz="2400" dirty="0"/>
          </a:p>
        </p:txBody>
      </p:sp>
    </p:spTree>
    <p:extLst>
      <p:ext uri="{BB962C8B-B14F-4D97-AF65-F5344CB8AC3E}">
        <p14:creationId xmlns:p14="http://schemas.microsoft.com/office/powerpoint/2010/main" val="101394192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Proposals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990600"/>
          </a:xfrm>
        </p:spPr>
        <p:txBody>
          <a:bodyPr>
            <a:normAutofit/>
          </a:bodyPr>
          <a:lstStyle/>
          <a:p>
            <a:r>
              <a:rPr kumimoji="1" lang="en-US" altLang="ja-JP" sz="2800" dirty="0"/>
              <a:t>Companies are encouraged to provide detailed analysis and input the views in the following table</a:t>
            </a:r>
            <a:endParaRPr kumimoji="1" lang="ja-JP" altLang="en-US" sz="2800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schemeClr val="tx1"/>
                </a:solidFill>
              </a:rPr>
              <a:pPr/>
              <a:t>3</a:t>
            </a:fld>
            <a:endParaRPr lang="en-US">
              <a:solidFill>
                <a:schemeClr val="tx1"/>
              </a:solidFill>
            </a:endParaRPr>
          </a:p>
        </p:txBody>
      </p:sp>
      <p:graphicFrame>
        <p:nvGraphicFramePr>
          <p:cNvPr id="5" name="表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28609815"/>
              </p:ext>
            </p:extLst>
          </p:nvPr>
        </p:nvGraphicFramePr>
        <p:xfrm>
          <a:off x="486094" y="2621280"/>
          <a:ext cx="7972106" cy="246888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343060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353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353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353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3537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0">
                <a:tc rowSpan="2">
                  <a:txBody>
                    <a:bodyPr/>
                    <a:lstStyle/>
                    <a:p>
                      <a:pPr algn="ctr">
                        <a:spcBef>
                          <a:spcPts val="360"/>
                        </a:spcBef>
                        <a:spcAft>
                          <a:spcPts val="360"/>
                        </a:spcAft>
                      </a:pPr>
                      <a:r>
                        <a:rPr lang="en-GB" sz="1800" kern="100" dirty="0">
                          <a:effectLst/>
                          <a:latin typeface="+mn-lt"/>
                          <a:cs typeface="Arial" panose="020B0604020202020204" pitchFamily="34" charset="0"/>
                        </a:rPr>
                        <a:t> </a:t>
                      </a:r>
                      <a:endParaRPr lang="ja-JP" sz="2000" kern="100" dirty="0">
                        <a:effectLst/>
                        <a:latin typeface="+mn-lt"/>
                        <a:ea typeface="ＭＳ Ｐゴシック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>
                        <a:spcBef>
                          <a:spcPts val="360"/>
                        </a:spcBef>
                        <a:spcAft>
                          <a:spcPts val="360"/>
                        </a:spcAft>
                      </a:pPr>
                      <a:r>
                        <a:rPr lang="en-GB" sz="1800" kern="100" dirty="0">
                          <a:effectLst/>
                          <a:latin typeface="+mn-lt"/>
                          <a:cs typeface="Arial" panose="020B0604020202020204" pitchFamily="34" charset="0"/>
                        </a:rPr>
                        <a:t>Company name</a:t>
                      </a:r>
                      <a:endParaRPr lang="ja-JP" sz="2000" kern="100" dirty="0">
                        <a:effectLst/>
                        <a:latin typeface="+mn-lt"/>
                        <a:ea typeface="ＭＳ Ｐゴシック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60"/>
                        </a:spcBef>
                        <a:spcAft>
                          <a:spcPts val="360"/>
                        </a:spcAft>
                      </a:pPr>
                      <a:r>
                        <a:rPr lang="en-GB" sz="1800" kern="100">
                          <a:effectLst/>
                          <a:latin typeface="+mn-lt"/>
                          <a:cs typeface="Arial" panose="020B0604020202020204" pitchFamily="34" charset="0"/>
                        </a:rPr>
                        <a:t>Set 1</a:t>
                      </a:r>
                      <a:endParaRPr lang="ja-JP" sz="2000" kern="100">
                        <a:effectLst/>
                        <a:latin typeface="+mn-lt"/>
                        <a:ea typeface="ＭＳ Ｐゴシック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60"/>
                        </a:spcBef>
                        <a:spcAft>
                          <a:spcPts val="360"/>
                        </a:spcAft>
                      </a:pPr>
                      <a:r>
                        <a:rPr lang="en-GB" sz="1800" kern="100">
                          <a:effectLst/>
                          <a:latin typeface="+mn-lt"/>
                          <a:cs typeface="Arial" panose="020B0604020202020204" pitchFamily="34" charset="0"/>
                        </a:rPr>
                        <a:t>Set 2</a:t>
                      </a:r>
                      <a:endParaRPr lang="ja-JP" sz="2000" kern="100">
                        <a:effectLst/>
                        <a:latin typeface="+mn-lt"/>
                        <a:ea typeface="ＭＳ Ｐゴシック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60"/>
                        </a:spcBef>
                        <a:spcAft>
                          <a:spcPts val="360"/>
                        </a:spcAft>
                      </a:pPr>
                      <a:r>
                        <a:rPr lang="en-GB" sz="1800" kern="100" dirty="0">
                          <a:effectLst/>
                          <a:latin typeface="+mn-lt"/>
                          <a:cs typeface="Arial" panose="020B0604020202020204" pitchFamily="34" charset="0"/>
                        </a:rPr>
                        <a:t>Set 3</a:t>
                      </a:r>
                      <a:endParaRPr lang="ja-JP" sz="2000" kern="100" dirty="0">
                        <a:effectLst/>
                        <a:latin typeface="+mn-lt"/>
                        <a:ea typeface="ＭＳ Ｐゴシック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60"/>
                        </a:spcBef>
                        <a:spcAft>
                          <a:spcPts val="360"/>
                        </a:spcAft>
                      </a:pPr>
                      <a:r>
                        <a:rPr lang="en-GB" sz="1800" kern="100" dirty="0">
                          <a:effectLst/>
                          <a:latin typeface="+mn-lt"/>
                          <a:cs typeface="Arial" panose="020B0604020202020204" pitchFamily="34" charset="0"/>
                        </a:rPr>
                        <a:t>Set 4</a:t>
                      </a:r>
                      <a:endParaRPr lang="ja-JP" sz="2000" kern="100" dirty="0">
                        <a:effectLst/>
                        <a:latin typeface="+mn-lt"/>
                        <a:ea typeface="ＭＳ Ｐゴシック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spcBef>
                          <a:spcPts val="360"/>
                        </a:spcBef>
                        <a:spcAft>
                          <a:spcPts val="360"/>
                        </a:spcAft>
                      </a:pPr>
                      <a:r>
                        <a:rPr lang="en-GB" sz="1800" kern="100" dirty="0">
                          <a:effectLst/>
                          <a:latin typeface="+mn-lt"/>
                          <a:cs typeface="Arial" panose="020B0604020202020204" pitchFamily="34" charset="0"/>
                        </a:rPr>
                        <a:t>Subcarrier-spacing (kHz)</a:t>
                      </a:r>
                      <a:endParaRPr lang="ja-JP" sz="2000" kern="100" dirty="0">
                        <a:effectLst/>
                        <a:latin typeface="+mn-lt"/>
                        <a:ea typeface="ＭＳ Ｐゴシック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60"/>
                        </a:spcBef>
                        <a:spcAft>
                          <a:spcPts val="360"/>
                        </a:spcAft>
                      </a:pPr>
                      <a:r>
                        <a:rPr lang="en-GB" sz="1800" kern="100" dirty="0">
                          <a:effectLst/>
                          <a:latin typeface="+mn-lt"/>
                          <a:cs typeface="Arial" panose="020B0604020202020204" pitchFamily="34" charset="0"/>
                        </a:rPr>
                        <a:t> </a:t>
                      </a:r>
                      <a:endParaRPr lang="ja-JP" sz="2000" kern="100" dirty="0">
                        <a:effectLst/>
                        <a:latin typeface="+mn-lt"/>
                        <a:ea typeface="ＭＳ Ｐゴシック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60"/>
                        </a:spcBef>
                        <a:spcAft>
                          <a:spcPts val="360"/>
                        </a:spcAft>
                      </a:pPr>
                      <a:r>
                        <a:rPr lang="en-GB" sz="1800" kern="100">
                          <a:effectLst/>
                          <a:latin typeface="+mn-lt"/>
                          <a:cs typeface="Arial" panose="020B0604020202020204" pitchFamily="34" charset="0"/>
                        </a:rPr>
                        <a:t> </a:t>
                      </a:r>
                      <a:endParaRPr lang="ja-JP" sz="2000" kern="100">
                        <a:effectLst/>
                        <a:latin typeface="+mn-lt"/>
                        <a:ea typeface="ＭＳ Ｐゴシック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60"/>
                        </a:spcBef>
                        <a:spcAft>
                          <a:spcPts val="360"/>
                        </a:spcAft>
                      </a:pPr>
                      <a:r>
                        <a:rPr lang="en-GB" sz="1800" kern="100" dirty="0">
                          <a:effectLst/>
                          <a:latin typeface="+mn-lt"/>
                          <a:cs typeface="Arial" panose="020B0604020202020204" pitchFamily="34" charset="0"/>
                        </a:rPr>
                        <a:t> </a:t>
                      </a:r>
                      <a:endParaRPr lang="ja-JP" sz="2000" kern="100" dirty="0">
                        <a:effectLst/>
                        <a:latin typeface="+mn-lt"/>
                        <a:ea typeface="ＭＳ Ｐゴシック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60"/>
                        </a:spcBef>
                        <a:spcAft>
                          <a:spcPts val="360"/>
                        </a:spcAft>
                      </a:pPr>
                      <a:r>
                        <a:rPr lang="en-GB" sz="1800" kern="100" dirty="0">
                          <a:effectLst/>
                          <a:latin typeface="+mn-lt"/>
                          <a:cs typeface="Arial" panose="020B0604020202020204" pitchFamily="34" charset="0"/>
                        </a:rPr>
                        <a:t> </a:t>
                      </a:r>
                      <a:endParaRPr lang="ja-JP" sz="2000" kern="100" dirty="0">
                        <a:effectLst/>
                        <a:latin typeface="+mn-lt"/>
                        <a:ea typeface="ＭＳ Ｐゴシック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spcBef>
                          <a:spcPts val="360"/>
                        </a:spcBef>
                        <a:spcAft>
                          <a:spcPts val="360"/>
                        </a:spcAft>
                      </a:pPr>
                      <a:r>
                        <a:rPr lang="en-GB" sz="1800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OFDM symbol length (</a:t>
                      </a:r>
                      <a:r>
                        <a:rPr lang="en-GB" sz="1800" kern="1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ms</a:t>
                      </a:r>
                      <a:r>
                        <a:rPr lang="en-GB" sz="1800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)</a:t>
                      </a:r>
                      <a:endParaRPr lang="ja-JP" sz="2000" kern="100" dirty="0">
                        <a:solidFill>
                          <a:schemeClr val="tx1"/>
                        </a:solidFill>
                        <a:effectLst/>
                        <a:latin typeface="+mn-lt"/>
                        <a:ea typeface="ＭＳ Ｐゴシック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60"/>
                        </a:spcBef>
                        <a:spcAft>
                          <a:spcPts val="360"/>
                        </a:spcAft>
                      </a:pPr>
                      <a:r>
                        <a:rPr lang="en-GB" sz="1800" kern="100">
                          <a:effectLst/>
                          <a:latin typeface="+mn-lt"/>
                          <a:cs typeface="Arial" panose="020B0604020202020204" pitchFamily="34" charset="0"/>
                        </a:rPr>
                        <a:t> </a:t>
                      </a:r>
                      <a:endParaRPr lang="ja-JP" sz="2000" kern="100">
                        <a:effectLst/>
                        <a:latin typeface="+mn-lt"/>
                        <a:ea typeface="ＭＳ Ｐゴシック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60"/>
                        </a:spcBef>
                        <a:spcAft>
                          <a:spcPts val="360"/>
                        </a:spcAft>
                      </a:pPr>
                      <a:r>
                        <a:rPr lang="en-GB" sz="1800" kern="100">
                          <a:effectLst/>
                          <a:latin typeface="+mn-lt"/>
                          <a:cs typeface="Arial" panose="020B0604020202020204" pitchFamily="34" charset="0"/>
                        </a:rPr>
                        <a:t> </a:t>
                      </a:r>
                      <a:endParaRPr lang="ja-JP" sz="2000" kern="100">
                        <a:effectLst/>
                        <a:latin typeface="+mn-lt"/>
                        <a:ea typeface="ＭＳ Ｐゴシック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60"/>
                        </a:spcBef>
                        <a:spcAft>
                          <a:spcPts val="360"/>
                        </a:spcAft>
                      </a:pPr>
                      <a:r>
                        <a:rPr lang="en-GB" sz="1800" kern="100" dirty="0">
                          <a:effectLst/>
                          <a:latin typeface="+mn-lt"/>
                          <a:cs typeface="Arial" panose="020B0604020202020204" pitchFamily="34" charset="0"/>
                        </a:rPr>
                        <a:t> </a:t>
                      </a:r>
                      <a:endParaRPr lang="ja-JP" sz="2000" kern="100" dirty="0">
                        <a:effectLst/>
                        <a:latin typeface="+mn-lt"/>
                        <a:ea typeface="ＭＳ Ｐゴシック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60"/>
                        </a:spcBef>
                        <a:spcAft>
                          <a:spcPts val="360"/>
                        </a:spcAft>
                      </a:pPr>
                      <a:r>
                        <a:rPr lang="en-GB" sz="1800" kern="100" dirty="0">
                          <a:effectLst/>
                          <a:latin typeface="+mn-lt"/>
                          <a:cs typeface="Arial" panose="020B0604020202020204" pitchFamily="34" charset="0"/>
                        </a:rPr>
                        <a:t> </a:t>
                      </a:r>
                      <a:endParaRPr lang="ja-JP" sz="2000" kern="100" dirty="0">
                        <a:effectLst/>
                        <a:latin typeface="+mn-lt"/>
                        <a:ea typeface="ＭＳ Ｐゴシック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spcBef>
                          <a:spcPts val="360"/>
                        </a:spcBef>
                        <a:spcAft>
                          <a:spcPts val="360"/>
                        </a:spcAft>
                      </a:pPr>
                      <a:r>
                        <a:rPr lang="en-GB" sz="1800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CP-length (</a:t>
                      </a:r>
                      <a:r>
                        <a:rPr lang="en-GB" sz="1800" kern="1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ms</a:t>
                      </a:r>
                      <a:r>
                        <a:rPr lang="en-GB" sz="1800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)</a:t>
                      </a:r>
                      <a:endParaRPr lang="ja-JP" sz="2000" kern="100" dirty="0">
                        <a:solidFill>
                          <a:schemeClr val="tx1"/>
                        </a:solidFill>
                        <a:effectLst/>
                        <a:latin typeface="+mn-lt"/>
                        <a:ea typeface="ＭＳ Ｐゴシック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60"/>
                        </a:spcBef>
                        <a:spcAft>
                          <a:spcPts val="360"/>
                        </a:spcAft>
                      </a:pPr>
                      <a:r>
                        <a:rPr lang="en-GB" sz="1800" kern="100">
                          <a:effectLst/>
                          <a:latin typeface="+mn-lt"/>
                          <a:cs typeface="Arial" panose="020B0604020202020204" pitchFamily="34" charset="0"/>
                        </a:rPr>
                        <a:t> </a:t>
                      </a:r>
                      <a:endParaRPr lang="ja-JP" sz="2000" kern="100">
                        <a:effectLst/>
                        <a:latin typeface="+mn-lt"/>
                        <a:ea typeface="ＭＳ Ｐゴシック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60"/>
                        </a:spcBef>
                        <a:spcAft>
                          <a:spcPts val="360"/>
                        </a:spcAft>
                      </a:pPr>
                      <a:r>
                        <a:rPr lang="en-GB" sz="1800" kern="100">
                          <a:effectLst/>
                          <a:latin typeface="+mn-lt"/>
                          <a:cs typeface="Arial" panose="020B0604020202020204" pitchFamily="34" charset="0"/>
                        </a:rPr>
                        <a:t> </a:t>
                      </a:r>
                      <a:endParaRPr lang="ja-JP" sz="2000" kern="100">
                        <a:effectLst/>
                        <a:latin typeface="+mn-lt"/>
                        <a:ea typeface="ＭＳ Ｐゴシック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60"/>
                        </a:spcBef>
                        <a:spcAft>
                          <a:spcPts val="360"/>
                        </a:spcAft>
                      </a:pPr>
                      <a:r>
                        <a:rPr lang="en-GB" sz="1800" kern="100">
                          <a:effectLst/>
                          <a:latin typeface="+mn-lt"/>
                          <a:cs typeface="Arial" panose="020B0604020202020204" pitchFamily="34" charset="0"/>
                        </a:rPr>
                        <a:t> </a:t>
                      </a:r>
                      <a:endParaRPr lang="ja-JP" sz="2000" kern="100">
                        <a:effectLst/>
                        <a:latin typeface="+mn-lt"/>
                        <a:ea typeface="ＭＳ Ｐゴシック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60"/>
                        </a:spcBef>
                        <a:spcAft>
                          <a:spcPts val="360"/>
                        </a:spcAft>
                      </a:pPr>
                      <a:r>
                        <a:rPr lang="en-GB" sz="1800" kern="100">
                          <a:effectLst/>
                          <a:latin typeface="+mn-lt"/>
                          <a:cs typeface="Arial" panose="020B0604020202020204" pitchFamily="34" charset="0"/>
                        </a:rPr>
                        <a:t> </a:t>
                      </a:r>
                      <a:endParaRPr lang="ja-JP" sz="2000" kern="100">
                        <a:effectLst/>
                        <a:latin typeface="+mn-lt"/>
                        <a:ea typeface="ＭＳ Ｐゴシック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spcBef>
                          <a:spcPts val="360"/>
                        </a:spcBef>
                        <a:spcAft>
                          <a:spcPts val="360"/>
                        </a:spcAft>
                      </a:pPr>
                      <a:r>
                        <a:rPr lang="en-GB" sz="1800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No. of symbols /</a:t>
                      </a:r>
                      <a:r>
                        <a:rPr lang="ja-JP" altLang="en-US" sz="1800" kern="100" baseline="0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GB" sz="1800" kern="1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Subframe</a:t>
                      </a:r>
                      <a:endParaRPr lang="ja-JP" sz="2000" kern="100" dirty="0">
                        <a:solidFill>
                          <a:schemeClr val="tx1"/>
                        </a:solidFill>
                        <a:effectLst/>
                        <a:latin typeface="+mn-lt"/>
                        <a:ea typeface="ＭＳ Ｐゴシック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60"/>
                        </a:spcBef>
                        <a:spcAft>
                          <a:spcPts val="360"/>
                        </a:spcAft>
                      </a:pPr>
                      <a:r>
                        <a:rPr lang="en-GB" sz="1800" kern="100">
                          <a:effectLst/>
                          <a:latin typeface="+mn-lt"/>
                          <a:cs typeface="Arial" panose="020B0604020202020204" pitchFamily="34" charset="0"/>
                        </a:rPr>
                        <a:t> </a:t>
                      </a:r>
                      <a:endParaRPr lang="ja-JP" sz="2000" kern="100">
                        <a:effectLst/>
                        <a:latin typeface="+mn-lt"/>
                        <a:ea typeface="ＭＳ Ｐゴシック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60"/>
                        </a:spcBef>
                        <a:spcAft>
                          <a:spcPts val="360"/>
                        </a:spcAft>
                      </a:pPr>
                      <a:r>
                        <a:rPr lang="en-GB" sz="1800" kern="100">
                          <a:effectLst/>
                          <a:latin typeface="+mn-lt"/>
                          <a:cs typeface="Arial" panose="020B0604020202020204" pitchFamily="34" charset="0"/>
                        </a:rPr>
                        <a:t> </a:t>
                      </a:r>
                      <a:endParaRPr lang="ja-JP" sz="2000" kern="100">
                        <a:effectLst/>
                        <a:latin typeface="+mn-lt"/>
                        <a:ea typeface="ＭＳ Ｐゴシック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60"/>
                        </a:spcBef>
                        <a:spcAft>
                          <a:spcPts val="360"/>
                        </a:spcAft>
                      </a:pPr>
                      <a:r>
                        <a:rPr lang="en-GB" sz="1800" kern="100">
                          <a:effectLst/>
                          <a:latin typeface="+mn-lt"/>
                          <a:cs typeface="Arial" panose="020B0604020202020204" pitchFamily="34" charset="0"/>
                        </a:rPr>
                        <a:t> </a:t>
                      </a:r>
                      <a:endParaRPr lang="ja-JP" sz="2000" kern="100">
                        <a:effectLst/>
                        <a:latin typeface="+mn-lt"/>
                        <a:ea typeface="ＭＳ Ｐゴシック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60"/>
                        </a:spcBef>
                        <a:spcAft>
                          <a:spcPts val="360"/>
                        </a:spcAft>
                      </a:pPr>
                      <a:r>
                        <a:rPr lang="en-GB" sz="1800" kern="100">
                          <a:effectLst/>
                          <a:latin typeface="+mn-lt"/>
                          <a:cs typeface="Arial" panose="020B0604020202020204" pitchFamily="34" charset="0"/>
                        </a:rPr>
                        <a:t> </a:t>
                      </a:r>
                      <a:endParaRPr lang="ja-JP" sz="2000" kern="100">
                        <a:effectLst/>
                        <a:latin typeface="+mn-lt"/>
                        <a:ea typeface="ＭＳ Ｐゴシック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spcBef>
                          <a:spcPts val="360"/>
                        </a:spcBef>
                        <a:spcAft>
                          <a:spcPts val="360"/>
                        </a:spcAft>
                      </a:pPr>
                      <a:r>
                        <a:rPr lang="en-GB" sz="1800" kern="1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Subframe</a:t>
                      </a:r>
                      <a:r>
                        <a:rPr lang="en-GB" sz="1800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 length (</a:t>
                      </a:r>
                      <a:r>
                        <a:rPr lang="en-GB" sz="1800" kern="1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ms</a:t>
                      </a:r>
                      <a:r>
                        <a:rPr lang="en-GB" sz="1800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)</a:t>
                      </a:r>
                      <a:endParaRPr lang="ja-JP" sz="2000" kern="100" dirty="0">
                        <a:solidFill>
                          <a:schemeClr val="tx1"/>
                        </a:solidFill>
                        <a:effectLst/>
                        <a:latin typeface="+mn-lt"/>
                        <a:ea typeface="ＭＳ Ｐゴシック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60"/>
                        </a:spcBef>
                        <a:spcAft>
                          <a:spcPts val="360"/>
                        </a:spcAft>
                      </a:pPr>
                      <a:r>
                        <a:rPr lang="en-GB" sz="1800" kern="100">
                          <a:effectLst/>
                          <a:latin typeface="+mn-lt"/>
                          <a:cs typeface="Arial" panose="020B0604020202020204" pitchFamily="34" charset="0"/>
                        </a:rPr>
                        <a:t> </a:t>
                      </a:r>
                      <a:endParaRPr lang="ja-JP" sz="2000" kern="100">
                        <a:effectLst/>
                        <a:latin typeface="+mn-lt"/>
                        <a:ea typeface="ＭＳ Ｐゴシック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60"/>
                        </a:spcBef>
                        <a:spcAft>
                          <a:spcPts val="360"/>
                        </a:spcAft>
                      </a:pPr>
                      <a:r>
                        <a:rPr lang="en-GB" sz="1800" kern="100">
                          <a:effectLst/>
                          <a:latin typeface="+mn-lt"/>
                          <a:cs typeface="Arial" panose="020B0604020202020204" pitchFamily="34" charset="0"/>
                        </a:rPr>
                        <a:t> </a:t>
                      </a:r>
                      <a:endParaRPr lang="ja-JP" sz="2000" kern="100">
                        <a:effectLst/>
                        <a:latin typeface="+mn-lt"/>
                        <a:ea typeface="ＭＳ Ｐゴシック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60"/>
                        </a:spcBef>
                        <a:spcAft>
                          <a:spcPts val="360"/>
                        </a:spcAft>
                      </a:pPr>
                      <a:r>
                        <a:rPr lang="en-GB" sz="1800" kern="100">
                          <a:effectLst/>
                          <a:latin typeface="+mn-lt"/>
                          <a:cs typeface="Arial" panose="020B0604020202020204" pitchFamily="34" charset="0"/>
                        </a:rPr>
                        <a:t> </a:t>
                      </a:r>
                      <a:endParaRPr lang="ja-JP" sz="2000" kern="100">
                        <a:effectLst/>
                        <a:latin typeface="+mn-lt"/>
                        <a:ea typeface="ＭＳ Ｐゴシック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60"/>
                        </a:spcBef>
                        <a:spcAft>
                          <a:spcPts val="360"/>
                        </a:spcAft>
                      </a:pPr>
                      <a:r>
                        <a:rPr lang="en-GB" sz="1800" kern="100">
                          <a:effectLst/>
                          <a:latin typeface="+mn-lt"/>
                          <a:cs typeface="Arial" panose="020B0604020202020204" pitchFamily="34" charset="0"/>
                        </a:rPr>
                        <a:t> </a:t>
                      </a:r>
                      <a:endParaRPr lang="ja-JP" sz="2000" kern="100">
                        <a:effectLst/>
                        <a:latin typeface="+mn-lt"/>
                        <a:ea typeface="ＭＳ Ｐゴシック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spcBef>
                          <a:spcPts val="360"/>
                        </a:spcBef>
                        <a:spcAft>
                          <a:spcPts val="360"/>
                        </a:spcAft>
                      </a:pPr>
                      <a:r>
                        <a:rPr lang="en-GB" sz="1800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Frame length (</a:t>
                      </a:r>
                      <a:r>
                        <a:rPr lang="en-GB" sz="1800" kern="1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ms</a:t>
                      </a:r>
                      <a:r>
                        <a:rPr lang="en-GB" sz="1800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)</a:t>
                      </a:r>
                      <a:endParaRPr lang="ja-JP" sz="2000" kern="100" dirty="0">
                        <a:solidFill>
                          <a:schemeClr val="tx1"/>
                        </a:solidFill>
                        <a:effectLst/>
                        <a:latin typeface="+mn-lt"/>
                        <a:ea typeface="ＭＳ Ｐゴシック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60"/>
                        </a:spcBef>
                        <a:spcAft>
                          <a:spcPts val="360"/>
                        </a:spcAft>
                      </a:pPr>
                      <a:r>
                        <a:rPr lang="en-GB" sz="1800" kern="100">
                          <a:effectLst/>
                          <a:latin typeface="+mn-lt"/>
                          <a:cs typeface="Arial" panose="020B0604020202020204" pitchFamily="34" charset="0"/>
                        </a:rPr>
                        <a:t> </a:t>
                      </a:r>
                      <a:endParaRPr lang="ja-JP" sz="2000" kern="100">
                        <a:effectLst/>
                        <a:latin typeface="+mn-lt"/>
                        <a:ea typeface="ＭＳ Ｐゴシック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60"/>
                        </a:spcBef>
                        <a:spcAft>
                          <a:spcPts val="360"/>
                        </a:spcAft>
                      </a:pPr>
                      <a:r>
                        <a:rPr lang="en-GB" sz="1800" kern="100">
                          <a:effectLst/>
                          <a:latin typeface="+mn-lt"/>
                          <a:cs typeface="Arial" panose="020B0604020202020204" pitchFamily="34" charset="0"/>
                        </a:rPr>
                        <a:t> </a:t>
                      </a:r>
                      <a:endParaRPr lang="ja-JP" sz="2000" kern="100">
                        <a:effectLst/>
                        <a:latin typeface="+mn-lt"/>
                        <a:ea typeface="ＭＳ Ｐゴシック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60"/>
                        </a:spcBef>
                        <a:spcAft>
                          <a:spcPts val="360"/>
                        </a:spcAft>
                      </a:pPr>
                      <a:r>
                        <a:rPr lang="en-GB" sz="1800" kern="100">
                          <a:effectLst/>
                          <a:latin typeface="+mn-lt"/>
                          <a:cs typeface="Arial" panose="020B0604020202020204" pitchFamily="34" charset="0"/>
                        </a:rPr>
                        <a:t> </a:t>
                      </a:r>
                      <a:endParaRPr lang="ja-JP" sz="2000" kern="100">
                        <a:effectLst/>
                        <a:latin typeface="+mn-lt"/>
                        <a:ea typeface="ＭＳ Ｐゴシック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60"/>
                        </a:spcBef>
                        <a:spcAft>
                          <a:spcPts val="360"/>
                        </a:spcAft>
                      </a:pPr>
                      <a:r>
                        <a:rPr lang="en-GB" sz="1800" kern="100">
                          <a:effectLst/>
                          <a:latin typeface="+mn-lt"/>
                          <a:cs typeface="Arial" panose="020B0604020202020204" pitchFamily="34" charset="0"/>
                        </a:rPr>
                        <a:t> </a:t>
                      </a:r>
                      <a:endParaRPr lang="ja-JP" sz="2000" kern="100">
                        <a:effectLst/>
                        <a:latin typeface="+mn-lt"/>
                        <a:ea typeface="ＭＳ Ｐゴシック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spcBef>
                          <a:spcPts val="360"/>
                        </a:spcBef>
                        <a:spcAft>
                          <a:spcPts val="360"/>
                        </a:spcAft>
                      </a:pPr>
                      <a:r>
                        <a:rPr lang="en-GB" sz="1800" kern="100" dirty="0">
                          <a:effectLst/>
                          <a:latin typeface="+mn-lt"/>
                          <a:cs typeface="Arial" panose="020B0604020202020204" pitchFamily="34" charset="0"/>
                        </a:rPr>
                        <a:t>NOTE</a:t>
                      </a:r>
                      <a:endParaRPr lang="ja-JP" sz="2000" kern="100" dirty="0">
                        <a:effectLst/>
                        <a:latin typeface="+mn-lt"/>
                        <a:ea typeface="ＭＳ Ｐゴシック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>
                        <a:spcBef>
                          <a:spcPts val="360"/>
                        </a:spcBef>
                        <a:spcAft>
                          <a:spcPts val="360"/>
                        </a:spcAft>
                      </a:pPr>
                      <a:r>
                        <a:rPr lang="en-GB" sz="1800" kern="100" dirty="0">
                          <a:effectLst/>
                          <a:latin typeface="+mn-lt"/>
                          <a:cs typeface="Arial" panose="020B0604020202020204" pitchFamily="34" charset="0"/>
                        </a:rPr>
                        <a:t> </a:t>
                      </a:r>
                      <a:endParaRPr lang="ja-JP" sz="2000" kern="100" dirty="0">
                        <a:effectLst/>
                        <a:latin typeface="+mn-lt"/>
                        <a:ea typeface="ＭＳ Ｐゴシック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1535113" y="3220522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ja-JP" sz="1800" b="0" i="0" u="none" strike="noStrike" cap="none" normalizeH="0" baseline="0">
              <a:ln>
                <a:noFill/>
              </a:ln>
              <a:effectLst/>
              <a:latin typeface="Arial" pitchFamily="34" charset="0"/>
              <a:ea typeface="ＭＳ Ｐゴシック" pitchFamily="50" charset="-128"/>
              <a:cs typeface="ＭＳ Ｐゴシック" pitchFamily="50" charset="-128"/>
            </a:endParaRPr>
          </a:p>
        </p:txBody>
      </p:sp>
      <p:graphicFrame>
        <p:nvGraphicFramePr>
          <p:cNvPr id="7" name="表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266103"/>
              </p:ext>
            </p:extLst>
          </p:nvPr>
        </p:nvGraphicFramePr>
        <p:xfrm>
          <a:off x="486094" y="5867400"/>
          <a:ext cx="7972106" cy="57912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343060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5415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spcBef>
                          <a:spcPts val="360"/>
                        </a:spcBef>
                        <a:spcAft>
                          <a:spcPts val="360"/>
                        </a:spcAft>
                      </a:pPr>
                      <a:r>
                        <a:rPr lang="en-GB" sz="1800" kern="100" dirty="0">
                          <a:solidFill>
                            <a:srgbClr val="FF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 </a:t>
                      </a:r>
                      <a:endParaRPr lang="ja-JP" sz="2000" kern="100" dirty="0">
                        <a:solidFill>
                          <a:srgbClr val="FF0000"/>
                        </a:solidFill>
                        <a:effectLst/>
                        <a:latin typeface="+mn-lt"/>
                        <a:ea typeface="ＭＳ Ｐゴシック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60"/>
                        </a:spcBef>
                        <a:spcAft>
                          <a:spcPts val="360"/>
                        </a:spcAft>
                      </a:pPr>
                      <a:r>
                        <a:rPr lang="en-GB" sz="1800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Company name</a:t>
                      </a:r>
                      <a:endParaRPr lang="ja-JP" sz="2000" kern="100" dirty="0">
                        <a:solidFill>
                          <a:schemeClr val="tx1"/>
                        </a:solidFill>
                        <a:effectLst/>
                        <a:latin typeface="+mn-lt"/>
                        <a:ea typeface="ＭＳ Ｐゴシック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spcBef>
                          <a:spcPts val="360"/>
                        </a:spcBef>
                        <a:spcAft>
                          <a:spcPts val="360"/>
                        </a:spcAft>
                      </a:pPr>
                      <a:r>
                        <a:rPr lang="en-GB" sz="1800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Max system</a:t>
                      </a:r>
                      <a:r>
                        <a:rPr lang="en-GB" sz="1800" kern="100" baseline="0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 bandwidth (MHz)</a:t>
                      </a:r>
                      <a:endParaRPr lang="ja-JP" sz="2000" kern="100" dirty="0">
                        <a:solidFill>
                          <a:schemeClr val="tx1"/>
                        </a:solidFill>
                        <a:effectLst/>
                        <a:latin typeface="+mn-lt"/>
                        <a:ea typeface="ＭＳ Ｐゴシック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60"/>
                        </a:spcBef>
                        <a:spcAft>
                          <a:spcPts val="360"/>
                        </a:spcAft>
                      </a:pPr>
                      <a:endParaRPr lang="ja-JP" sz="2000" kern="100" dirty="0">
                        <a:solidFill>
                          <a:schemeClr val="tx1"/>
                        </a:solidFill>
                        <a:effectLst/>
                        <a:latin typeface="+mn-lt"/>
                        <a:ea typeface="ＭＳ Ｐゴシック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7128745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5767</TotalTime>
  <Words>191</Words>
  <Application>Microsoft Office PowerPoint</Application>
  <PresentationFormat>画面に合わせる (4:3)</PresentationFormat>
  <Paragraphs>61</Paragraphs>
  <Slides>3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5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3</vt:i4>
      </vt:variant>
    </vt:vector>
  </HeadingPairs>
  <TitlesOfParts>
    <vt:vector size="9" baseType="lpstr">
      <vt:lpstr>맑은 고딕</vt:lpstr>
      <vt:lpstr>맑은 고딕</vt:lpstr>
      <vt:lpstr>ＭＳ Ｐゴシック</vt:lpstr>
      <vt:lpstr>Arial</vt:lpstr>
      <vt:lpstr>Calibri</vt:lpstr>
      <vt:lpstr>Office Theme</vt:lpstr>
      <vt:lpstr>WF on NR numerology</vt:lpstr>
      <vt:lpstr>Proposals</vt:lpstr>
      <vt:lpstr>Proposals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RAN1#85 Huawei 5G contributions</dc:title>
  <dc:creator>David mazzarese</dc:creator>
  <cp:lastModifiedBy>Fred TAKEDA</cp:lastModifiedBy>
  <cp:revision>88</cp:revision>
  <dcterms:created xsi:type="dcterms:W3CDTF">2006-08-16T00:00:00Z</dcterms:created>
  <dcterms:modified xsi:type="dcterms:W3CDTF">2016-04-12T03:58:42Z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1460371898</vt:lpwstr>
  </property>
</Properties>
</file>