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87" r:id="rId4"/>
    <p:sldId id="288" r:id="rId5"/>
    <p:sldId id="291" r:id="rId6"/>
    <p:sldId id="293" r:id="rId7"/>
    <p:sldId id="286" r:id="rId8"/>
    <p:sldId id="289" r:id="rId9"/>
    <p:sldId id="292" r:id="rId10"/>
    <p:sldId id="294" r:id="rId11"/>
    <p:sldId id="284" r:id="rId12"/>
    <p:sldId id="290"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uochao" initials="l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70" d="100"/>
          <a:sy n="70" d="100"/>
        </p:scale>
        <p:origin x="-186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B84484-2B80-43EB-A8B6-9B299C4079D0}" type="datetimeFigureOut">
              <a:rPr lang="en-US" smtClean="0"/>
              <a:pPr/>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4/13/2016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B84484-2B80-43EB-A8B6-9B299C4079D0}" type="datetimeFigureOut">
              <a:rPr lang="en-US" smtClean="0"/>
              <a:pPr/>
              <a:t>4/13/2016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3B84484-2B80-43EB-A8B6-9B299C4079D0}" type="datetimeFigureOut">
              <a:rPr lang="en-US" smtClean="0"/>
              <a:pPr/>
              <a:t>4/13/2016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B84484-2B80-43EB-A8B6-9B299C4079D0}" type="datetimeFigureOut">
              <a:rPr lang="en-US" smtClean="0"/>
              <a:pPr/>
              <a:t>4/13/2016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4/13/2016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4/13/2016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4/13/2016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4/13/2016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dirty="0" smtClean="0"/>
              <a:t>WF on remaining details of NB-PRACH</a:t>
            </a:r>
            <a:endParaRPr lang="en-US" dirty="0"/>
          </a:p>
        </p:txBody>
      </p:sp>
      <p:sp>
        <p:nvSpPr>
          <p:cNvPr id="3" name="Subtitle 2"/>
          <p:cNvSpPr>
            <a:spLocks noGrp="1"/>
          </p:cNvSpPr>
          <p:nvPr>
            <p:ph type="subTitle" idx="1"/>
          </p:nvPr>
        </p:nvSpPr>
        <p:spPr>
          <a:xfrm>
            <a:off x="1371600" y="4149080"/>
            <a:ext cx="6400800" cy="1224136"/>
          </a:xfrm>
        </p:spPr>
        <p:txBody>
          <a:bodyPr>
            <a:noAutofit/>
          </a:bodyPr>
          <a:lstStyle/>
          <a:p>
            <a:r>
              <a:rPr lang="en-US" altLang="zh-CN" dirty="0" smtClean="0">
                <a:solidFill>
                  <a:schemeClr val="tx1"/>
                </a:solidFill>
              </a:rPr>
              <a:t>Huawei, HiSilicon, </a:t>
            </a:r>
            <a:r>
              <a:rPr lang="en-US" altLang="zh-CN" dirty="0" smtClean="0">
                <a:solidFill>
                  <a:schemeClr val="tx1"/>
                </a:solidFill>
              </a:rPr>
              <a:t>[Ericsson], …</a:t>
            </a:r>
            <a:endParaRPr lang="en-US" altLang="zh-CN" dirty="0" smtClean="0">
              <a:solidFill>
                <a:schemeClr val="tx1"/>
              </a:solidFill>
            </a:endParaRPr>
          </a:p>
        </p:txBody>
      </p:sp>
      <p:sp>
        <p:nvSpPr>
          <p:cNvPr id="5" name="Rectangle 4"/>
          <p:cNvSpPr>
            <a:spLocks noChangeArrowheads="1"/>
          </p:cNvSpPr>
          <p:nvPr/>
        </p:nvSpPr>
        <p:spPr bwMode="auto">
          <a:xfrm>
            <a:off x="7380312" y="217765"/>
            <a:ext cx="163792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smtClean="0">
                <a:latin typeface="Arial" charset="0"/>
              </a:rPr>
              <a:t>R1-</a:t>
            </a:r>
            <a:r>
              <a:rPr lang="en-US" altLang="zh-CN" sz="1800" b="1" dirty="0" smtClean="0"/>
              <a:t>16xxxx</a:t>
            </a:r>
            <a:endParaRPr lang="en-US" altLang="en-US" sz="1800" b="1" dirty="0">
              <a:latin typeface="Arial" charset="0"/>
            </a:endParaRPr>
          </a:p>
        </p:txBody>
      </p:sp>
      <p:sp>
        <p:nvSpPr>
          <p:cNvPr id="6" name="TextBox 4"/>
          <p:cNvSpPr txBox="1">
            <a:spLocks noChangeArrowheads="1"/>
          </p:cNvSpPr>
          <p:nvPr/>
        </p:nvSpPr>
        <p:spPr bwMode="auto">
          <a:xfrm>
            <a:off x="152400" y="174536"/>
            <a:ext cx="5139680" cy="9787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smtClean="0">
                <a:latin typeface="Arial Unicode MS" pitchFamily="50" charset="-127"/>
                <a:ea typeface="Arial Unicode MS" pitchFamily="50" charset="-127"/>
                <a:cs typeface="Arial Unicode MS" pitchFamily="50" charset="-127"/>
              </a:rPr>
              <a:t>3GPP TSG RAN WG1 Meeting #84bis</a:t>
            </a:r>
            <a:endParaRPr lang="en-US" altLang="ja-JP" sz="1800" dirty="0" smtClean="0">
              <a:latin typeface="Arial Unicode MS" pitchFamily="50" charset="-127"/>
              <a:ea typeface="Arial Unicode MS" pitchFamily="50" charset="-127"/>
              <a:cs typeface="Arial Unicode MS" pitchFamily="50" charset="-127"/>
            </a:endParaRPr>
          </a:p>
          <a:p>
            <a:pPr>
              <a:buNone/>
            </a:pPr>
            <a:r>
              <a:rPr lang="en-US" altLang="zh-CN" sz="1800" dirty="0" err="1" smtClean="0">
                <a:latin typeface="Arial Unicode MS" pitchFamily="50" charset="-127"/>
                <a:ea typeface="Arial Unicode MS" pitchFamily="50" charset="-127"/>
                <a:cs typeface="Arial Unicode MS" pitchFamily="50" charset="-127"/>
              </a:rPr>
              <a:t>Busan</a:t>
            </a:r>
            <a:r>
              <a:rPr lang="en-US" altLang="zh-CN" sz="1800" dirty="0" smtClean="0">
                <a:latin typeface="Arial Unicode MS" pitchFamily="50" charset="-127"/>
                <a:ea typeface="Arial Unicode MS" pitchFamily="50" charset="-127"/>
                <a:cs typeface="Arial Unicode MS" pitchFamily="50" charset="-127"/>
              </a:rPr>
              <a:t>, Korea, 11-15 April, 2016</a:t>
            </a:r>
            <a:endParaRPr lang="zh-CN" altLang="zh-CN" sz="1800" dirty="0" smtClean="0">
              <a:latin typeface="Arial Unicode MS" pitchFamily="50" charset="-127"/>
              <a:ea typeface="Arial Unicode MS" pitchFamily="50" charset="-127"/>
              <a:cs typeface="Arial Unicode MS" pitchFamily="50" charset="-127"/>
            </a:endParaRPr>
          </a:p>
          <a:p>
            <a:pPr>
              <a:spcBef>
                <a:spcPct val="0"/>
              </a:spcBef>
              <a:buNone/>
            </a:pPr>
            <a:r>
              <a:rPr lang="en-US" altLang="ja-JP" sz="1800" dirty="0" smtClean="0">
                <a:latin typeface="Arial Unicode MS" pitchFamily="50" charset="-127"/>
                <a:ea typeface="Arial Unicode MS" pitchFamily="50" charset="-127"/>
                <a:cs typeface="Arial Unicode MS" pitchFamily="50" charset="-127"/>
              </a:rPr>
              <a:t>Agenda item </a:t>
            </a:r>
            <a:r>
              <a:rPr lang="en-US" altLang="zh-CN" sz="1800" dirty="0" smtClean="0"/>
              <a:t>7.2.1.2.4</a:t>
            </a:r>
            <a:endParaRPr lang="ja-JP" altLang="en-US" sz="1800" dirty="0">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 on NB-PDCCH order</a:t>
            </a:r>
            <a:endParaRPr lang="en-US" dirty="0"/>
          </a:p>
        </p:txBody>
      </p:sp>
      <p:sp>
        <p:nvSpPr>
          <p:cNvPr id="5" name="内容占位符 2"/>
          <p:cNvSpPr>
            <a:spLocks noGrp="1"/>
          </p:cNvSpPr>
          <p:nvPr>
            <p:ph idx="1"/>
          </p:nvPr>
        </p:nvSpPr>
        <p:spPr>
          <a:xfrm>
            <a:off x="395536" y="1340768"/>
            <a:ext cx="8363272" cy="4925144"/>
          </a:xfrm>
        </p:spPr>
        <p:txBody>
          <a:bodyPr>
            <a:normAutofit/>
          </a:bodyPr>
          <a:lstStyle/>
          <a:p>
            <a:r>
              <a:rPr lang="en-US" altLang="zh-CN" dirty="0" smtClean="0"/>
              <a:t>In the case of NB-PDCCH order, </a:t>
            </a:r>
          </a:p>
          <a:p>
            <a:pPr lvl="1"/>
            <a:r>
              <a:rPr lang="en-US" altLang="zh-CN" dirty="0" smtClean="0"/>
              <a:t>Alt1: all the bits in DCI format N1 is set to ‘0’.</a:t>
            </a:r>
          </a:p>
          <a:p>
            <a:pPr lvl="1"/>
            <a:r>
              <a:rPr lang="en-US" altLang="zh-CN" dirty="0" smtClean="0"/>
              <a:t>Alt2: </a:t>
            </a:r>
            <a:r>
              <a:rPr lang="en-GB" altLang="zh-CN" dirty="0" smtClean="0"/>
              <a:t>the starting CE level is included in DCI format N1.</a:t>
            </a:r>
            <a:endParaRPr lang="en-US" altLang="zh-CN"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Proposals on </a:t>
            </a:r>
            <a:r>
              <a:rPr lang="en-US" altLang="zh-CN" dirty="0" smtClean="0"/>
              <a:t>starting time of period</a:t>
            </a:r>
            <a:endParaRPr lang="en-US" dirty="0"/>
          </a:p>
        </p:txBody>
      </p:sp>
      <p:sp>
        <p:nvSpPr>
          <p:cNvPr id="5" name="内容占位符 2"/>
          <p:cNvSpPr>
            <a:spLocks noGrp="1"/>
          </p:cNvSpPr>
          <p:nvPr>
            <p:ph idx="1"/>
          </p:nvPr>
        </p:nvSpPr>
        <p:spPr>
          <a:xfrm>
            <a:off x="395536" y="1340768"/>
            <a:ext cx="8363272" cy="4925144"/>
          </a:xfrm>
        </p:spPr>
        <p:txBody>
          <a:bodyPr>
            <a:normAutofit/>
          </a:bodyPr>
          <a:lstStyle/>
          <a:p>
            <a:r>
              <a:rPr lang="en-US" altLang="zh-CN" sz="2800" dirty="0" smtClean="0"/>
              <a:t>For a given NB-PRACH resource configuration, the NB-PRACH resource</a:t>
            </a:r>
          </a:p>
          <a:p>
            <a:pPr lvl="1"/>
            <a:r>
              <a:rPr lang="en-US" altLang="zh-CN" sz="2400" dirty="0" smtClean="0"/>
              <a:t>Alt1: starts at 0ms within each SFN periodicity, and the NB-PRACH opportunity occurs at “Starting time of period” within each NB-PRACH periodicity.</a:t>
            </a:r>
          </a:p>
          <a:p>
            <a:pPr lvl="1"/>
            <a:r>
              <a:rPr lang="en-US" altLang="zh-CN" sz="2400" dirty="0" smtClean="0"/>
              <a:t>Alt2: starts at “Starting time of period” within each SFN periodicity, and the NB-PRACH opportunity occurs at the beginning of each NB-PRACH periodicity.</a:t>
            </a:r>
            <a:endParaRPr lang="zh-CN" altLang="zh-CN" sz="2400" dirty="0" smtClean="0"/>
          </a:p>
          <a:p>
            <a:endParaRPr lang="en-US" altLang="zh-CN" sz="2800"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 on symbol values</a:t>
            </a:r>
            <a:endParaRPr lang="en-US" dirty="0"/>
          </a:p>
        </p:txBody>
      </p:sp>
      <p:sp>
        <p:nvSpPr>
          <p:cNvPr id="5" name="内容占位符 2"/>
          <p:cNvSpPr>
            <a:spLocks noGrp="1"/>
          </p:cNvSpPr>
          <p:nvPr>
            <p:ph idx="1"/>
          </p:nvPr>
        </p:nvSpPr>
        <p:spPr>
          <a:xfrm>
            <a:off x="395536" y="1340768"/>
            <a:ext cx="8363272" cy="4925144"/>
          </a:xfrm>
        </p:spPr>
        <p:txBody>
          <a:bodyPr>
            <a:normAutofit/>
          </a:bodyPr>
          <a:lstStyle/>
          <a:p>
            <a:r>
              <a:rPr lang="en-US" altLang="zh-CN" sz="2800" dirty="0" smtClean="0"/>
              <a:t>The symbol value for NB-PRACH is               .</a:t>
            </a:r>
            <a:endParaRPr lang="en-US" altLang="zh-CN" sz="2000" dirty="0" smtClean="0"/>
          </a:p>
          <a:p>
            <a:endParaRPr lang="en-US" altLang="zh-CN" sz="2800"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7" name="Object 3"/>
          <p:cNvGraphicFramePr>
            <a:graphicFrameLocks noChangeAspect="1"/>
          </p:cNvGraphicFramePr>
          <p:nvPr/>
        </p:nvGraphicFramePr>
        <p:xfrm>
          <a:off x="5796136" y="1281113"/>
          <a:ext cx="1062038" cy="625475"/>
        </p:xfrm>
        <a:graphic>
          <a:graphicData uri="http://schemas.openxmlformats.org/presentationml/2006/ole">
            <p:oleObj spid="_x0000_s1027" name="公式" r:id="rId3" imgW="711000" imgH="419040" progId="Equation.3">
              <p:embed/>
            </p:oleObj>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on timing advance</a:t>
            </a:r>
            <a:endParaRPr lang="en-US" dirty="0"/>
          </a:p>
        </p:txBody>
      </p:sp>
      <p:sp>
        <p:nvSpPr>
          <p:cNvPr id="5" name="内容占位符 2"/>
          <p:cNvSpPr>
            <a:spLocks noGrp="1"/>
          </p:cNvSpPr>
          <p:nvPr>
            <p:ph idx="1"/>
          </p:nvPr>
        </p:nvSpPr>
        <p:spPr>
          <a:xfrm>
            <a:off x="395536" y="1340768"/>
            <a:ext cx="8363272" cy="4925144"/>
          </a:xfrm>
        </p:spPr>
        <p:txBody>
          <a:bodyPr>
            <a:normAutofit lnSpcReduction="10000"/>
          </a:bodyPr>
          <a:lstStyle/>
          <a:p>
            <a:r>
              <a:rPr lang="en-US" altLang="zh-CN" dirty="0" smtClean="0">
                <a:solidFill>
                  <a:srgbClr val="00B050"/>
                </a:solidFill>
              </a:rPr>
              <a:t>Agreements</a:t>
            </a:r>
            <a:r>
              <a:rPr lang="en-US" altLang="zh-CN" dirty="0" smtClean="0"/>
              <a:t>:</a:t>
            </a:r>
          </a:p>
          <a:p>
            <a:pPr lvl="1"/>
            <a:r>
              <a:rPr lang="en-US" altLang="zh-CN" i="1" dirty="0" smtClean="0"/>
              <a:t>Timing relationships for random access</a:t>
            </a:r>
            <a:endParaRPr lang="en-US" altLang="zh-CN" dirty="0" smtClean="0"/>
          </a:p>
          <a:p>
            <a:pPr lvl="2"/>
            <a:r>
              <a:rPr lang="en-US" altLang="zh-CN" i="1" dirty="0" smtClean="0"/>
              <a:t>For Msg3, </a:t>
            </a:r>
            <a:endParaRPr lang="en-US" altLang="zh-CN" dirty="0" smtClean="0"/>
          </a:p>
          <a:p>
            <a:pPr lvl="3"/>
            <a:r>
              <a:rPr lang="en-US" altLang="zh-CN" i="1" dirty="0" smtClean="0"/>
              <a:t>The start of Msg3 transmission is </a:t>
            </a:r>
            <a:r>
              <a:rPr lang="en-US" altLang="zh-CN" i="1" dirty="0" smtClean="0">
                <a:solidFill>
                  <a:srgbClr val="FFC000"/>
                </a:solidFill>
              </a:rPr>
              <a:t>the first opportunity that is </a:t>
            </a:r>
            <a:r>
              <a:rPr lang="en-US" altLang="zh-CN" i="1" dirty="0" smtClean="0"/>
              <a:t>&gt;=12ms later than the end of the corresponding RAR transmission.</a:t>
            </a:r>
            <a:endParaRPr lang="zh-CN" altLang="zh-CN" dirty="0" smtClean="0"/>
          </a:p>
          <a:p>
            <a:pPr lvl="0"/>
            <a:r>
              <a:rPr lang="en-US" altLang="zh-CN" dirty="0" smtClean="0"/>
              <a:t>Since the timing advance command is conveyed in RAR, the appropriate requirement for the adjustment of the uplink transmission timing is the time for the uplink transmission immediately following RAR, i.e. Msg3.</a:t>
            </a:r>
          </a:p>
          <a:p>
            <a:pPr>
              <a:buNone/>
            </a:pPr>
            <a:endParaRPr lang="en-US" altLang="zh-CN" sz="2000" dirty="0" smtClean="0"/>
          </a:p>
          <a:p>
            <a:endParaRPr lang="en-US" altLang="zh-CN" sz="2800"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on timing relationships </a:t>
            </a:r>
            <a:endParaRPr lang="en-US" dirty="0"/>
          </a:p>
        </p:txBody>
      </p:sp>
      <p:sp>
        <p:nvSpPr>
          <p:cNvPr id="5" name="内容占位符 2"/>
          <p:cNvSpPr>
            <a:spLocks noGrp="1"/>
          </p:cNvSpPr>
          <p:nvPr>
            <p:ph idx="1"/>
          </p:nvPr>
        </p:nvSpPr>
        <p:spPr>
          <a:xfrm>
            <a:off x="395536" y="1340768"/>
            <a:ext cx="8363272" cy="4925144"/>
          </a:xfrm>
        </p:spPr>
        <p:txBody>
          <a:bodyPr>
            <a:normAutofit fontScale="77500" lnSpcReduction="20000"/>
          </a:bodyPr>
          <a:lstStyle/>
          <a:p>
            <a:pPr lvl="0">
              <a:buNone/>
            </a:pPr>
            <a:r>
              <a:rPr lang="en-US" altLang="zh-CN" dirty="0" smtClean="0">
                <a:solidFill>
                  <a:srgbClr val="00B050"/>
                </a:solidFill>
              </a:rPr>
              <a:t>Agreements</a:t>
            </a:r>
            <a:r>
              <a:rPr lang="en-US" altLang="zh-CN" dirty="0" smtClean="0"/>
              <a:t>:</a:t>
            </a:r>
          </a:p>
          <a:p>
            <a:pPr lvl="0"/>
            <a:r>
              <a:rPr lang="en-US" altLang="zh-CN" i="1" dirty="0" smtClean="0"/>
              <a:t>Timing relationships for random access</a:t>
            </a:r>
            <a:endParaRPr lang="zh-CN" altLang="zh-CN" dirty="0" smtClean="0"/>
          </a:p>
          <a:p>
            <a:pPr lvl="1"/>
            <a:r>
              <a:rPr lang="en-US" altLang="zh-CN" i="1" dirty="0" smtClean="0"/>
              <a:t>For NB-PRACH transmission following a PDCCH order, the start of NB-PRACH transmission is </a:t>
            </a:r>
            <a:r>
              <a:rPr lang="en-US" altLang="zh-CN" i="1" dirty="0" smtClean="0">
                <a:solidFill>
                  <a:srgbClr val="FFC000"/>
                </a:solidFill>
              </a:rPr>
              <a:t>the first opportunity that is </a:t>
            </a:r>
            <a:r>
              <a:rPr lang="en-US" altLang="zh-CN" i="1" dirty="0" smtClean="0"/>
              <a:t>&gt;=8ms later than the end of its associated PDCCH order.</a:t>
            </a:r>
            <a:endParaRPr lang="zh-CN" altLang="zh-CN" dirty="0" smtClean="0"/>
          </a:p>
          <a:p>
            <a:pPr lvl="1"/>
            <a:r>
              <a:rPr lang="en-US" altLang="zh-CN" i="1" dirty="0" smtClean="0"/>
              <a:t>For Msg3, </a:t>
            </a:r>
            <a:endParaRPr lang="zh-CN" altLang="zh-CN" dirty="0" smtClean="0"/>
          </a:p>
          <a:p>
            <a:pPr lvl="2"/>
            <a:r>
              <a:rPr lang="en-US" altLang="zh-CN" i="1" dirty="0" smtClean="0"/>
              <a:t>The start of Msg3 transmission is </a:t>
            </a:r>
            <a:r>
              <a:rPr lang="en-US" altLang="zh-CN" i="1" dirty="0" smtClean="0">
                <a:solidFill>
                  <a:srgbClr val="FFC000"/>
                </a:solidFill>
              </a:rPr>
              <a:t>the first opportunity that is </a:t>
            </a:r>
            <a:r>
              <a:rPr lang="en-US" altLang="zh-CN" i="1" dirty="0" smtClean="0"/>
              <a:t>&gt;=12ms later than the end of the corresponding RAR transmission.</a:t>
            </a:r>
            <a:endParaRPr lang="zh-CN" altLang="zh-CN" dirty="0" smtClean="0"/>
          </a:p>
          <a:p>
            <a:pPr lvl="1"/>
            <a:r>
              <a:rPr lang="en-US" altLang="zh-CN" i="1" dirty="0" smtClean="0"/>
              <a:t>In case a RAR is received with no response to the corresponding NB-PRACH, the start of any new NB-PRACH transmission is </a:t>
            </a:r>
            <a:r>
              <a:rPr lang="en-US" altLang="zh-CN" i="1" dirty="0" smtClean="0">
                <a:solidFill>
                  <a:srgbClr val="FFC000"/>
                </a:solidFill>
              </a:rPr>
              <a:t>the first opportunity that is </a:t>
            </a:r>
            <a:r>
              <a:rPr lang="en-US" altLang="zh-CN" i="1" dirty="0" smtClean="0"/>
              <a:t>&gt;=12ms later than the end of the RAR.</a:t>
            </a:r>
            <a:endParaRPr lang="zh-CN" altLang="zh-CN" dirty="0" smtClean="0"/>
          </a:p>
          <a:p>
            <a:pPr lvl="1"/>
            <a:r>
              <a:rPr lang="en-US" altLang="zh-CN" i="1" dirty="0" smtClean="0"/>
              <a:t>In case no RAR is received at the end of the RAR window, the start of any new NB-PRACH transmission is </a:t>
            </a:r>
            <a:r>
              <a:rPr lang="en-US" altLang="zh-CN" i="1" dirty="0" smtClean="0">
                <a:solidFill>
                  <a:srgbClr val="FFC000"/>
                </a:solidFill>
              </a:rPr>
              <a:t>the first opportunity that is </a:t>
            </a:r>
            <a:r>
              <a:rPr lang="en-US" altLang="zh-CN" i="1" dirty="0" smtClean="0"/>
              <a:t>&gt;=12ms later than the end of the RAR window.</a:t>
            </a:r>
            <a:endParaRPr lang="zh-CN" altLang="zh-CN" dirty="0" smtClean="0"/>
          </a:p>
          <a:p>
            <a:pPr lvl="0"/>
            <a:endParaRPr lang="en-US" altLang="zh-CN" dirty="0" smtClean="0"/>
          </a:p>
          <a:p>
            <a:pPr>
              <a:buNone/>
            </a:pPr>
            <a:endParaRPr lang="en-US" altLang="zh-CN" sz="2000" dirty="0" smtClean="0"/>
          </a:p>
          <a:p>
            <a:endParaRPr lang="en-US" altLang="zh-CN" sz="2800"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Observations on timing relationships</a:t>
            </a:r>
            <a:endParaRPr lang="en-US" dirty="0"/>
          </a:p>
        </p:txBody>
      </p:sp>
      <p:sp>
        <p:nvSpPr>
          <p:cNvPr id="5" name="内容占位符 2"/>
          <p:cNvSpPr>
            <a:spLocks noGrp="1"/>
          </p:cNvSpPr>
          <p:nvPr>
            <p:ph idx="1"/>
          </p:nvPr>
        </p:nvSpPr>
        <p:spPr>
          <a:xfrm>
            <a:off x="395536" y="1340768"/>
            <a:ext cx="8363272" cy="4925144"/>
          </a:xfrm>
        </p:spPr>
        <p:txBody>
          <a:bodyPr>
            <a:normAutofit fontScale="92500" lnSpcReduction="10000"/>
          </a:bodyPr>
          <a:lstStyle/>
          <a:p>
            <a:pPr lvl="0"/>
            <a:r>
              <a:rPr lang="en-US" altLang="zh-CN" dirty="0" smtClean="0"/>
              <a:t>The yellow highlighted text in previous slide was added during the online discussion in Ad-hoc#2 to address a comment that it was not clear when the NB-PRACH will be transmitted by e.g. saying “</a:t>
            </a:r>
            <a:r>
              <a:rPr lang="en-US" altLang="zh-CN" i="1" dirty="0" smtClean="0"/>
              <a:t>&gt;= 12ms</a:t>
            </a:r>
            <a:r>
              <a:rPr lang="en-US" altLang="zh-CN" dirty="0" smtClean="0"/>
              <a:t>”. The comment was valid for NB-PRACH, but not for Msg3 for which the scheduling delay should be signaled in RAR. Coupling of the time for Msg3 transmission and the end of RAR will greatly restrict the scheduling flexibility in the </a:t>
            </a:r>
            <a:r>
              <a:rPr lang="en-US" altLang="zh-CN" dirty="0" err="1" smtClean="0"/>
              <a:t>eNB</a:t>
            </a:r>
            <a:r>
              <a:rPr lang="en-US" altLang="zh-CN" dirty="0" smtClean="0"/>
              <a:t>, and can impose abandoning some of the RARs by the </a:t>
            </a:r>
            <a:r>
              <a:rPr lang="en-US" altLang="zh-CN" dirty="0" err="1" smtClean="0"/>
              <a:t>eNB</a:t>
            </a:r>
            <a:r>
              <a:rPr lang="en-US" altLang="zh-CN" dirty="0" smtClean="0"/>
              <a:t> in case of high NB-PRACH load.</a:t>
            </a:r>
            <a:endParaRPr lang="zh-CN" altLang="zh-CN" dirty="0" smtClean="0"/>
          </a:p>
          <a:p>
            <a:pPr lvl="0"/>
            <a:endParaRPr lang="en-US" altLang="zh-CN" i="1" dirty="0" smtClean="0"/>
          </a:p>
          <a:p>
            <a:pPr>
              <a:buNone/>
            </a:pPr>
            <a:endParaRPr lang="en-US" altLang="zh-CN" sz="2000" i="1" dirty="0" smtClean="0"/>
          </a:p>
          <a:p>
            <a:endParaRPr lang="en-US" altLang="zh-CN" sz="2800" i="1"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on subcarrier locations</a:t>
            </a:r>
            <a:endParaRPr lang="en-US" dirty="0"/>
          </a:p>
        </p:txBody>
      </p:sp>
      <p:sp>
        <p:nvSpPr>
          <p:cNvPr id="5" name="内容占位符 2"/>
          <p:cNvSpPr>
            <a:spLocks noGrp="1"/>
          </p:cNvSpPr>
          <p:nvPr>
            <p:ph idx="1"/>
          </p:nvPr>
        </p:nvSpPr>
        <p:spPr>
          <a:xfrm>
            <a:off x="395536" y="1340768"/>
            <a:ext cx="8363272" cy="5256584"/>
          </a:xfrm>
        </p:spPr>
        <p:txBody>
          <a:bodyPr>
            <a:noAutofit/>
          </a:bodyPr>
          <a:lstStyle/>
          <a:p>
            <a:pPr lvl="0">
              <a:buNone/>
            </a:pPr>
            <a:r>
              <a:rPr lang="en-US" altLang="zh-CN" sz="1800" dirty="0" smtClean="0"/>
              <a:t>RAN1 </a:t>
            </a:r>
            <a:r>
              <a:rPr lang="en-US" altLang="zh-CN" sz="1800" dirty="0" smtClean="0">
                <a:solidFill>
                  <a:srgbClr val="00B050"/>
                </a:solidFill>
              </a:rPr>
              <a:t>agreements</a:t>
            </a:r>
            <a:r>
              <a:rPr lang="en-US" altLang="zh-CN" sz="1800" dirty="0" smtClean="0"/>
              <a:t>:</a:t>
            </a:r>
          </a:p>
          <a:p>
            <a:pPr lvl="0"/>
            <a:r>
              <a:rPr lang="en-US" altLang="zh-CN" sz="1800" dirty="0" smtClean="0"/>
              <a:t>The configuration of NB-PRACH resource is given by</a:t>
            </a:r>
            <a:endParaRPr lang="zh-CN" altLang="zh-CN" sz="1800" dirty="0" smtClean="0"/>
          </a:p>
          <a:p>
            <a:pPr lvl="1"/>
            <a:r>
              <a:rPr lang="en-US" altLang="zh-CN" sz="1600" dirty="0" smtClean="0"/>
              <a:t>Periodicity (3 bits)</a:t>
            </a:r>
            <a:endParaRPr lang="zh-CN" altLang="zh-CN" sz="1600" dirty="0" smtClean="0"/>
          </a:p>
          <a:p>
            <a:pPr lvl="2"/>
            <a:r>
              <a:rPr lang="en-US" altLang="zh-CN" sz="1400" dirty="0" smtClean="0"/>
              <a:t>{40, 80, 160, 240, 320, 640, 1280, 2560} ms</a:t>
            </a:r>
            <a:endParaRPr lang="zh-CN" altLang="zh-CN" sz="1400" dirty="0" smtClean="0"/>
          </a:p>
          <a:p>
            <a:pPr lvl="2"/>
            <a:r>
              <a:rPr lang="en-US" altLang="zh-CN" sz="1400" dirty="0" smtClean="0"/>
              <a:t>When PRACH resource and PUSCH collide, PUSCH is postponed</a:t>
            </a:r>
            <a:endParaRPr lang="zh-CN" altLang="zh-CN" sz="1400" dirty="0" smtClean="0"/>
          </a:p>
          <a:p>
            <a:pPr lvl="1"/>
            <a:r>
              <a:rPr lang="en-US" altLang="zh-CN" sz="1600" dirty="0" smtClean="0"/>
              <a:t>Number of repetitions (3 bits)</a:t>
            </a:r>
            <a:endParaRPr lang="zh-CN" altLang="zh-CN" sz="1600" dirty="0" smtClean="0"/>
          </a:p>
          <a:p>
            <a:pPr lvl="2"/>
            <a:r>
              <a:rPr lang="en-US" altLang="zh-CN" sz="1400" dirty="0" smtClean="0"/>
              <a:t>{1, 2, 4, 8, 16, 32, 64, 128}</a:t>
            </a:r>
            <a:endParaRPr lang="zh-CN" altLang="zh-CN" sz="1400" dirty="0" smtClean="0"/>
          </a:p>
          <a:p>
            <a:pPr lvl="1"/>
            <a:r>
              <a:rPr lang="en-US" altLang="zh-CN" sz="1600" dirty="0" smtClean="0"/>
              <a:t>Number of opportunities per period</a:t>
            </a:r>
            <a:endParaRPr lang="zh-CN" altLang="zh-CN" sz="1600" dirty="0" smtClean="0"/>
          </a:p>
          <a:p>
            <a:pPr lvl="2"/>
            <a:r>
              <a:rPr lang="en-US" altLang="zh-CN" sz="1400" dirty="0" smtClean="0"/>
              <a:t>1 (no indication needed)</a:t>
            </a:r>
            <a:endParaRPr lang="zh-CN" altLang="zh-CN" sz="1400" dirty="0" smtClean="0"/>
          </a:p>
          <a:p>
            <a:pPr lvl="1"/>
            <a:r>
              <a:rPr lang="en-US" altLang="zh-CN" sz="1600" dirty="0" smtClean="0"/>
              <a:t>Starting time of period (FFS bits)</a:t>
            </a:r>
            <a:endParaRPr lang="zh-CN" altLang="zh-CN" sz="1600" dirty="0" smtClean="0"/>
          </a:p>
          <a:p>
            <a:pPr lvl="2"/>
            <a:r>
              <a:rPr lang="en-US" altLang="zh-CN" sz="1400" dirty="0" smtClean="0"/>
              <a:t>FFS</a:t>
            </a:r>
            <a:endParaRPr lang="zh-CN" altLang="zh-CN" sz="1400" dirty="0" smtClean="0"/>
          </a:p>
          <a:p>
            <a:pPr lvl="1"/>
            <a:r>
              <a:rPr lang="en-US" altLang="zh-CN" sz="1600" dirty="0" smtClean="0"/>
              <a:t>Repetition uses contiguous </a:t>
            </a:r>
            <a:r>
              <a:rPr lang="en-US" altLang="zh-CN" sz="1600" dirty="0" err="1" smtClean="0"/>
              <a:t>subframes</a:t>
            </a:r>
            <a:r>
              <a:rPr lang="en-US" altLang="zh-CN" sz="1600" dirty="0" smtClean="0"/>
              <a:t> within one period </a:t>
            </a:r>
            <a:endParaRPr lang="zh-CN" altLang="zh-CN" sz="1600" dirty="0" smtClean="0"/>
          </a:p>
          <a:p>
            <a:pPr lvl="1"/>
            <a:r>
              <a:rPr lang="en-US" altLang="zh-CN" sz="1600" dirty="0" smtClean="0">
                <a:solidFill>
                  <a:srgbClr val="FF0000"/>
                </a:solidFill>
              </a:rPr>
              <a:t>Frequency</a:t>
            </a:r>
            <a:endParaRPr lang="zh-CN" altLang="zh-CN" sz="1600" dirty="0" smtClean="0">
              <a:solidFill>
                <a:srgbClr val="FF0000"/>
              </a:solidFill>
            </a:endParaRPr>
          </a:p>
          <a:p>
            <a:pPr lvl="2"/>
            <a:r>
              <a:rPr lang="en-US" altLang="zh-CN" sz="1400" dirty="0" smtClean="0">
                <a:solidFill>
                  <a:srgbClr val="FF0000"/>
                </a:solidFill>
              </a:rPr>
              <a:t>Frequency location in subcarrier offset (3 bits)</a:t>
            </a:r>
            <a:endParaRPr lang="zh-CN" altLang="zh-CN" sz="1400" dirty="0" smtClean="0">
              <a:solidFill>
                <a:srgbClr val="FF0000"/>
              </a:solidFill>
            </a:endParaRPr>
          </a:p>
          <a:p>
            <a:pPr lvl="3"/>
            <a:r>
              <a:rPr lang="en-US" altLang="zh-CN" sz="1200" dirty="0" smtClean="0">
                <a:solidFill>
                  <a:srgbClr val="FF0000"/>
                </a:solidFill>
              </a:rPr>
              <a:t>{0, 12, 24, 36, 2, 18, 34}</a:t>
            </a:r>
            <a:endParaRPr lang="zh-CN" altLang="zh-CN" sz="1200" dirty="0" smtClean="0">
              <a:solidFill>
                <a:srgbClr val="FF0000"/>
              </a:solidFill>
            </a:endParaRPr>
          </a:p>
          <a:p>
            <a:pPr lvl="2"/>
            <a:r>
              <a:rPr lang="en-US" altLang="zh-CN" sz="1400" dirty="0" smtClean="0">
                <a:solidFill>
                  <a:srgbClr val="FF0000"/>
                </a:solidFill>
              </a:rPr>
              <a:t>Number of subcarriers (2 bits)</a:t>
            </a:r>
            <a:endParaRPr lang="zh-CN" altLang="zh-CN" sz="1400" dirty="0" smtClean="0">
              <a:solidFill>
                <a:srgbClr val="FF0000"/>
              </a:solidFill>
            </a:endParaRPr>
          </a:p>
          <a:p>
            <a:pPr lvl="3"/>
            <a:r>
              <a:rPr lang="en-US" altLang="zh-CN" sz="1200" dirty="0" smtClean="0">
                <a:solidFill>
                  <a:srgbClr val="FF0000"/>
                </a:solidFill>
              </a:rPr>
              <a:t>{12, 24, 36, 48}</a:t>
            </a:r>
            <a:endParaRPr lang="zh-CN" altLang="zh-CN" sz="1200" dirty="0" smtClean="0">
              <a:solidFill>
                <a:srgbClr val="FF0000"/>
              </a:solidFill>
            </a:endParaRPr>
          </a:p>
          <a:p>
            <a:pPr lvl="1"/>
            <a:r>
              <a:rPr lang="en-US" altLang="zh-CN" sz="1600" dirty="0" smtClean="0"/>
              <a:t>Multi-tone Msg3 transmission is not supported for the following numbers of repetitions of NB-PRACH</a:t>
            </a:r>
          </a:p>
          <a:p>
            <a:pPr lvl="2"/>
            <a:r>
              <a:rPr lang="en-US" altLang="zh-CN" sz="1200" dirty="0" smtClean="0"/>
              <a:t>{32, 64, 128}</a:t>
            </a:r>
            <a:endParaRPr lang="zh-CN" altLang="zh-CN" sz="1200" dirty="0" smtClean="0"/>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on NB-PDCCH order</a:t>
            </a:r>
            <a:endParaRPr lang="en-US" dirty="0"/>
          </a:p>
        </p:txBody>
      </p:sp>
      <p:sp>
        <p:nvSpPr>
          <p:cNvPr id="5" name="内容占位符 2"/>
          <p:cNvSpPr>
            <a:spLocks noGrp="1"/>
          </p:cNvSpPr>
          <p:nvPr>
            <p:ph idx="1"/>
          </p:nvPr>
        </p:nvSpPr>
        <p:spPr>
          <a:xfrm>
            <a:off x="395536" y="1340768"/>
            <a:ext cx="8363272" cy="4925144"/>
          </a:xfrm>
        </p:spPr>
        <p:txBody>
          <a:bodyPr>
            <a:noAutofit/>
          </a:bodyPr>
          <a:lstStyle/>
          <a:p>
            <a:r>
              <a:rPr lang="en-US" altLang="zh-CN" sz="2800" dirty="0" smtClean="0"/>
              <a:t>RAN2 </a:t>
            </a:r>
            <a:r>
              <a:rPr lang="en-US" altLang="zh-CN" sz="2800" dirty="0" smtClean="0">
                <a:solidFill>
                  <a:srgbClr val="00B050"/>
                </a:solidFill>
              </a:rPr>
              <a:t>agreements</a:t>
            </a:r>
            <a:r>
              <a:rPr lang="en-US" altLang="zh-CN" sz="2800" dirty="0" smtClean="0"/>
              <a:t>:</a:t>
            </a:r>
            <a:endParaRPr lang="zh-CN" altLang="zh-CN" sz="2800" dirty="0" smtClean="0"/>
          </a:p>
          <a:p>
            <a:pPr lvl="1"/>
            <a:r>
              <a:rPr lang="en-US" altLang="zh-CN" sz="2400" dirty="0" smtClean="0"/>
              <a:t>Only Contention based RACH is supported in NB-</a:t>
            </a:r>
            <a:r>
              <a:rPr lang="en-US" altLang="zh-CN" sz="2400" dirty="0" err="1" smtClean="0"/>
              <a:t>IoT</a:t>
            </a:r>
            <a:r>
              <a:rPr lang="en-US" altLang="zh-CN" sz="2400" dirty="0" smtClean="0"/>
              <a:t>. We may revisit this if contention free RACH is found needed for positioning. </a:t>
            </a:r>
            <a:endParaRPr lang="zh-CN" altLang="zh-CN" sz="2400" dirty="0" smtClean="0"/>
          </a:p>
          <a:p>
            <a:pPr lvl="1"/>
            <a:r>
              <a:rPr lang="en-US" altLang="zh-CN" sz="2400" dirty="0" smtClean="0"/>
              <a:t>RAN2 assumes that PDCCH order is supported for DL data arrival (and the agreement above is applicable)</a:t>
            </a:r>
            <a:endParaRPr lang="zh-CN" altLang="zh-CN" sz="2400" dirty="0" smtClean="0"/>
          </a:p>
          <a:p>
            <a:r>
              <a:rPr lang="en-US" altLang="zh-CN" sz="2800" dirty="0" smtClean="0"/>
              <a:t>RAN1 </a:t>
            </a:r>
            <a:r>
              <a:rPr lang="en-US" altLang="zh-CN" sz="2800" dirty="0" smtClean="0">
                <a:solidFill>
                  <a:srgbClr val="00B050"/>
                </a:solidFill>
              </a:rPr>
              <a:t>agreements</a:t>
            </a:r>
            <a:r>
              <a:rPr lang="en-US" altLang="zh-CN" sz="2800" dirty="0" smtClean="0"/>
              <a:t>:</a:t>
            </a:r>
            <a:endParaRPr lang="zh-CN" altLang="zh-CN" sz="2800" dirty="0" smtClean="0"/>
          </a:p>
          <a:p>
            <a:pPr lvl="1"/>
            <a:r>
              <a:rPr lang="en-US" altLang="zh-CN" sz="2400" dirty="0" smtClean="0"/>
              <a:t>PDCCH order is always received in the UE-specific SS</a:t>
            </a:r>
            <a:endParaRPr lang="zh-CN" altLang="zh-CN" sz="2400" dirty="0" smtClean="0"/>
          </a:p>
          <a:p>
            <a:endParaRPr lang="zh-CN" altLang="zh-CN" sz="2400" dirty="0" smtClean="0"/>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 on timing advance</a:t>
            </a:r>
            <a:endParaRPr lang="en-US" dirty="0"/>
          </a:p>
        </p:txBody>
      </p:sp>
      <p:sp>
        <p:nvSpPr>
          <p:cNvPr id="5" name="内容占位符 2"/>
          <p:cNvSpPr>
            <a:spLocks noGrp="1"/>
          </p:cNvSpPr>
          <p:nvPr>
            <p:ph idx="1"/>
          </p:nvPr>
        </p:nvSpPr>
        <p:spPr>
          <a:xfrm>
            <a:off x="395536" y="1340768"/>
            <a:ext cx="8363272" cy="4925144"/>
          </a:xfrm>
        </p:spPr>
        <p:txBody>
          <a:bodyPr>
            <a:normAutofit/>
          </a:bodyPr>
          <a:lstStyle/>
          <a:p>
            <a:pPr lvl="0"/>
            <a:r>
              <a:rPr lang="en-US" altLang="zh-CN" dirty="0" smtClean="0"/>
              <a:t>The adjustment of the uplink transmission timing is applied 12ms after the end of the corresponding timing advance command transmission.</a:t>
            </a:r>
          </a:p>
          <a:p>
            <a:endParaRPr lang="en-US" altLang="zh-CN" sz="2000" dirty="0" smtClean="0"/>
          </a:p>
          <a:p>
            <a:endParaRPr lang="en-US" altLang="zh-CN" sz="2800"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 on timing relationships</a:t>
            </a:r>
            <a:endParaRPr lang="en-US" dirty="0"/>
          </a:p>
        </p:txBody>
      </p:sp>
      <p:sp>
        <p:nvSpPr>
          <p:cNvPr id="5" name="内容占位符 2"/>
          <p:cNvSpPr>
            <a:spLocks noGrp="1"/>
          </p:cNvSpPr>
          <p:nvPr>
            <p:ph idx="1"/>
          </p:nvPr>
        </p:nvSpPr>
        <p:spPr>
          <a:xfrm>
            <a:off x="395536" y="1340768"/>
            <a:ext cx="8363272" cy="4925144"/>
          </a:xfrm>
        </p:spPr>
        <p:txBody>
          <a:bodyPr>
            <a:normAutofit/>
          </a:bodyPr>
          <a:lstStyle/>
          <a:p>
            <a:r>
              <a:rPr lang="en-US" altLang="zh-CN" dirty="0" smtClean="0"/>
              <a:t>The start of Msg3 transmission is &gt;=12ms later than the end of the corresponding RAR transmission.</a:t>
            </a:r>
            <a:endParaRPr lang="zh-CN" altLang="zh-CN" dirty="0" smtClean="0"/>
          </a:p>
          <a:p>
            <a:pPr lvl="0"/>
            <a:endParaRPr lang="en-US" altLang="zh-CN" dirty="0" smtClean="0"/>
          </a:p>
          <a:p>
            <a:endParaRPr lang="en-US" altLang="zh-CN" sz="2000" dirty="0" smtClean="0"/>
          </a:p>
          <a:p>
            <a:endParaRPr lang="en-US" altLang="zh-CN" sz="2800"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 on subcarrier locations</a:t>
            </a:r>
            <a:endParaRPr lang="en-US" dirty="0"/>
          </a:p>
        </p:txBody>
      </p:sp>
      <p:sp>
        <p:nvSpPr>
          <p:cNvPr id="5" name="内容占位符 2"/>
          <p:cNvSpPr>
            <a:spLocks noGrp="1"/>
          </p:cNvSpPr>
          <p:nvPr>
            <p:ph idx="1"/>
          </p:nvPr>
        </p:nvSpPr>
        <p:spPr>
          <a:xfrm>
            <a:off x="395536" y="1340768"/>
            <a:ext cx="8363272" cy="4925144"/>
          </a:xfrm>
        </p:spPr>
        <p:txBody>
          <a:bodyPr>
            <a:normAutofit/>
          </a:bodyPr>
          <a:lstStyle/>
          <a:p>
            <a:r>
              <a:rPr lang="en-US" altLang="zh-CN" sz="2800" dirty="0" smtClean="0"/>
              <a:t>The NB-PRACH subcarrier locations are according to the following table:</a:t>
            </a: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表格 6"/>
          <p:cNvGraphicFramePr>
            <a:graphicFrameLocks noGrp="1"/>
          </p:cNvGraphicFramePr>
          <p:nvPr/>
        </p:nvGraphicFramePr>
        <p:xfrm>
          <a:off x="395534" y="2564904"/>
          <a:ext cx="8352930" cy="2808312"/>
        </p:xfrm>
        <a:graphic>
          <a:graphicData uri="http://schemas.openxmlformats.org/drawingml/2006/table">
            <a:tbl>
              <a:tblPr/>
              <a:tblGrid>
                <a:gridCol w="1922318"/>
                <a:gridCol w="732311"/>
                <a:gridCol w="814043"/>
                <a:gridCol w="814043"/>
                <a:gridCol w="814043"/>
                <a:gridCol w="814043"/>
                <a:gridCol w="814043"/>
                <a:gridCol w="814043"/>
                <a:gridCol w="814043"/>
              </a:tblGrid>
              <a:tr h="389427">
                <a:tc rowSpan="2" gridSpan="2">
                  <a:txBody>
                    <a:bodyPr/>
                    <a:lstStyle/>
                    <a:p>
                      <a:pPr algn="ctr">
                        <a:lnSpc>
                          <a:spcPct val="110000"/>
                        </a:lnSpc>
                        <a:spcAft>
                          <a:spcPts val="600"/>
                        </a:spcAft>
                      </a:pPr>
                      <a:endParaRPr lang="zh-CN" sz="1800" kern="100" dirty="0">
                        <a:latin typeface="+mn-lt"/>
                        <a:ea typeface="MS Mincho"/>
                      </a:endParaRPr>
                    </a:p>
                  </a:txBody>
                  <a:tcPr marL="64420" marR="644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ltLang="en-US"/>
                    </a:p>
                  </a:txBody>
                  <a:tcPr/>
                </a:tc>
                <a:tc gridSpan="7">
                  <a:txBody>
                    <a:bodyPr/>
                    <a:lstStyle/>
                    <a:p>
                      <a:pPr algn="ctr">
                        <a:lnSpc>
                          <a:spcPct val="110000"/>
                        </a:lnSpc>
                        <a:spcAft>
                          <a:spcPts val="0"/>
                        </a:spcAft>
                      </a:pPr>
                      <a:r>
                        <a:rPr lang="en-US" altLang="zh-CN" sz="1800" kern="1200" dirty="0" smtClean="0">
                          <a:solidFill>
                            <a:schemeClr val="tx1"/>
                          </a:solidFill>
                          <a:latin typeface="+mn-lt"/>
                          <a:ea typeface="+mn-ea"/>
                          <a:cs typeface="+mn-cs"/>
                        </a:rPr>
                        <a:t>“Frequency location in subcarrier offset”</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89427">
                <a:tc gridSpan="2" vMerge="1">
                  <a:txBody>
                    <a:bodyPr/>
                    <a:lstStyle/>
                    <a:p>
                      <a:pPr algn="ctr">
                        <a:lnSpc>
                          <a:spcPct val="110000"/>
                        </a:lnSpc>
                        <a:spcAft>
                          <a:spcPts val="600"/>
                        </a:spcAft>
                      </a:pPr>
                      <a:endParaRPr lang="zh-CN" sz="1800" kern="100" dirty="0">
                        <a:latin typeface="+mn-lt"/>
                        <a:ea typeface="MS Mincho"/>
                      </a:endParaRPr>
                    </a:p>
                  </a:txBody>
                  <a:tcPr marL="64420" marR="644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endParaRPr lang="zh-CN" altLang="en-US"/>
                    </a:p>
                  </a:txBody>
                  <a:tcPr/>
                </a:tc>
                <a:tc>
                  <a:txBody>
                    <a:bodyPr/>
                    <a:lstStyle/>
                    <a:p>
                      <a:pPr algn="ctr">
                        <a:lnSpc>
                          <a:spcPct val="110000"/>
                        </a:lnSpc>
                        <a:spcAft>
                          <a:spcPts val="0"/>
                        </a:spcAft>
                      </a:pPr>
                      <a:r>
                        <a:rPr lang="en-US" sz="1800" kern="100">
                          <a:latin typeface="+mn-lt"/>
                          <a:ea typeface="MS Mincho"/>
                        </a:rPr>
                        <a:t>0</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en-US" sz="1800" kern="100">
                          <a:latin typeface="+mn-lt"/>
                          <a:ea typeface="MS Mincho"/>
                        </a:rPr>
                        <a:t>12</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en-US" sz="1800" kern="100">
                          <a:latin typeface="+mn-lt"/>
                          <a:ea typeface="MS Mincho"/>
                        </a:rPr>
                        <a:t>24</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en-US" sz="1800" kern="100">
                          <a:latin typeface="+mn-lt"/>
                          <a:ea typeface="MS Mincho"/>
                        </a:rPr>
                        <a:t>36</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en-US" sz="1800" kern="100">
                          <a:latin typeface="+mn-lt"/>
                          <a:ea typeface="MS Mincho"/>
                        </a:rPr>
                        <a:t>2</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en-US" sz="1800" kern="100">
                          <a:latin typeface="+mn-lt"/>
                          <a:ea typeface="MS Mincho"/>
                        </a:rPr>
                        <a:t>18</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en-US" sz="1800" kern="100" dirty="0">
                          <a:latin typeface="+mn-lt"/>
                          <a:ea typeface="MS Mincho"/>
                        </a:rPr>
                        <a:t>34</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6677">
                <a:tc rowSpan="4">
                  <a:txBody>
                    <a:bodyPr/>
                    <a:lstStyle/>
                    <a:p>
                      <a:pPr algn="ctr">
                        <a:lnSpc>
                          <a:spcPct val="110000"/>
                        </a:lnSpc>
                        <a:spcAft>
                          <a:spcPts val="0"/>
                        </a:spcAft>
                      </a:pPr>
                      <a:r>
                        <a:rPr lang="en-US" altLang="zh-CN" sz="1800" kern="1200" dirty="0" smtClean="0">
                          <a:solidFill>
                            <a:schemeClr val="tx1"/>
                          </a:solidFill>
                          <a:latin typeface="+mn-lt"/>
                          <a:ea typeface="+mn-ea"/>
                          <a:cs typeface="+mn-cs"/>
                        </a:rPr>
                        <a:t>“Number of subcarriers”</a:t>
                      </a:r>
                      <a:endParaRPr lang="zh-CN" altLang="zh-CN" sz="1800" kern="1200" dirty="0" smtClean="0">
                        <a:solidFill>
                          <a:schemeClr val="tx1"/>
                        </a:solidFill>
                        <a:latin typeface="+mn-lt"/>
                        <a:ea typeface="+mn-ea"/>
                        <a:cs typeface="+mn-cs"/>
                      </a:endParaRPr>
                    </a:p>
                  </a:txBody>
                  <a:tcPr marL="64420" marR="644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en-US" sz="1800" kern="100">
                          <a:latin typeface="+mn-lt"/>
                          <a:ea typeface="MS Mincho"/>
                        </a:rPr>
                        <a:t>12</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0 – 11</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12 – 23</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24 – 35</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36 – 47</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2 – 13</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18 – 29</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latin typeface="+mn-lt"/>
                          <a:ea typeface="MS Mincho"/>
                        </a:rPr>
                        <a:t>34 – 45</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6677">
                <a:tc vMerge="1">
                  <a:txBody>
                    <a:bodyPr/>
                    <a:lstStyle/>
                    <a:p>
                      <a:endParaRPr lang="zh-CN" altLang="en-US"/>
                    </a:p>
                  </a:txBody>
                  <a:tcPr/>
                </a:tc>
                <a:tc>
                  <a:txBody>
                    <a:bodyPr/>
                    <a:lstStyle/>
                    <a:p>
                      <a:pPr algn="ctr">
                        <a:lnSpc>
                          <a:spcPct val="110000"/>
                        </a:lnSpc>
                        <a:spcAft>
                          <a:spcPts val="0"/>
                        </a:spcAft>
                      </a:pPr>
                      <a:r>
                        <a:rPr lang="en-US" sz="1800" kern="100">
                          <a:latin typeface="+mn-lt"/>
                          <a:ea typeface="MS Mincho"/>
                        </a:rPr>
                        <a:t>24</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0 – 23</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12 – 35</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24 – 47</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latin typeface="+mn-lt"/>
                          <a:ea typeface="MS Mincho"/>
                        </a:rPr>
                        <a:t>Invalid</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2 – 25</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18 – 41</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latin typeface="+mn-lt"/>
                          <a:ea typeface="MS Mincho"/>
                        </a:rPr>
                        <a:t>Invalid</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6677">
                <a:tc vMerge="1">
                  <a:txBody>
                    <a:bodyPr/>
                    <a:lstStyle/>
                    <a:p>
                      <a:endParaRPr lang="zh-CN" altLang="en-US"/>
                    </a:p>
                  </a:txBody>
                  <a:tcPr/>
                </a:tc>
                <a:tc>
                  <a:txBody>
                    <a:bodyPr/>
                    <a:lstStyle/>
                    <a:p>
                      <a:pPr algn="ctr">
                        <a:lnSpc>
                          <a:spcPct val="110000"/>
                        </a:lnSpc>
                        <a:spcAft>
                          <a:spcPts val="0"/>
                        </a:spcAft>
                      </a:pPr>
                      <a:r>
                        <a:rPr lang="en-US" sz="1800" kern="100">
                          <a:latin typeface="+mn-lt"/>
                          <a:ea typeface="MS Mincho"/>
                        </a:rPr>
                        <a:t>36</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0 – 35</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12 – 47</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latin typeface="+mn-lt"/>
                          <a:ea typeface="MS Mincho"/>
                        </a:rPr>
                        <a:t>Invalid</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latin typeface="+mn-lt"/>
                          <a:ea typeface="MS Mincho"/>
                        </a:rPr>
                        <a:t>Invalid</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a:latin typeface="+mn-lt"/>
                          <a:ea typeface="MS Mincho"/>
                        </a:rPr>
                        <a:t>2 – 37</a:t>
                      </a:r>
                      <a:endParaRPr lang="zh-CN" sz="1800" kern="10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latin typeface="+mn-lt"/>
                          <a:ea typeface="MS Mincho"/>
                        </a:rPr>
                        <a:t>Invalid</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latin typeface="+mn-lt"/>
                          <a:ea typeface="MS Mincho"/>
                        </a:rPr>
                        <a:t>Invalid</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9427">
                <a:tc vMerge="1">
                  <a:txBody>
                    <a:bodyPr/>
                    <a:lstStyle/>
                    <a:p>
                      <a:endParaRPr lang="zh-CN" altLang="en-US"/>
                    </a:p>
                  </a:txBody>
                  <a:tcPr/>
                </a:tc>
                <a:tc>
                  <a:txBody>
                    <a:bodyPr/>
                    <a:lstStyle/>
                    <a:p>
                      <a:pPr algn="ctr">
                        <a:lnSpc>
                          <a:spcPct val="110000"/>
                        </a:lnSpc>
                        <a:spcAft>
                          <a:spcPts val="0"/>
                        </a:spcAft>
                      </a:pPr>
                      <a:r>
                        <a:rPr lang="en-US" sz="1800" kern="100" dirty="0">
                          <a:latin typeface="+mn-lt"/>
                          <a:ea typeface="MS Mincho"/>
                        </a:rPr>
                        <a:t>48</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latin typeface="+mn-lt"/>
                          <a:ea typeface="MS Mincho"/>
                        </a:rPr>
                        <a:t>0 – 47</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latin typeface="+mn-lt"/>
                          <a:ea typeface="MS Mincho"/>
                        </a:rPr>
                        <a:t>Invalid</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latin typeface="+mn-lt"/>
                          <a:ea typeface="MS Mincho"/>
                        </a:rPr>
                        <a:t>Invalid</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latin typeface="+mn-lt"/>
                          <a:ea typeface="MS Mincho"/>
                        </a:rPr>
                        <a:t>Invalid</a:t>
                      </a:r>
                      <a:endParaRPr lang="zh-CN" sz="1800" kern="100" dirty="0">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solidFill>
                            <a:srgbClr val="FF0000"/>
                          </a:solidFill>
                          <a:latin typeface="+mn-lt"/>
                          <a:ea typeface="MS Mincho"/>
                        </a:rPr>
                        <a:t>Invalid</a:t>
                      </a:r>
                      <a:endParaRPr lang="zh-CN" sz="1800" kern="100" dirty="0">
                        <a:solidFill>
                          <a:srgbClr val="FF0000"/>
                        </a:solidFill>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solidFill>
                            <a:srgbClr val="FF0000"/>
                          </a:solidFill>
                          <a:latin typeface="+mn-lt"/>
                          <a:ea typeface="MS Mincho"/>
                        </a:rPr>
                        <a:t>Invalid</a:t>
                      </a:r>
                      <a:endParaRPr lang="zh-CN" sz="1800" kern="100" dirty="0">
                        <a:solidFill>
                          <a:srgbClr val="FF0000"/>
                        </a:solidFill>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800" kern="100" dirty="0">
                          <a:solidFill>
                            <a:srgbClr val="FF0000"/>
                          </a:solidFill>
                          <a:latin typeface="+mn-lt"/>
                          <a:ea typeface="MS Mincho"/>
                        </a:rPr>
                        <a:t>Invalid</a:t>
                      </a:r>
                      <a:endParaRPr lang="zh-CN" sz="1800" kern="100" dirty="0">
                        <a:solidFill>
                          <a:srgbClr val="FF0000"/>
                        </a:solidFill>
                        <a:latin typeface="+mn-lt"/>
                        <a:ea typeface="MS Mincho"/>
                      </a:endParaRPr>
                    </a:p>
                  </a:txBody>
                  <a:tcPr marL="64420" marR="64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13151</TotalTime>
  <Words>841</Words>
  <Application>Microsoft Office PowerPoint</Application>
  <PresentationFormat>全屏显示(4:3)</PresentationFormat>
  <Paragraphs>108</Paragraphs>
  <Slides>12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14" baseType="lpstr">
      <vt:lpstr>Office Theme</vt:lpstr>
      <vt:lpstr>公式</vt:lpstr>
      <vt:lpstr>WF on remaining details of NB-PRACH</vt:lpstr>
      <vt:lpstr>Background on timing advance</vt:lpstr>
      <vt:lpstr>Background on timing relationships </vt:lpstr>
      <vt:lpstr>Observations on timing relationships</vt:lpstr>
      <vt:lpstr>Background on subcarrier locations</vt:lpstr>
      <vt:lpstr>Background on NB-PDCCH order</vt:lpstr>
      <vt:lpstr>Proposals on timing advance</vt:lpstr>
      <vt:lpstr>Proposals on timing relationships</vt:lpstr>
      <vt:lpstr>Proposals on subcarrier locations</vt:lpstr>
      <vt:lpstr>Proposals on NB-PDCCH order</vt:lpstr>
      <vt:lpstr>Proposals on starting time of period</vt:lpstr>
      <vt:lpstr>Proposals on symbol values</vt:lpstr>
    </vt:vector>
  </TitlesOfParts>
  <Company>MediaTek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dc:title>
  <dc:creator>HW</dc:creator>
  <cp:lastModifiedBy>Luochao</cp:lastModifiedBy>
  <cp:revision>1128</cp:revision>
  <dcterms:created xsi:type="dcterms:W3CDTF">2015-04-22T00:12:23Z</dcterms:created>
  <dcterms:modified xsi:type="dcterms:W3CDTF">2016-04-13T08:17:54Z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1453297767</vt:lpwstr>
  </property>
  <property fmtid="{D5CDD505-2E9C-101B-9397-08002B2CF9AE}" pid="11" name="_2015_ms_pID_725343">
    <vt:lpwstr>(3)oK3rTj54beaDMuyYwVQcOL1GLvbI0YZjw6qgSkAcMsuNNPkyCm67dy+aIcA43bMZYSFoGBI8
UecCVFq/Fn1UJPNlcVKOHC8XGIJ1Ikf71MVKku6yuPaqrbv60oSNpzHDSfsVD41dREQkXTYi
09zOo9CTFzOtTKFsjMKzRkJJg4qfDH7RcC3kly+Qr6PBL7L+Ei/FtIP3XFniEvlIw2M9y1F5
oxl8c3OCa33CP3C3FV</vt:lpwstr>
  </property>
  <property fmtid="{D5CDD505-2E9C-101B-9397-08002B2CF9AE}" pid="12" name="_2015_ms_pID_7253431">
    <vt:lpwstr>uWlBTisGdSANhSwXGG94t2sDTqpkLC6qB4aOk3DOiUg5RZr9zgLkre
MWLWFtO7JfOhA/L1T6y7nWwJWGYv1li2PXQpQJO9DluKH19H+HXWJGR6ovU3VhoSZRGe5CyY
NFb0R0EajL8OFlVkSAQGxvNMOtFzKAy3yyezFKkEkOEUb/0w2KWeTsBwPilzPIOxfXqGY4Rj
Ni0bOYZw8fP1FpYRk0TbSA1TocohaQxhvuo6</vt:lpwstr>
  </property>
  <property fmtid="{D5CDD505-2E9C-101B-9397-08002B2CF9AE}" pid="13" name="_2015_ms_pID_7253432">
    <vt:lpwstr>CDZ/uTV0JlSeoNwSPVwBjZBEoKtyPkSecjU0
JdCd/IBD+GUXd7eHQqf5KPbdBNftgR4Iht2QHwh86DtLnys40AoCMXQG699lOGHqm7/S0KIX
zpLvwj6/XZ6QlfhCWHuXGQ==</vt:lpwstr>
  </property>
</Properties>
</file>