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2" r:id="rId4"/>
    <p:sldId id="283" r:id="rId5"/>
    <p:sldId id="281" r:id="rId6"/>
    <p:sldId id="284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starting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of NB-PDCCH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/>
              <a:t>163587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7.2.1.1.1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In </a:t>
            </a:r>
            <a:r>
              <a:rPr lang="en-US" altLang="zh-CN" sz="2800" dirty="0" err="1" smtClean="0"/>
              <a:t>eMTC</a:t>
            </a:r>
            <a:r>
              <a:rPr lang="en-US" altLang="zh-CN" sz="2800" dirty="0" smtClean="0"/>
              <a:t>, the start of a MPDCCH search space is defined as follows:</a:t>
            </a:r>
          </a:p>
          <a:p>
            <a:pPr lvl="1"/>
            <a:r>
              <a:rPr lang="en-US" altLang="zh-CN" dirty="0" smtClean="0"/>
              <a:t>For MPDCCH UE-specific search space, and Type0-MPDCCH common search space,  the starting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are given by , </a:t>
            </a:r>
            <a:endParaRPr lang="zh-CN" altLang="zh-CN" dirty="0" smtClean="0"/>
          </a:p>
          <a:p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</a:t>
            </a:r>
            <a:r>
              <a:rPr lang="en-US" altLang="zh-CN" sz="2800" dirty="0" smtClean="0"/>
              <a:t>where T=</a:t>
            </a:r>
            <a:r>
              <a:rPr lang="en-US" altLang="zh-CN" sz="2800" dirty="0" err="1" smtClean="0"/>
              <a:t>Rmax</a:t>
            </a:r>
            <a:r>
              <a:rPr lang="en-US" altLang="zh-CN" sz="2800" dirty="0" smtClean="0"/>
              <a:t>*G,   G is from {1, 1.5, 2, 2.5, 4, 5, 8, 10} for FDD, and {1, 2, 4, 5, 8, 10, 20, reserved} for TDD and the index of one element is given by the higher layer parameter </a:t>
            </a:r>
            <a:r>
              <a:rPr lang="en-US" altLang="zh-CN" sz="2800" i="1" dirty="0" err="1" smtClean="0"/>
              <a:t>nPDCCH</a:t>
            </a:r>
            <a:r>
              <a:rPr lang="en-US" altLang="zh-CN" sz="2800" i="1" dirty="0" smtClean="0"/>
              <a:t>-</a:t>
            </a:r>
            <a:r>
              <a:rPr lang="en-US" altLang="zh-CN" sz="2800" i="1" dirty="0" err="1" smtClean="0"/>
              <a:t>startSF</a:t>
            </a:r>
            <a:r>
              <a:rPr lang="en-US" altLang="zh-CN" sz="2800" i="1" dirty="0" smtClean="0"/>
              <a:t>-UESS</a:t>
            </a:r>
            <a:r>
              <a:rPr lang="en-US" altLang="zh-CN" sz="2800" dirty="0" smtClean="0"/>
              <a:t>.</a:t>
            </a:r>
            <a:endParaRPr lang="zh-CN" altLang="zh-CN" sz="2800" dirty="0" smtClean="0"/>
          </a:p>
          <a:p>
            <a:pPr marL="742950" lvl="2" indent="-342900"/>
            <a:endParaRPr lang="en-US" altLang="zh-CN" sz="2800" dirty="0" smtClean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2843808" y="3550184"/>
          <a:ext cx="3600401" cy="526888"/>
        </p:xfrm>
        <a:graphic>
          <a:graphicData uri="http://schemas.openxmlformats.org/presentationml/2006/ole">
            <p:oleObj spid="_x0000_s2049" name="公式" r:id="rId3" imgW="1562100" imgH="228600" progId="Equation.3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altLang="zh-CN" sz="2800" dirty="0" smtClean="0"/>
              <a:t>The principle in </a:t>
            </a:r>
            <a:r>
              <a:rPr lang="en-US" altLang="zh-CN" sz="2800" dirty="0" err="1" smtClean="0"/>
              <a:t>eMTC</a:t>
            </a:r>
            <a:r>
              <a:rPr lang="en-US" altLang="zh-CN" sz="2800" dirty="0" smtClean="0"/>
              <a:t> can be reused for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 to define the start of NB-PDCCH search space. However,</a:t>
            </a:r>
          </a:p>
          <a:p>
            <a:pPr lvl="1"/>
            <a:r>
              <a:rPr lang="en-US" altLang="zh-CN" sz="2400" dirty="0" smtClean="0"/>
              <a:t>Some of the value(s) in  the set G may not be appropriate for NB-</a:t>
            </a:r>
            <a:r>
              <a:rPr lang="en-US" altLang="zh-CN" sz="2400" dirty="0" err="1" smtClean="0"/>
              <a:t>IoT</a:t>
            </a:r>
            <a:r>
              <a:rPr lang="en-US" altLang="zh-CN" sz="2400" dirty="0" smtClean="0"/>
              <a:t>. For example, it was agreed that the start of an NB-PDCCH search space is &gt;=4ms after the end of the last NB-PDCCH search space, i.e., </a:t>
            </a:r>
            <a:r>
              <a:rPr lang="en-US" altLang="zh-CN" sz="2400" dirty="0" err="1" smtClean="0"/>
              <a:t>Rmax</a:t>
            </a:r>
            <a:r>
              <a:rPr lang="en-US" altLang="zh-CN" sz="2400" dirty="0" smtClean="0"/>
              <a:t>(G-1)&gt;=4ms, excluding the value “1” from G.</a:t>
            </a:r>
          </a:p>
          <a:p>
            <a:pPr lvl="1"/>
            <a:r>
              <a:rPr lang="en-US" altLang="zh-CN" sz="2400" dirty="0" smtClean="0"/>
              <a:t>For small values of </a:t>
            </a:r>
            <a:r>
              <a:rPr lang="en-US" altLang="zh-CN" sz="2400" dirty="0" err="1" smtClean="0"/>
              <a:t>Rmax</a:t>
            </a:r>
            <a:r>
              <a:rPr lang="en-US" altLang="zh-CN" sz="2400" dirty="0" smtClean="0"/>
              <a:t>, sufficiently large value(s) in G should be provided  to ensure low power consumption for good coverage UEs. If the set of G in </a:t>
            </a:r>
            <a:r>
              <a:rPr lang="en-US" altLang="zh-CN" sz="2400" dirty="0" err="1" smtClean="0"/>
              <a:t>eMTC</a:t>
            </a:r>
            <a:r>
              <a:rPr lang="en-US" altLang="zh-CN" sz="2400" dirty="0" smtClean="0"/>
              <a:t> is reused, the resulting largest period (e.g. 10 for </a:t>
            </a:r>
            <a:r>
              <a:rPr lang="en-US" altLang="zh-CN" sz="2400" dirty="0" err="1" smtClean="0"/>
              <a:t>Rmax</a:t>
            </a:r>
            <a:r>
              <a:rPr lang="en-US" altLang="zh-CN" sz="2400" dirty="0" smtClean="0"/>
              <a:t>=1) are felt too small. </a:t>
            </a:r>
          </a:p>
          <a:p>
            <a:pPr lvl="1"/>
            <a:r>
              <a:rPr lang="en-US" altLang="zh-CN" sz="2400" dirty="0" smtClean="0"/>
              <a:t>For large values of </a:t>
            </a:r>
            <a:r>
              <a:rPr lang="en-US" altLang="zh-CN" sz="2400" dirty="0" err="1" smtClean="0"/>
              <a:t>Rmax</a:t>
            </a:r>
            <a:r>
              <a:rPr lang="en-US" altLang="zh-CN" sz="2400" dirty="0" smtClean="0"/>
              <a:t>, a sufficient number of small values in G should be provided such that the period is not too large (i.e. &lt;= 2560ms as in </a:t>
            </a:r>
            <a:r>
              <a:rPr lang="en-US" altLang="zh-CN" sz="2400" dirty="0" err="1" smtClean="0"/>
              <a:t>eMTC</a:t>
            </a:r>
            <a:r>
              <a:rPr lang="en-US" altLang="zh-CN" sz="2400" dirty="0" smtClean="0"/>
              <a:t>). As can be seen in the following table, if the set of G in </a:t>
            </a:r>
            <a:r>
              <a:rPr lang="en-US" altLang="zh-CN" sz="2400" dirty="0" err="1" smtClean="0"/>
              <a:t>eMTC</a:t>
            </a:r>
            <a:r>
              <a:rPr lang="en-US" altLang="zh-CN" sz="2400" dirty="0" smtClean="0"/>
              <a:t> is fully reused, no valid period is available for </a:t>
            </a:r>
            <a:r>
              <a:rPr lang="en-US" altLang="zh-CN" sz="2400" dirty="0" err="1" smtClean="0"/>
              <a:t>Rmax</a:t>
            </a:r>
            <a:r>
              <a:rPr lang="en-US" altLang="zh-CN" sz="2400" dirty="0" smtClean="0"/>
              <a:t>=2048.</a:t>
            </a:r>
          </a:p>
          <a:p>
            <a:pPr lvl="1"/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11555" y="2060846"/>
          <a:ext cx="8064901" cy="3672410"/>
        </p:xfrm>
        <a:graphic>
          <a:graphicData uri="http://schemas.openxmlformats.org/drawingml/2006/table">
            <a:tbl>
              <a:tblPr/>
              <a:tblGrid>
                <a:gridCol w="620377"/>
                <a:gridCol w="620377"/>
                <a:gridCol w="620377"/>
                <a:gridCol w="620377"/>
                <a:gridCol w="620377"/>
                <a:gridCol w="620377"/>
                <a:gridCol w="620377"/>
                <a:gridCol w="620377"/>
                <a:gridCol w="620377"/>
                <a:gridCol w="620377"/>
                <a:gridCol w="620377"/>
                <a:gridCol w="620377"/>
                <a:gridCol w="620377"/>
              </a:tblGrid>
              <a:tr h="428353"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R</a:t>
                      </a:r>
                      <a:r>
                        <a:rPr lang="en-US" sz="1800" b="0" i="0" u="none" strike="noStrike" baseline="-25000" dirty="0" err="1">
                          <a:solidFill>
                            <a:srgbClr val="000000"/>
                          </a:solidFill>
                          <a:latin typeface="+mn-lt"/>
                        </a:rPr>
                        <a:t>max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3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1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1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384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768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1536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3072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1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4096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1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80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1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4096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8192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1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160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1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4096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8192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16384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196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10240</a:t>
                      </a:r>
                      <a:endParaRPr lang="zh-CN" sz="18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20480</a:t>
                      </a:r>
                      <a:endParaRPr lang="zh-CN" sz="18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1008112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List of periods if the set of G in </a:t>
            </a:r>
            <a:r>
              <a:rPr lang="en-US" altLang="zh-CN" sz="2800" dirty="0" err="1" smtClean="0"/>
              <a:t>eMTC</a:t>
            </a:r>
            <a:r>
              <a:rPr lang="en-US" altLang="zh-CN" sz="2800" dirty="0" smtClean="0"/>
              <a:t> is reused.</a:t>
            </a:r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zh-CN" dirty="0" smtClean="0"/>
              <a:t>For NB-PDCCH search space for UE-SS and CSS for RAR/Msg3 re-transmission/Msg4, the starting </a:t>
            </a:r>
            <a:r>
              <a:rPr lang="en-US" altLang="zh-CN" dirty="0" err="1" smtClean="0"/>
              <a:t>subframes</a:t>
            </a:r>
            <a:r>
              <a:rPr lang="en-US" altLang="zh-CN" dirty="0" smtClean="0"/>
              <a:t> are given by,</a:t>
            </a:r>
          </a:p>
          <a:p>
            <a:pPr lvl="0"/>
            <a:endParaRPr lang="en-US" altLang="zh-CN" dirty="0" smtClean="0"/>
          </a:p>
          <a:p>
            <a:pPr lvl="0">
              <a:buNone/>
            </a:pPr>
            <a:r>
              <a:rPr lang="en-US" altLang="zh-CN" dirty="0" smtClean="0"/>
              <a:t>    where T=</a:t>
            </a:r>
            <a:r>
              <a:rPr lang="en-US" altLang="zh-CN" dirty="0" err="1" smtClean="0"/>
              <a:t>R</a:t>
            </a:r>
            <a:r>
              <a:rPr lang="en-US" altLang="zh-CN" baseline="-25000" dirty="0" err="1" smtClean="0"/>
              <a:t>max</a:t>
            </a:r>
            <a:r>
              <a:rPr lang="en-US" altLang="zh-CN" dirty="0" smtClean="0"/>
              <a:t>*</a:t>
            </a:r>
            <a:r>
              <a:rPr lang="en-US" altLang="zh-CN" dirty="0" err="1" smtClean="0"/>
              <a:t>G</a:t>
            </a:r>
            <a:r>
              <a:rPr lang="en-US" altLang="zh-CN" baseline="-25000" dirty="0" err="1" smtClean="0"/>
              <a:t>Rmax</a:t>
            </a:r>
            <a:r>
              <a:rPr lang="en-US" altLang="zh-CN" dirty="0" smtClean="0"/>
              <a:t>.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For each </a:t>
            </a:r>
            <a:r>
              <a:rPr lang="en-US" altLang="zh-CN" dirty="0" err="1" smtClean="0"/>
              <a:t>R</a:t>
            </a:r>
            <a:r>
              <a:rPr lang="en-US" altLang="zh-CN" baseline="-25000" dirty="0" err="1" smtClean="0"/>
              <a:t>max</a:t>
            </a:r>
            <a:r>
              <a:rPr lang="en-US" altLang="zh-CN" dirty="0" smtClean="0"/>
              <a:t>, the corresponding set of values of parameter </a:t>
            </a:r>
            <a:r>
              <a:rPr lang="en-US" altLang="zh-CN" dirty="0" err="1" smtClean="0"/>
              <a:t>G</a:t>
            </a:r>
            <a:r>
              <a:rPr lang="en-US" altLang="zh-CN" baseline="-25000" dirty="0" err="1" smtClean="0"/>
              <a:t>Rmax</a:t>
            </a:r>
            <a:r>
              <a:rPr lang="en-US" altLang="zh-CN" dirty="0" smtClean="0"/>
              <a:t> is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          where [g</a:t>
            </a:r>
            <a:r>
              <a:rPr lang="en-US" altLang="zh-CN" baseline="-25000" dirty="0" smtClean="0"/>
              <a:t>0</a:t>
            </a:r>
            <a:r>
              <a:rPr lang="en-US" altLang="zh-CN" dirty="0" smtClean="0"/>
              <a:t>, g</a:t>
            </a:r>
            <a:r>
              <a:rPr lang="en-US" altLang="zh-CN" baseline="-25000" dirty="0" smtClean="0"/>
              <a:t>1</a:t>
            </a:r>
            <a:r>
              <a:rPr lang="en-US" altLang="zh-CN" dirty="0" smtClean="0"/>
              <a:t>, g</a:t>
            </a:r>
            <a:r>
              <a:rPr lang="en-US" altLang="zh-CN" baseline="-25000" dirty="0" smtClean="0"/>
              <a:t>2</a:t>
            </a:r>
            <a:r>
              <a:rPr lang="en-US" altLang="zh-CN" dirty="0" smtClean="0"/>
              <a:t>, …, g</a:t>
            </a:r>
            <a:r>
              <a:rPr lang="en-US" altLang="zh-CN" baseline="-25000" dirty="0" smtClean="0"/>
              <a:t>11</a:t>
            </a:r>
            <a:r>
              <a:rPr lang="en-US" altLang="zh-CN" dirty="0" smtClean="0"/>
              <a:t>] = [1.25, 2, 3, 4, 6, 8, 12, 16, 24, 32, 64, 128]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          And then one element in the set is chosen as </a:t>
            </a:r>
            <a:r>
              <a:rPr lang="en-US" altLang="zh-CN" dirty="0" err="1" smtClean="0"/>
              <a:t>G</a:t>
            </a:r>
            <a:r>
              <a:rPr lang="en-US" altLang="zh-CN" baseline="-25000" dirty="0" err="1" smtClean="0"/>
              <a:t>Rmax</a:t>
            </a:r>
            <a:r>
              <a:rPr lang="en-US" altLang="zh-CN" dirty="0" smtClean="0"/>
              <a:t> by 3-bit higher layer signaling.</a:t>
            </a:r>
            <a:endParaRPr lang="zh-CN" altLang="zh-CN" dirty="0" smtClean="0"/>
          </a:p>
          <a:p>
            <a:pPr marL="742950" lvl="2" indent="-342900"/>
            <a:endParaRPr lang="en-US" altLang="zh-CN" sz="28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3131839" y="1988840"/>
          <a:ext cx="3312369" cy="484737"/>
        </p:xfrm>
        <a:graphic>
          <a:graphicData uri="http://schemas.openxmlformats.org/presentationml/2006/ole">
            <p:oleObj spid="_x0000_s1025" name="公式" r:id="rId3" imgW="1562100" imgH="228600" progId="Equation.3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907703" y="3356992"/>
          <a:ext cx="5726039" cy="936104"/>
        </p:xfrm>
        <a:graphic>
          <a:graphicData uri="http://schemas.openxmlformats.org/presentationml/2006/ole">
            <p:oleObj spid="_x0000_s1027" r:id="rId4" imgW="4483100" imgH="736600" progId="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576064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List of periods if the proposed set of G is used.</a:t>
            </a:r>
            <a:endParaRPr lang="en-US" altLang="zh-CN" sz="2400" dirty="0" smtClean="0"/>
          </a:p>
          <a:p>
            <a:pPr lvl="1"/>
            <a:endParaRPr lang="en-US" altLang="zh-CN" sz="24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51523" y="2132856"/>
          <a:ext cx="8640957" cy="4176466"/>
        </p:xfrm>
        <a:graphic>
          <a:graphicData uri="http://schemas.openxmlformats.org/drawingml/2006/table">
            <a:tbl>
              <a:tblPr/>
              <a:tblGrid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  <a:gridCol w="664689"/>
              </a:tblGrid>
              <a:tr h="298319"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R</a:t>
                      </a:r>
                      <a:r>
                        <a:rPr lang="en-US" sz="1600" b="0" i="0" u="none" strike="noStrike" baseline="-25000" dirty="0" err="1">
                          <a:solidFill>
                            <a:srgbClr val="000000"/>
                          </a:solidFill>
                          <a:latin typeface="+mn-lt"/>
                        </a:rPr>
                        <a:t>max</a:t>
                      </a:r>
                      <a:endParaRPr lang="zh-CN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Rmax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=1.25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1.25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2.5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80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160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320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640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1280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2560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4096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=3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384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768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1536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3072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6144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4096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8192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384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768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1536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3072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6144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4096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384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768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1536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3072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6144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=16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4096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8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192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384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768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1536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3072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6144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=32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32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4096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=64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4096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8192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31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g</a:t>
                      </a:r>
                      <a:r>
                        <a:rPr lang="en-US" sz="1600" b="0" i="0" u="none" strike="noStrike" baseline="-25000">
                          <a:solidFill>
                            <a:srgbClr val="000000"/>
                          </a:solidFill>
                          <a:latin typeface="+mn-lt"/>
                        </a:rPr>
                        <a:t>11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=128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256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512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1024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2048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…</a:t>
                      </a:r>
                      <a:endParaRPr lang="zh-CN" sz="16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6513" marR="6513" marT="65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12988</TotalTime>
  <Words>728</Words>
  <Application>Microsoft Office PowerPoint</Application>
  <PresentationFormat>全屏显示(4:3)</PresentationFormat>
  <Paragraphs>318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Theme</vt:lpstr>
      <vt:lpstr>公式</vt:lpstr>
      <vt:lpstr>WF on starting subframes of NB-PDCCH</vt:lpstr>
      <vt:lpstr>Background</vt:lpstr>
      <vt:lpstr>Observations</vt:lpstr>
      <vt:lpstr>Observations</vt:lpstr>
      <vt:lpstr>Proposals</vt:lpstr>
      <vt:lpstr>Observations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Luochao</cp:lastModifiedBy>
  <cp:revision>1112</cp:revision>
  <dcterms:created xsi:type="dcterms:W3CDTF">2015-04-22T00:12:23Z</dcterms:created>
  <dcterms:modified xsi:type="dcterms:W3CDTF">2016-04-12T05:31:13Z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(3)iq2NUZ4UQYNNiXvCdkfmszTOY80afITXSg0eSpy3E/K4GFINq7+vWzn2qYVaVFeFsmHtSob2
1iGuxNmh8VF/ZbX8fzPVGb88bX5EsjtaGRY8MTeIGQ4Vt4IRkqXgJyVhLizj0/uv9kNvKOo+
xcgv4WK2gmi8yZ8SZintfzkItalQL1UDcSJjZhG+rfjWihL8NAzOYTn1GMUXqiFyUNFi9pGF
YtzM1WsfvIepoXW/AC</vt:lpwstr>
  </property>
  <property fmtid="{D5CDD505-2E9C-101B-9397-08002B2CF9AE}" pid="12" name="_2015_ms_pID_7253431">
    <vt:lpwstr>wtSchZaCvt1wBbEPrg9RFKhYqFWtHXZ67tXwWntCn6sSysyHgFZlFJ
vb1ePrpb8VtGyyU+2wtfgs3CIv+Lyi0a6nwu0hPCVcuCyUjIv1lQPVptkFJ9X9wvHk2OhOPh
0GSmSCYUn/t+US1vZGONhj0aAuii0FoU0FBoNYeDj6ev+dIftFEUPUybaihvbCnrXvvAwawB
VL0rRkHZTVz9T+BxX4bJFReKw9C7O4oy2H6R</vt:lpwstr>
  </property>
  <property fmtid="{D5CDD505-2E9C-101B-9397-08002B2CF9AE}" pid="13" name="_2015_ms_pID_7253432">
    <vt:lpwstr>7UVAuJ1bX3l5D529aMYU2DealSvOPJ1C4uvF
r6KjzhHhLkcewTyaqBbxfYyXiskqX6jNeqqLlFVouPsLfToThK8G6OQsn5hz28TdyX4ZQKQk
Ql1v8yk0moA8bx82CW7WxQ==</vt:lpwstr>
  </property>
</Properties>
</file>