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6" r:id="rId4"/>
    <p:sldId id="267" r:id="rId5"/>
    <p:sldId id="264"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620"/>
    <p:restoredTop sz="94660"/>
  </p:normalViewPr>
  <p:slideViewPr>
    <p:cSldViewPr>
      <p:cViewPr varScale="1">
        <p:scale>
          <a:sx n="70" d="100"/>
          <a:sy n="70" d="100"/>
        </p:scale>
        <p:origin x="1776"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3473281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2222077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707471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2349AD-B13C-4BED-A7DE-F0B3E5C2F900}"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1644213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2349AD-B13C-4BED-A7DE-F0B3E5C2F900}" type="datetimeFigureOut">
              <a:rPr lang="en-US" smtClean="0"/>
              <a:t>4/12/2016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957710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12349AD-B13C-4BED-A7DE-F0B3E5C2F900}"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3451944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12349AD-B13C-4BED-A7DE-F0B3E5C2F900}" type="datetimeFigureOut">
              <a:rPr lang="en-US" smtClean="0"/>
              <a:t>4/12/2016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2637123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12349AD-B13C-4BED-A7DE-F0B3E5C2F900}" type="datetimeFigureOut">
              <a:rPr lang="en-US" smtClean="0"/>
              <a:t>4/12/2016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9663994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2349AD-B13C-4BED-A7DE-F0B3E5C2F900}" type="datetimeFigureOut">
              <a:rPr lang="en-US" smtClean="0"/>
              <a:t>4/12/2016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669486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2349AD-B13C-4BED-A7DE-F0B3E5C2F900}"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1503112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2349AD-B13C-4BED-A7DE-F0B3E5C2F900}" type="datetimeFigureOut">
              <a:rPr lang="en-US" smtClean="0"/>
              <a:t>4/12/2016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AE0963-C15A-49AF-B54E-C71C581D0989}" type="slidenum">
              <a:rPr lang="en-US" smtClean="0"/>
              <a:t>‹#›</a:t>
            </a:fld>
            <a:endParaRPr lang="en-US"/>
          </a:p>
        </p:txBody>
      </p:sp>
    </p:spTree>
    <p:extLst>
      <p:ext uri="{BB962C8B-B14F-4D97-AF65-F5344CB8AC3E}">
        <p14:creationId xmlns:p14="http://schemas.microsoft.com/office/powerpoint/2010/main" val="3972935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2349AD-B13C-4BED-A7DE-F0B3E5C2F900}" type="datetimeFigureOut">
              <a:rPr lang="en-US" smtClean="0"/>
              <a:t>4/12/2016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AE0963-C15A-49AF-B54E-C71C581D0989}" type="slidenum">
              <a:rPr lang="en-US" smtClean="0"/>
              <a:t>‹#›</a:t>
            </a:fld>
            <a:endParaRPr lang="en-US"/>
          </a:p>
        </p:txBody>
      </p:sp>
    </p:spTree>
    <p:extLst>
      <p:ext uri="{BB962C8B-B14F-4D97-AF65-F5344CB8AC3E}">
        <p14:creationId xmlns:p14="http://schemas.microsoft.com/office/powerpoint/2010/main" val="24433420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emf"/><Relationship Id="rId5" Type="http://schemas.openxmlformats.org/officeDocument/2006/relationships/package" Target="../embeddings/Microsoft_Visio_Drawing1.vsdx"/><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3465" y="2492896"/>
            <a:ext cx="8146685" cy="1470025"/>
          </a:xfrm>
        </p:spPr>
        <p:txBody>
          <a:bodyPr>
            <a:normAutofit fontScale="90000"/>
          </a:bodyPr>
          <a:lstStyle/>
          <a:p>
            <a:pPr algn="l"/>
            <a:r>
              <a:rPr lang="en-US" dirty="0" smtClean="0"/>
              <a:t>Way forward on the PSD Issue with RB-level Multi-cluster Transmission</a:t>
            </a:r>
            <a:br>
              <a:rPr lang="en-US" dirty="0" smtClean="0"/>
            </a:br>
            <a:r>
              <a:rPr lang="en-US" dirty="0" smtClean="0"/>
              <a:t/>
            </a:r>
            <a:br>
              <a:rPr lang="en-US" dirty="0" smtClean="0"/>
            </a:br>
            <a:r>
              <a:rPr lang="en-US" sz="2200" dirty="0" smtClean="0"/>
              <a:t>For: Decision</a:t>
            </a:r>
            <a:br>
              <a:rPr lang="en-US" sz="2200" dirty="0" smtClean="0"/>
            </a:br>
            <a:r>
              <a:rPr lang="en-US" sz="2200" dirty="0" smtClean="0"/>
              <a:t>AI: 7.3.1.1</a:t>
            </a:r>
            <a:endParaRPr lang="en-US" sz="2200" dirty="0"/>
          </a:p>
        </p:txBody>
      </p:sp>
      <p:sp>
        <p:nvSpPr>
          <p:cNvPr id="3" name="Subtitle 2"/>
          <p:cNvSpPr>
            <a:spLocks noGrp="1"/>
          </p:cNvSpPr>
          <p:nvPr>
            <p:ph type="subTitle" idx="1"/>
          </p:nvPr>
        </p:nvSpPr>
        <p:spPr>
          <a:xfrm>
            <a:off x="971600" y="4725144"/>
            <a:ext cx="6400800" cy="1752600"/>
          </a:xfrm>
        </p:spPr>
        <p:txBody>
          <a:bodyPr>
            <a:normAutofit/>
          </a:bodyPr>
          <a:lstStyle/>
          <a:p>
            <a:r>
              <a:rPr lang="en-US" dirty="0" smtClean="0"/>
              <a:t>Intel</a:t>
            </a:r>
            <a:r>
              <a:rPr lang="en-US" smtClean="0"/>
              <a:t>, Broadcom,…</a:t>
            </a:r>
            <a:endParaRPr lang="en-US" sz="1800" dirty="0"/>
          </a:p>
        </p:txBody>
      </p:sp>
      <p:sp>
        <p:nvSpPr>
          <p:cNvPr id="4" name="Rectangle 6"/>
          <p:cNvSpPr>
            <a:spLocks noChangeArrowheads="1"/>
          </p:cNvSpPr>
          <p:nvPr/>
        </p:nvSpPr>
        <p:spPr bwMode="auto">
          <a:xfrm>
            <a:off x="323850" y="257859"/>
            <a:ext cx="84963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pt-BR" b="1" dirty="0"/>
              <a:t>3GPP TSG-RAN WG1 </a:t>
            </a:r>
            <a:r>
              <a:rPr lang="pt-BR" b="1" dirty="0" smtClean="0"/>
              <a:t>#84-bis</a:t>
            </a:r>
            <a:r>
              <a:rPr lang="pt-BR" b="1" dirty="0"/>
              <a:t>				        </a:t>
            </a:r>
            <a:r>
              <a:rPr lang="pt-BR" b="1" dirty="0" smtClean="0"/>
              <a:t>	R1-163572</a:t>
            </a:r>
            <a:endParaRPr lang="en-US" dirty="0"/>
          </a:p>
          <a:p>
            <a:r>
              <a:rPr lang="en-US" b="1" dirty="0" smtClean="0"/>
              <a:t>Busan, Korea, Apr 11-15, 2016</a:t>
            </a:r>
            <a:endParaRPr lang="en-US" b="1" dirty="0"/>
          </a:p>
        </p:txBody>
      </p:sp>
    </p:spTree>
    <p:extLst>
      <p:ext uri="{BB962C8B-B14F-4D97-AF65-F5344CB8AC3E}">
        <p14:creationId xmlns:p14="http://schemas.microsoft.com/office/powerpoint/2010/main" val="2915307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1600200"/>
            <a:ext cx="8229600" cy="4637112"/>
          </a:xfrm>
        </p:spPr>
        <p:txBody>
          <a:bodyPr>
            <a:normAutofit fontScale="70000" lnSpcReduction="20000"/>
          </a:bodyPr>
          <a:lstStyle/>
          <a:p>
            <a:pPr marL="0" indent="0">
              <a:buNone/>
            </a:pPr>
            <a:r>
              <a:rPr lang="en-US" dirty="0"/>
              <a:t>In </a:t>
            </a:r>
            <a:r>
              <a:rPr lang="en-US" dirty="0" smtClean="0"/>
              <a:t>RAN1-84, the following agreement was made:</a:t>
            </a:r>
          </a:p>
          <a:p>
            <a:pPr marL="0" indent="0">
              <a:buNone/>
            </a:pPr>
            <a:r>
              <a:rPr lang="en-GB" b="1" u="sng" dirty="0" smtClean="0"/>
              <a:t>Agreement:</a:t>
            </a:r>
            <a:endParaRPr lang="en-US" dirty="0" smtClean="0"/>
          </a:p>
          <a:p>
            <a:pPr lvl="0"/>
            <a:r>
              <a:rPr lang="en-GB" dirty="0" smtClean="0"/>
              <a:t>For </a:t>
            </a:r>
            <a:r>
              <a:rPr lang="en-GB" dirty="0" err="1"/>
              <a:t>eLAA</a:t>
            </a:r>
            <a:r>
              <a:rPr lang="en-GB" dirty="0"/>
              <a:t>, flexible timing between UL grant and UL transmission is supported</a:t>
            </a:r>
            <a:endParaRPr lang="en-US" dirty="0"/>
          </a:p>
          <a:p>
            <a:pPr lvl="0"/>
            <a:r>
              <a:rPr lang="en-GB" dirty="0"/>
              <a:t>At least RB-level multi-cluster transmission (&gt;2) is supported for </a:t>
            </a:r>
            <a:r>
              <a:rPr lang="en-GB" dirty="0" err="1"/>
              <a:t>eLAA</a:t>
            </a:r>
            <a:r>
              <a:rPr lang="en-GB" dirty="0"/>
              <a:t> PUSCH</a:t>
            </a:r>
            <a:endParaRPr lang="en-US" dirty="0"/>
          </a:p>
          <a:p>
            <a:pPr lvl="1"/>
            <a:r>
              <a:rPr lang="en-GB" dirty="0"/>
              <a:t>FFS: Detailed design</a:t>
            </a:r>
            <a:endParaRPr lang="en-US" dirty="0"/>
          </a:p>
          <a:p>
            <a:pPr lvl="1"/>
            <a:r>
              <a:rPr lang="en-GB" dirty="0"/>
              <a:t>FFS: Support of legacy resource allocation for </a:t>
            </a:r>
            <a:r>
              <a:rPr lang="en-GB" dirty="0" smtClean="0"/>
              <a:t>PUSCH</a:t>
            </a:r>
            <a:endParaRPr lang="en-US" dirty="0"/>
          </a:p>
          <a:p>
            <a:pPr lvl="1"/>
            <a:endParaRPr lang="en-US" dirty="0" smtClean="0"/>
          </a:p>
          <a:p>
            <a:pPr marL="57150" indent="0">
              <a:buNone/>
            </a:pPr>
            <a:r>
              <a:rPr lang="en-GB" dirty="0" smtClean="0"/>
              <a:t>On the other hand, PSD limit by ETSI and FCC are as follows:</a:t>
            </a:r>
          </a:p>
          <a:p>
            <a:pPr marL="514350" indent="-457200"/>
            <a:r>
              <a:rPr lang="en-GB" dirty="0" smtClean="0"/>
              <a:t>EU: 10 </a:t>
            </a:r>
            <a:r>
              <a:rPr lang="en-GB" dirty="0" err="1" smtClean="0"/>
              <a:t>dBm</a:t>
            </a:r>
            <a:r>
              <a:rPr lang="en-GB" dirty="0" smtClean="0"/>
              <a:t>/1 MHz (5.15~5.35 GHz), 17 </a:t>
            </a:r>
            <a:r>
              <a:rPr lang="en-GB" dirty="0" err="1" smtClean="0"/>
              <a:t>dBm</a:t>
            </a:r>
            <a:r>
              <a:rPr lang="en-GB" dirty="0" smtClean="0"/>
              <a:t>/1 MHz (5.47~5.725 GHz)</a:t>
            </a:r>
          </a:p>
          <a:p>
            <a:pPr marL="514350" indent="-457200"/>
            <a:r>
              <a:rPr lang="en-GB" dirty="0" smtClean="0"/>
              <a:t>FCC: 11 </a:t>
            </a:r>
            <a:r>
              <a:rPr lang="en-GB" dirty="0" err="1" smtClean="0"/>
              <a:t>dBm</a:t>
            </a:r>
            <a:r>
              <a:rPr lang="en-GB" dirty="0" smtClean="0"/>
              <a:t>/1 MHz (UNII-1,2A,2C), 30 </a:t>
            </a:r>
            <a:r>
              <a:rPr lang="en-GB" dirty="0" err="1" smtClean="0"/>
              <a:t>dBm</a:t>
            </a:r>
            <a:r>
              <a:rPr lang="en-GB" dirty="0" smtClean="0"/>
              <a:t>/ 500 kHz (UNII-3)</a:t>
            </a:r>
            <a:endParaRPr lang="en-US" dirty="0"/>
          </a:p>
        </p:txBody>
      </p:sp>
    </p:spTree>
    <p:extLst>
      <p:ext uri="{BB962C8B-B14F-4D97-AF65-F5344CB8AC3E}">
        <p14:creationId xmlns:p14="http://schemas.microsoft.com/office/powerpoint/2010/main" val="4210180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1600199"/>
            <a:ext cx="8229600" cy="4693317"/>
          </a:xfrm>
        </p:spPr>
        <p:txBody>
          <a:bodyPr>
            <a:normAutofit fontScale="62500" lnSpcReduction="20000"/>
          </a:bodyPr>
          <a:lstStyle/>
          <a:p>
            <a:pPr marL="0" indent="0">
              <a:buNone/>
            </a:pPr>
            <a:r>
              <a:rPr lang="en-US" dirty="0" smtClean="0"/>
              <a:t>As an example, consider 10 </a:t>
            </a:r>
            <a:r>
              <a:rPr lang="en-US" dirty="0" err="1" smtClean="0"/>
              <a:t>dBm</a:t>
            </a:r>
            <a:r>
              <a:rPr lang="en-US" dirty="0" smtClean="0"/>
              <a:t>/1 MHz PSD limit with 23 </a:t>
            </a:r>
            <a:r>
              <a:rPr lang="en-US" dirty="0" err="1" smtClean="0"/>
              <a:t>dBm</a:t>
            </a:r>
            <a:r>
              <a:rPr lang="en-US" dirty="0" smtClean="0"/>
              <a:t> total transmit power limit. </a:t>
            </a:r>
          </a:p>
          <a:p>
            <a:pPr marL="0" indent="0">
              <a:buNone/>
            </a:pPr>
            <a:endParaRPr lang="en-US" dirty="0" smtClean="0"/>
          </a:p>
          <a:p>
            <a:r>
              <a:rPr lang="en-US" dirty="0" smtClean="0"/>
              <a:t>With RB-level multi-cluster transmission, concentrating 10 </a:t>
            </a:r>
            <a:r>
              <a:rPr lang="en-US" dirty="0" err="1" smtClean="0"/>
              <a:t>dBm</a:t>
            </a:r>
            <a:r>
              <a:rPr lang="en-US" dirty="0" smtClean="0"/>
              <a:t> on one RB (180 kHz) is often considered:</a:t>
            </a:r>
          </a:p>
          <a:p>
            <a:endParaRPr lang="en-US" dirty="0" smtClean="0"/>
          </a:p>
          <a:p>
            <a:endParaRPr lang="en-US" dirty="0"/>
          </a:p>
          <a:p>
            <a:endParaRPr lang="en-US" dirty="0" smtClean="0"/>
          </a:p>
          <a:p>
            <a:r>
              <a:rPr lang="en-US" dirty="0" smtClean="0"/>
              <a:t>When multiple UEs are multiplexed, they may transmit at their maximum transmit power:</a:t>
            </a:r>
          </a:p>
          <a:p>
            <a:endParaRPr lang="en-US" dirty="0" smtClean="0"/>
          </a:p>
          <a:p>
            <a:endParaRPr lang="en-US" dirty="0" smtClean="0"/>
          </a:p>
          <a:p>
            <a:endParaRPr lang="en-US" dirty="0"/>
          </a:p>
          <a:p>
            <a:r>
              <a:rPr lang="en-US" dirty="0" smtClean="0"/>
              <a:t>The aggregate transmit power level can be much higher than when a single UE is scheduled:</a:t>
            </a:r>
          </a:p>
          <a:p>
            <a:endParaRPr lang="en-US" dirty="0"/>
          </a:p>
          <a:p>
            <a:endParaRPr lang="en-US" dirty="0" smtClean="0"/>
          </a:p>
          <a:p>
            <a:endParaRPr lang="en-US" dirty="0"/>
          </a:p>
        </p:txBody>
      </p:sp>
      <p:pic>
        <p:nvPicPr>
          <p:cNvPr id="4" name="Picture 3"/>
          <p:cNvPicPr/>
          <p:nvPr/>
        </p:nvPicPr>
        <p:blipFill>
          <a:blip r:embed="rId3"/>
          <a:stretch>
            <a:fillRect/>
          </a:stretch>
        </p:blipFill>
        <p:spPr>
          <a:xfrm>
            <a:off x="2828017" y="2912358"/>
            <a:ext cx="3112135" cy="948690"/>
          </a:xfrm>
          <a:prstGeom prst="rect">
            <a:avLst/>
          </a:prstGeom>
        </p:spPr>
      </p:pic>
      <p:pic>
        <p:nvPicPr>
          <p:cNvPr id="5" name="Picture 4"/>
          <p:cNvPicPr/>
          <p:nvPr/>
        </p:nvPicPr>
        <p:blipFill>
          <a:blip r:embed="rId4"/>
          <a:stretch>
            <a:fillRect/>
          </a:stretch>
        </p:blipFill>
        <p:spPr>
          <a:xfrm>
            <a:off x="2646120" y="4365104"/>
            <a:ext cx="3406775" cy="756920"/>
          </a:xfrm>
          <a:prstGeom prst="rect">
            <a:avLst/>
          </a:prstGeom>
        </p:spPr>
      </p:pic>
      <p:graphicFrame>
        <p:nvGraphicFramePr>
          <p:cNvPr id="7" name="Object 6"/>
          <p:cNvGraphicFramePr>
            <a:graphicFrameLocks noChangeAspect="1"/>
          </p:cNvGraphicFramePr>
          <p:nvPr>
            <p:extLst>
              <p:ext uri="{D42A27DB-BD31-4B8C-83A1-F6EECF244321}">
                <p14:modId xmlns:p14="http://schemas.microsoft.com/office/powerpoint/2010/main" val="549771929"/>
              </p:ext>
            </p:extLst>
          </p:nvPr>
        </p:nvGraphicFramePr>
        <p:xfrm>
          <a:off x="2464221" y="6021288"/>
          <a:ext cx="3763963" cy="411163"/>
        </p:xfrm>
        <a:graphic>
          <a:graphicData uri="http://schemas.openxmlformats.org/presentationml/2006/ole">
            <mc:AlternateContent xmlns:mc="http://schemas.openxmlformats.org/markup-compatibility/2006">
              <mc:Choice xmlns:v="urn:schemas-microsoft-com:vml" Requires="v">
                <p:oleObj spid="_x0000_s1036" name="Visio" r:id="rId5" imgW="3764132" imgH="411480" progId="Visio.Drawing.15">
                  <p:embed/>
                </p:oleObj>
              </mc:Choice>
              <mc:Fallback>
                <p:oleObj name="Visio" r:id="rId5" imgW="3764132" imgH="411480" progId="Visio.Drawing.15">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64221" y="6021288"/>
                        <a:ext cx="3763963" cy="411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47482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1600199"/>
            <a:ext cx="8229600" cy="4305175"/>
          </a:xfrm>
        </p:spPr>
        <p:txBody>
          <a:bodyPr>
            <a:normAutofit fontScale="77500" lnSpcReduction="20000"/>
          </a:bodyPr>
          <a:lstStyle/>
          <a:p>
            <a:pPr marL="0" indent="0">
              <a:buNone/>
            </a:pPr>
            <a:r>
              <a:rPr lang="en-US" dirty="0" smtClean="0"/>
              <a:t>To begin with, the goal of PSD limit is to maintain the spectrum flatness, since it is an unlicensed spectrum. If power concentration on arbitrarily narrow band is allowed, e.g., an extreme case of loading 10 </a:t>
            </a:r>
            <a:r>
              <a:rPr lang="en-US" dirty="0" err="1" smtClean="0"/>
              <a:t>dBm</a:t>
            </a:r>
            <a:r>
              <a:rPr lang="en-US" dirty="0" smtClean="0"/>
              <a:t> on single-tone, the spectrum flatness will be broken. </a:t>
            </a:r>
          </a:p>
          <a:p>
            <a:pPr marL="0" indent="0">
              <a:buNone/>
            </a:pPr>
            <a:endParaRPr lang="en-US" dirty="0"/>
          </a:p>
          <a:p>
            <a:pPr marL="0" indent="0">
              <a:buNone/>
            </a:pPr>
            <a:r>
              <a:rPr lang="en-US" dirty="0" smtClean="0"/>
              <a:t>Furthermore, this can cause coexistence issues:</a:t>
            </a:r>
          </a:p>
          <a:p>
            <a:r>
              <a:rPr lang="en-US" dirty="0" smtClean="0"/>
              <a:t> The total emission power can be 7 dB higher than neighboring LAA network serving single UE or neighboring Wi-Fi network.</a:t>
            </a:r>
          </a:p>
          <a:p>
            <a:r>
              <a:rPr lang="en-US" dirty="0" smtClean="0"/>
              <a:t>When multiple UEs transmit at their maximum power at the same time, large surrounding area will be blocked.</a:t>
            </a:r>
          </a:p>
        </p:txBody>
      </p:sp>
    </p:spTree>
    <p:extLst>
      <p:ext uri="{BB962C8B-B14F-4D97-AF65-F5344CB8AC3E}">
        <p14:creationId xmlns:p14="http://schemas.microsoft.com/office/powerpoint/2010/main" val="740944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1600200"/>
            <a:ext cx="8229600" cy="4925144"/>
          </a:xfrm>
        </p:spPr>
        <p:txBody>
          <a:bodyPr>
            <a:normAutofit fontScale="92500"/>
          </a:bodyPr>
          <a:lstStyle/>
          <a:p>
            <a:pPr marL="457200" indent="-457200"/>
            <a:r>
              <a:rPr lang="en-GB" dirty="0" smtClean="0"/>
              <a:t>RAN1 to consider the following candidate options:</a:t>
            </a:r>
          </a:p>
          <a:p>
            <a:pPr marL="857250" lvl="1" indent="-457200"/>
            <a:r>
              <a:rPr lang="en-GB" dirty="0" smtClean="0"/>
              <a:t>PSD limit is applied per any bandwidth. </a:t>
            </a:r>
          </a:p>
          <a:p>
            <a:pPr marL="857250" lvl="1" indent="-457200"/>
            <a:r>
              <a:rPr lang="en-GB" dirty="0" smtClean="0"/>
              <a:t>Multi-cluster transmission with each cluster consists of more than 6 consecutive RBs. (&gt;1 MHz).</a:t>
            </a:r>
          </a:p>
          <a:p>
            <a:pPr marL="457200" indent="-457200"/>
            <a:endParaRPr lang="en-GB" dirty="0" smtClean="0"/>
          </a:p>
          <a:p>
            <a:pPr marL="457200" indent="-457200"/>
            <a:r>
              <a:rPr lang="en-GB" dirty="0" smtClean="0"/>
              <a:t>In parallel, RAN1 to send LS to ETSI BRAN and FCC, if a transmission narrower than ‘resolution’ bandwidth while not maintaining the spectrum flatness is allowed.</a:t>
            </a:r>
            <a:endParaRPr lang="en-US" dirty="0"/>
          </a:p>
        </p:txBody>
      </p:sp>
    </p:spTree>
    <p:extLst>
      <p:ext uri="{BB962C8B-B14F-4D97-AF65-F5344CB8AC3E}">
        <p14:creationId xmlns:p14="http://schemas.microsoft.com/office/powerpoint/2010/main" val="23686234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2331</TotalTime>
  <Words>355</Words>
  <Application>Microsoft Office PowerPoint</Application>
  <PresentationFormat>On-screen Show (4:3)</PresentationFormat>
  <Paragraphs>40</Paragraphs>
  <Slides>5</Slides>
  <Notes>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9" baseType="lpstr">
      <vt:lpstr>Arial</vt:lpstr>
      <vt:lpstr>Calibri</vt:lpstr>
      <vt:lpstr>Office Theme</vt:lpstr>
      <vt:lpstr>Visio</vt:lpstr>
      <vt:lpstr>Way forward on the PSD Issue with RB-level Multi-cluster Transmission  For: Decision AI: 7.3.1.1</vt:lpstr>
      <vt:lpstr>Background</vt:lpstr>
      <vt:lpstr>Background</vt:lpstr>
      <vt:lpstr>Background</vt:lpstr>
      <vt:lpstr>Proposal</vt:lpstr>
    </vt:vector>
  </TitlesOfParts>
  <Company>Ericsson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the number of antenna columns N</dc:title>
  <dc:creator>Intel Corporation</dc:creator>
  <cp:keywords>CTPClassification=CTP_PUBLIC:VisualMarkings=</cp:keywords>
  <cp:lastModifiedBy>Jeon, Jeongho</cp:lastModifiedBy>
  <cp:revision>98</cp:revision>
  <dcterms:created xsi:type="dcterms:W3CDTF">2014-11-14T08:47:07Z</dcterms:created>
  <dcterms:modified xsi:type="dcterms:W3CDTF">2016-04-12T01:54:57Z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5bb8125b-c651-46bc-9fe0-4d345892e8b7</vt:lpwstr>
  </property>
  <property fmtid="{D5CDD505-2E9C-101B-9397-08002B2CF9AE}" pid="3" name="CTP_TimeStamp">
    <vt:lpwstr>2016-04-12 01:54:56Z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ies>
</file>