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9" r:id="rId2"/>
    <p:sldId id="263" r:id="rId3"/>
    <p:sldId id="265" r:id="rId4"/>
    <p:sldId id="270" r:id="rId5"/>
    <p:sldId id="271" r:id="rId6"/>
    <p:sldId id="267" r:id="rId7"/>
    <p:sldId id="269" r:id="rId8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7DF18680-E054-41AD-8BC1-D1AEF772440D}" styleName="中度样式 2 - 强调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21E4AEA4-8DFA-4A89-87EB-49C32662AFE0}" styleName="中度样式 2 - 强调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403" autoAdjust="0"/>
    <p:restoredTop sz="93343" autoAdjust="0"/>
  </p:normalViewPr>
  <p:slideViewPr>
    <p:cSldViewPr showGuides="1">
      <p:cViewPr varScale="1">
        <p:scale>
          <a:sx n="113" d="100"/>
          <a:sy n="113" d="100"/>
        </p:scale>
        <p:origin x="-1944" y="-96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orient="horz" pos="2928"/>
        <p:guide pos="2143"/>
        <p:guide pos="2207"/>
      </p:guideLst>
    </p:cSldViewPr>
  </p:notesViewPr>
  <p:gridSpacing cx="46085125" cy="4608512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pPr/>
              <a:t>2016/4/13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pPr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=""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=""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260147034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ja-JP" dirty="0" smtClean="0"/>
              <a:t>link level channel models for LOS</a:t>
            </a:r>
            <a:endParaRPr lang="ja-JP" altLang="en-US" dirty="0">
              <a:latin typeface="Calibri" panose="020F0502020204030204" pitchFamily="34" charset="0"/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763732" cy="954107"/>
          </a:xfrm>
        </p:spPr>
        <p:txBody>
          <a:bodyPr/>
          <a:lstStyle/>
          <a:p>
            <a:r>
              <a:rPr lang="en-US" altLang="ja-JP" dirty="0"/>
              <a:t>Huawei, HiSilicon, </a:t>
            </a:r>
            <a:r>
              <a:rPr lang="en-US" altLang="ja-JP" dirty="0" smtClean="0"/>
              <a:t>Spirent, NTT DOCOMO, Vodafone, CMCC, CATT, </a:t>
            </a:r>
            <a:r>
              <a:rPr lang="en-US" altLang="ja-JP" dirty="0" smtClean="0"/>
              <a:t>CATR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latin typeface="+mn-lt"/>
                <a:ea typeface="+mn-ea"/>
              </a:rPr>
              <a:t>163489</a:t>
            </a:r>
            <a:endParaRPr lang="en-US" sz="2000" dirty="0" smtClean="0"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96525" y="368660"/>
            <a:ext cx="3639073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 smtClean="0">
                <a:latin typeface="+mj-lt"/>
              </a:rPr>
              <a:t>3GPP TSG RAN WG1 Meeting #84bis </a:t>
            </a:r>
          </a:p>
          <a:p>
            <a:pPr>
              <a:defRPr/>
            </a:pPr>
            <a:r>
              <a:rPr lang="en-US" sz="1800" dirty="0" err="1" smtClean="0">
                <a:latin typeface="+mj-lt"/>
              </a:rPr>
              <a:t>Busan</a:t>
            </a:r>
            <a:r>
              <a:rPr lang="en-US" sz="1800" dirty="0" smtClean="0">
                <a:latin typeface="+mj-lt"/>
              </a:rPr>
              <a:t>, Korea, 11th - 15th April 2016 </a:t>
            </a: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8.2.5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31539" y="952500"/>
            <a:ext cx="8505945" cy="4967514"/>
          </a:xfrm>
        </p:spPr>
        <p:txBody>
          <a:bodyPr/>
          <a:lstStyle/>
          <a:p>
            <a:pPr fontAlgn="auto" hangingPunct="1"/>
            <a:r>
              <a:rPr lang="en-US" altLang="zh-CN" sz="2400" dirty="0" smtClean="0"/>
              <a:t>The link level models agree in Ljubljana meeting included NLOS cases only.</a:t>
            </a:r>
          </a:p>
          <a:p>
            <a:pPr fontAlgn="auto" hangingPunct="1"/>
            <a:r>
              <a:rPr lang="sv-SE" altLang="zh-CN" sz="2400" dirty="0" smtClean="0"/>
              <a:t>During the email discussion on link level channel model, it was proposed to include LOS models as well (Item #3, ”</a:t>
            </a:r>
            <a:r>
              <a:rPr lang="en-US" altLang="zh-CN" sz="2400" dirty="0" smtClean="0"/>
              <a:t>Companies are encouraged to propose CDL and TDL models for LOS scenario.” from the summary of email discussion)</a:t>
            </a:r>
          </a:p>
          <a:p>
            <a:pPr fontAlgn="auto" hangingPunct="1"/>
            <a:r>
              <a:rPr lang="sv-SE" altLang="zh-CN" sz="2400" dirty="0" smtClean="0"/>
              <a:t>From the link level modelling point of view, the main difference between the NLOS and LOS models is K factor. The first cluster will have non-fading LOS peak which is modelled as Rice fading in the TDL model. </a:t>
            </a:r>
            <a:endParaRPr lang="en-US" altLang="zh-CN" sz="2400" dirty="0" smtClean="0"/>
          </a:p>
          <a:p>
            <a:pPr fontAlgn="auto" hangingPunct="1"/>
            <a:endParaRPr lang="en-US" sz="2400" dirty="0" smtClean="0"/>
          </a:p>
          <a:p>
            <a:pPr lvl="1" fontAlgn="auto" hangingPunct="1"/>
            <a:endParaRPr lang="sv-SE" altLang="zh-CN" sz="1600" dirty="0"/>
          </a:p>
          <a:p>
            <a:endParaRPr lang="en-US" sz="1600" dirty="0"/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7946" y="-81390"/>
            <a:ext cx="8848107" cy="692150"/>
          </a:xfrm>
        </p:spPr>
        <p:txBody>
          <a:bodyPr/>
          <a:lstStyle/>
          <a:p>
            <a:r>
              <a:rPr lang="sv-SE" dirty="0" smtClean="0"/>
              <a:t>Proposal</a:t>
            </a:r>
            <a:endParaRPr lang="en-US" dirty="0"/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8" name="Content Placeholder 2"/>
          <p:cNvSpPr txBox="1">
            <a:spLocks/>
          </p:cNvSpPr>
          <p:nvPr/>
        </p:nvSpPr>
        <p:spPr bwMode="auto">
          <a:xfrm>
            <a:off x="206516" y="673582"/>
            <a:ext cx="8235914" cy="3416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Proposal 1: Link level channel models for the LOS case are included in the TR.</a:t>
            </a:r>
          </a:p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sv-SE" sz="1800" kern="0" dirty="0" smtClean="0">
                <a:latin typeface="Calibri" panose="020F0502020204030204" pitchFamily="34" charset="0"/>
                <a:ea typeface="+mn-ea"/>
              </a:rPr>
              <a:t>Proposal 2: The LOS channel models are generated by the same method as the NLOS channel models were already generated.</a:t>
            </a:r>
          </a:p>
          <a:p>
            <a:pPr marL="265113" lvl="0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sv-SE" sz="1800" kern="0" dirty="0" smtClean="0">
                <a:latin typeface="Calibri" panose="020F0502020204030204" pitchFamily="34" charset="0"/>
                <a:ea typeface="+mn-ea"/>
              </a:rPr>
              <a:t>Proposal 3: The LOS channel model tables in following pages are adopted as way forward.</a:t>
            </a:r>
          </a:p>
          <a:p>
            <a:pPr marL="265113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endParaRPr lang="sv-SE" sz="1800" kern="0" dirty="0" smtClean="0">
              <a:latin typeface="Calibri" panose="020F0502020204030204" pitchFamily="34" charset="0"/>
              <a:ea typeface="+mn-ea"/>
            </a:endParaRPr>
          </a:p>
          <a:p>
            <a:pPr marL="265113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r>
              <a:rPr lang="sv-SE" sz="1800" kern="0" dirty="0" smtClean="0">
                <a:latin typeface="Calibri" panose="020F0502020204030204" pitchFamily="34" charset="0"/>
                <a:ea typeface="+mn-ea"/>
              </a:rPr>
              <a:t>Note: </a:t>
            </a: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The CDL models for LOS are created by the same way as the NLOS models: using the 3GPP-3D/WINNER+ parameterization and creating one drop by using the </a:t>
            </a:r>
            <a:r>
              <a:rPr lang="en-US" sz="1800" kern="0" dirty="0" err="1" smtClean="0">
                <a:latin typeface="Calibri" panose="020F0502020204030204" pitchFamily="34" charset="0"/>
                <a:ea typeface="+mn-ea"/>
              </a:rPr>
              <a:t>Anite</a:t>
            </a: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/</a:t>
            </a:r>
            <a:r>
              <a:rPr lang="en-US" sz="1800" kern="0" dirty="0" err="1" smtClean="0">
                <a:latin typeface="Calibri" panose="020F0502020204030204" pitchFamily="34" charset="0"/>
                <a:ea typeface="+mn-ea"/>
              </a:rPr>
              <a:t>Keysight</a:t>
            </a: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 GCM Tool. The CDL-D is based on </a:t>
            </a:r>
            <a:r>
              <a:rPr lang="en-US" sz="1800" kern="0" dirty="0" err="1" smtClean="0">
                <a:latin typeface="Calibri" panose="020F0502020204030204" pitchFamily="34" charset="0"/>
                <a:ea typeface="+mn-ea"/>
              </a:rPr>
              <a:t>InH</a:t>
            </a: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 and CDL-E is based on </a:t>
            </a:r>
            <a:r>
              <a:rPr lang="en-US" sz="1800" kern="0" dirty="0" err="1" smtClean="0">
                <a:latin typeface="Calibri" panose="020F0502020204030204" pitchFamily="34" charset="0"/>
                <a:ea typeface="+mn-ea"/>
              </a:rPr>
              <a:t>UMa</a:t>
            </a:r>
            <a:r>
              <a:rPr lang="en-US" sz="1800" kern="0" dirty="0" smtClean="0">
                <a:latin typeface="Calibri" panose="020F0502020204030204" pitchFamily="34" charset="0"/>
                <a:ea typeface="+mn-ea"/>
              </a:rPr>
              <a:t>, both with elevation parameters based on WINNER+/3GPP-3D. </a:t>
            </a:r>
          </a:p>
          <a:p>
            <a:pPr marL="265113" indent="-265113" eaLnBrk="0" fontAlgn="auto">
              <a:spcBef>
                <a:spcPct val="20000"/>
              </a:spcBef>
              <a:buClr>
                <a:schemeClr val="accent2">
                  <a:lumMod val="75000"/>
                </a:schemeClr>
              </a:buClr>
              <a:buFont typeface="Wingdings" pitchFamily="2" charset="2"/>
              <a:buChar char="n"/>
              <a:defRPr/>
            </a:pPr>
            <a:endParaRPr lang="en-US" sz="1800" kern="0" dirty="0" smtClean="0">
              <a:latin typeface="Calibri" panose="020F0502020204030204" pitchFamily="34" charset="0"/>
              <a:ea typeface="+mn-ea"/>
            </a:endParaRPr>
          </a:p>
        </p:txBody>
      </p:sp>
      <p:sp>
        <p:nvSpPr>
          <p:cNvPr id="11278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="" xmlns:p14="http://schemas.microsoft.com/office/powerpoint/2010/main" val="35484006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CDL-D </a:t>
            </a:r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1698024190"/>
              </p:ext>
            </p:extLst>
          </p:nvPr>
        </p:nvGraphicFramePr>
        <p:xfrm>
          <a:off x="1646670" y="1133745"/>
          <a:ext cx="6006833" cy="5023558"/>
        </p:xfrm>
        <a:graphic>
          <a:graphicData uri="http://schemas.openxmlformats.org/drawingml/2006/table">
            <a:tbl>
              <a:tblPr/>
              <a:tblGrid>
                <a:gridCol w="1089280"/>
                <a:gridCol w="1089280"/>
                <a:gridCol w="518982"/>
                <a:gridCol w="518982"/>
                <a:gridCol w="259577"/>
                <a:gridCol w="190473"/>
                <a:gridCol w="585065"/>
                <a:gridCol w="489828"/>
                <a:gridCol w="259491"/>
                <a:gridCol w="1005875"/>
              </a:tblGrid>
              <a:tr h="86301"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Clusters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Cluster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Cluster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Delay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Power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latin typeface="Times New Roman"/>
                          <a:ea typeface="SimSun"/>
                        </a:rPr>
                        <a:t>AoD</a:t>
                      </a:r>
                      <a:endParaRPr lang="en-US" sz="1100" dirty="0">
                        <a:latin typeface="Times New Roman"/>
                        <a:ea typeface="SimSun"/>
                      </a:endParaRP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 err="1">
                          <a:latin typeface="Times New Roman"/>
                          <a:ea typeface="SimSun"/>
                        </a:rPr>
                        <a:t>AoA</a:t>
                      </a:r>
                      <a:endParaRPr lang="en-US" sz="1100" dirty="0">
                        <a:latin typeface="Times New Roman"/>
                        <a:ea typeface="SimSun"/>
                      </a:endParaRP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ZoD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ZoA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30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#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PAS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s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 row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Specular (LOS path)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-0.2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0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-180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98.5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81.5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 err="1">
                          <a:latin typeface="Times New Roman"/>
                          <a:ea typeface="SimSun"/>
                        </a:rPr>
                        <a:t>Laplacian</a:t>
                      </a:r>
                      <a:endParaRPr lang="en-US" sz="1100" dirty="0">
                        <a:latin typeface="Times New Roman"/>
                        <a:ea typeface="SimSun"/>
                      </a:endParaRP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13.5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0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-180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98.5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81.5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0.035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-18.8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89.2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89.2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85.5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86.9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0.612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-21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89.2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89.2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85.5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86.9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4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1.363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-22.8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89.2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89.2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85.5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86.9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1.405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-17.9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163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97.5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79.4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6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1.804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-20.1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163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97.5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79.4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2.596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-21.9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163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97.5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79.4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1.775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-22.9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34.6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-137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98.5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78.2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4.042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-27.8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-64.5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74.5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88.4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73.6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10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7.937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-23.6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-32.9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127.7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91.3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78.3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11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9.424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-24.8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52.6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-119.6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103.8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87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9.708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30.0</a:t>
                      </a:r>
                      <a:endParaRPr lang="en-US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-132.1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-9.1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80.3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70.6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57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13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12.525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  <a:ea typeface="맑은 고딕" panose="020B0503020000020004" pitchFamily="50" charset="-127"/>
                        </a:rPr>
                        <a:t>-27.7</a:t>
                      </a:r>
                    </a:p>
                  </a:txBody>
                  <a:tcPr marL="9525" marR="9525" marT="9525" marB="0" anchor="ctr"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77.2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-83.8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86.5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72.9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6301"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Per-Cluster Parameters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6737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Parameter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ASD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ASA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ZSD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ZSA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XPR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630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Unit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630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Value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5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8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>
                          <a:latin typeface="Times New Roman"/>
                          <a:ea typeface="SimSun"/>
                        </a:rPr>
                        <a:t>3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100" dirty="0">
                          <a:latin typeface="Times New Roman"/>
                          <a:ea typeface="SimSun"/>
                        </a:rPr>
                        <a:t>11</a:t>
                      </a:r>
                    </a:p>
                  </a:txBody>
                  <a:tcPr marL="30228" marR="30228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TDL-D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959359672"/>
              </p:ext>
            </p:extLst>
          </p:nvPr>
        </p:nvGraphicFramePr>
        <p:xfrm>
          <a:off x="2276746" y="1268751"/>
          <a:ext cx="4770530" cy="4023984"/>
        </p:xfrm>
        <a:graphic>
          <a:graphicData uri="http://schemas.openxmlformats.org/drawingml/2006/table">
            <a:tbl>
              <a:tblPr/>
              <a:tblGrid>
                <a:gridCol w="683526"/>
                <a:gridCol w="1115618"/>
                <a:gridCol w="1142582"/>
                <a:gridCol w="1828804"/>
              </a:tblGrid>
              <a:tr h="251499">
                <a:tc gridSpan="3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FFFFFF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>
                        <a:solidFill>
                          <a:srgbClr val="FFFFFF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Tap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Delay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Power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Fading distribution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#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ns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Times New Roman"/>
                          <a:ea typeface="SimSun"/>
                        </a:rPr>
                        <a:t>Rice, K = </a:t>
                      </a: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13.3 </a:t>
                      </a:r>
                      <a:r>
                        <a:rPr lang="en-US" sz="1400" dirty="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2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0.035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-18.8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3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0.612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4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1.363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-22.8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5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1.405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-17.9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6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1.804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-20.1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7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2.596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-21.9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sv-SE" sz="1400" dirty="0" smtClean="0">
                          <a:latin typeface="Times New Roman"/>
                          <a:ea typeface="SimSun"/>
                        </a:rPr>
                        <a:t>8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1.775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9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4.042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-27.8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10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7.937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-23.6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11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9.424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-24.8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12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9.708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</a:t>
                      </a:r>
                      <a:r>
                        <a:rPr kumimoji="1" lang="en-US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30.0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499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13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12.525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kumimoji="1" lang="en-US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-27.7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CDL-E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2780367578"/>
              </p:ext>
            </p:extLst>
          </p:nvPr>
        </p:nvGraphicFramePr>
        <p:xfrm>
          <a:off x="1556665" y="908720"/>
          <a:ext cx="6480718" cy="4454612"/>
        </p:xfrm>
        <a:graphic>
          <a:graphicData uri="http://schemas.openxmlformats.org/drawingml/2006/table">
            <a:tbl>
              <a:tblPr/>
              <a:tblGrid>
                <a:gridCol w="1081642"/>
                <a:gridCol w="326353"/>
                <a:gridCol w="326353"/>
                <a:gridCol w="326353"/>
                <a:gridCol w="326353"/>
                <a:gridCol w="652706"/>
                <a:gridCol w="652706"/>
                <a:gridCol w="87954"/>
                <a:gridCol w="945105"/>
                <a:gridCol w="361067"/>
                <a:gridCol w="326353"/>
                <a:gridCol w="1067773"/>
              </a:tblGrid>
              <a:tr h="6842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Clusters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89560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Cluster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Cluster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Delay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Power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AoD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AoA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ZoD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ZoA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3616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#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PAS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s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76567">
                <a:tc row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Specular (LOS path)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0.000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-0.03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0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-180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99.6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80.4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 v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0.000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-22.03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0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-180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99.6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80.4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0.485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-15.8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57.5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18.2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104.2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80.4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0.514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-18.1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57.5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18.2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104.2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80.4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0.532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-19.8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57.5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18.2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104.2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80.4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0.514 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-20.1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101.8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99.4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80.8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0.672 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-22.4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16.2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112.9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100.8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86.3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1.804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-18.6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9.3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-155.5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98.8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82.7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1.823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-20.8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9.3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-155.5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98.8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82.7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1.851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9.3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-155.5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98.8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82.7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2.497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19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-143.3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100.8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82.9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11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3.509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32.7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-94.7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96.4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5.152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0.5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147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98.9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81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11.342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-29.8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55.9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-36.2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95.6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88.6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04243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15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Laplacian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19.514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r" fontAlgn="ctr"/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 fontAlgn="ctr"/>
                      <a:r>
                        <a:rPr lang="en-US" altLang="ko-KR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-</a:t>
                      </a:r>
                      <a:r>
                        <a:rPr lang="en-US" altLang="ko-KR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맑은 고딕" panose="020B0503020000020004" pitchFamily="50" charset="-127"/>
                          <a:ea typeface="맑은 고딕" panose="020B0503020000020004" pitchFamily="50" charset="-127"/>
                        </a:rPr>
                        <a:t>29.2</a:t>
                      </a:r>
                      <a:endParaRPr lang="en-US" altLang="ko-KR" sz="1100" b="0" i="0" u="none" strike="noStrike" dirty="0">
                        <a:solidFill>
                          <a:srgbClr val="000000"/>
                        </a:solidFill>
                        <a:effectLst/>
                        <a:latin typeface="맑은 고딕" panose="020B0503020000020004" pitchFamily="50" charset="-127"/>
                        <a:ea typeface="맑은 고딕" panose="020B0503020000020004" pitchFamily="50" charset="-127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57.6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-26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104.6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78.3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68421">
                <a:tc gridSpan="2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000" dirty="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10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Per-Cluster Parameters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BFBFB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04243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Parameter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ASD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ASA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ZSD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ZSA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XPR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6842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Unit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º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136161"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000">
                        <a:latin typeface="Times New Roman"/>
                        <a:ea typeface="SimSun"/>
                      </a:endParaRP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Value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5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11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3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>
                          <a:latin typeface="Times New Roman"/>
                          <a:ea typeface="SimSun"/>
                        </a:rPr>
                        <a:t>7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latinLnBrk="1"/>
                      <a:endParaRPr lang="ko-KR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000" dirty="0">
                          <a:latin typeface="Times New Roman"/>
                          <a:ea typeface="SimSun"/>
                        </a:rPr>
                        <a:t>8</a:t>
                      </a:r>
                    </a:p>
                  </a:txBody>
                  <a:tcPr marL="24814" marR="24814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 smtClean="0"/>
              <a:t>TDL-E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="" xmlns:p14="http://schemas.microsoft.com/office/powerpoint/2010/main" val="3841787437"/>
              </p:ext>
            </p:extLst>
          </p:nvPr>
        </p:nvGraphicFramePr>
        <p:xfrm>
          <a:off x="2553017" y="1133743"/>
          <a:ext cx="4432084" cy="4946178"/>
        </p:xfrm>
        <a:graphic>
          <a:graphicData uri="http://schemas.openxmlformats.org/drawingml/2006/table">
            <a:tbl>
              <a:tblPr/>
              <a:tblGrid>
                <a:gridCol w="702297"/>
                <a:gridCol w="1041671"/>
                <a:gridCol w="1201795"/>
                <a:gridCol w="1486321"/>
              </a:tblGrid>
              <a:tr h="251081">
                <a:tc gridSpan="4"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1400" dirty="0">
                        <a:solidFill>
                          <a:srgbClr val="FFFFFF"/>
                        </a:solidFill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F7F7F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Tap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Delay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Power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Fading distribution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#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s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dB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kumimoji="1" lang="sv-SE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latinLnBrk="0" hangingPunct="1">
                        <a:spcAft>
                          <a:spcPts val="600"/>
                        </a:spcAft>
                      </a:pPr>
                      <a:r>
                        <a:rPr kumimoji="1" lang="sv-SE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</a:t>
                      </a:r>
                      <a:endParaRPr kumimoji="1" lang="en-US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Times New Roman"/>
                          <a:ea typeface="SimSun"/>
                        </a:rPr>
                        <a:t>Rice, K = </a:t>
                      </a:r>
                      <a:r>
                        <a:rPr lang="en-US" sz="1400" dirty="0" smtClean="0">
                          <a:latin typeface="Times New Roman"/>
                          <a:ea typeface="SimSun"/>
                        </a:rPr>
                        <a:t>22 dB</a:t>
                      </a: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0.485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-15.8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0.514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-18.1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0.532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-19.8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0.514 </a:t>
                      </a:r>
                      <a:endParaRPr kumimoji="1" lang="en-US" altLang="ko-KR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-22.9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0.672 </a:t>
                      </a:r>
                      <a:endParaRPr kumimoji="1" lang="en-US" altLang="ko-KR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-22.4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1.804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-18.6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1.823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-20.8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1.851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-22.6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2.497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-22.3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3.509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-25.6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5.152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-20.2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11.342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-29.8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r>
                        <a:rPr lang="en-US" sz="1400">
                          <a:latin typeface="Times New Roman"/>
                          <a:ea typeface="SimSun"/>
                        </a:rPr>
                        <a:t>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19.514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algn="just" defTabSz="914400" rtl="0" eaLnBrk="1" fontAlgn="ctr" latinLnBrk="0" hangingPunct="1">
                        <a:spcAft>
                          <a:spcPts val="600"/>
                        </a:spcAft>
                      </a:pPr>
                      <a:r>
                        <a:rPr kumimoji="1" lang="en-US" altLang="ko-KR" sz="1400" kern="1200" dirty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-</a:t>
                      </a:r>
                      <a:r>
                        <a:rPr kumimoji="1" lang="en-US" altLang="ko-KR" sz="1400" kern="1200" dirty="0" smtClean="0">
                          <a:solidFill>
                            <a:schemeClr val="tx1"/>
                          </a:solidFill>
                          <a:latin typeface="Times New Roman"/>
                          <a:ea typeface="SimSun"/>
                          <a:cs typeface="+mn-cs"/>
                        </a:rPr>
                        <a:t>29.2</a:t>
                      </a:r>
                      <a:endParaRPr kumimoji="1" lang="en-US" altLang="ko-KR" sz="1400" kern="1200" dirty="0">
                        <a:solidFill>
                          <a:schemeClr val="tx1"/>
                        </a:solidFill>
                        <a:latin typeface="Times New Roman"/>
                        <a:ea typeface="SimSun"/>
                        <a:cs typeface="+mn-cs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r>
                        <a:rPr lang="en-US" sz="1400" dirty="0">
                          <a:latin typeface="Times New Roman"/>
                          <a:ea typeface="SimSun"/>
                        </a:rPr>
                        <a:t>Rayleigh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251081">
                <a:tc>
                  <a:txBody>
                    <a:bodyPr/>
                    <a:lstStyle/>
                    <a:p>
                      <a:pPr algn="just">
                        <a:spcAft>
                          <a:spcPts val="0"/>
                        </a:spcAft>
                      </a:pPr>
                      <a:endParaRPr lang="en-US" sz="14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endParaRPr lang="en-US" sz="140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just">
                        <a:spcAft>
                          <a:spcPts val="600"/>
                        </a:spcAft>
                      </a:pPr>
                      <a:endParaRPr lang="en-US" sz="1400" dirty="0">
                        <a:latin typeface="Times New Roman"/>
                        <a:ea typeface="SimSu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9768</TotalTime>
  <Words>782</Words>
  <Application>Microsoft Office PowerPoint</Application>
  <PresentationFormat>On-screen Show (4:3)</PresentationFormat>
  <Paragraphs>445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標準デザイン</vt:lpstr>
      <vt:lpstr>WF on link level channel models for LOS</vt:lpstr>
      <vt:lpstr>Background</vt:lpstr>
      <vt:lpstr>Proposal</vt:lpstr>
      <vt:lpstr>CDL-D </vt:lpstr>
      <vt:lpstr>TDL-D</vt:lpstr>
      <vt:lpstr>CDL-E</vt:lpstr>
      <vt:lpstr>TDL-E</vt:lpstr>
    </vt:vector>
  </TitlesOfParts>
  <Company>株式会社NTTドコモ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lastModifiedBy>Tommi Jamsa</cp:lastModifiedBy>
  <cp:revision>565</cp:revision>
  <cp:lastPrinted>2016-02-02T02:05:25Z</cp:lastPrinted>
  <dcterms:created xsi:type="dcterms:W3CDTF">2008-05-20T02:15:22Z</dcterms:created>
  <dcterms:modified xsi:type="dcterms:W3CDTF">2016-04-13T02:50:55Z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(3)vHSzHd49xDL8HItumc8ozq3LBdtNx4F1q5tCcATPxVtS7TjcRQ72BXsc0roTaSmeJ1JmCPjV
GG3BfGW+CLHIKSo8LY+KGR75kZqRRUjIiOMu4jHL+eLP/VQ1MHjKC3xLd60o7HPREIGCOcAq
4Wet/ohmSN4NND+uXGGy2Hue/GZpiCMcVH4V9wkX8bmM3w+Q6PJ/CjhaqZYEef0P6G22Bt6S
lrcN2CdgiJAcJvP+4v</vt:lpwstr>
  </property>
  <property fmtid="{D5CDD505-2E9C-101B-9397-08002B2CF9AE}" pid="3" name="_new_ms_pID_725431">
    <vt:lpwstr>aL31+EqimlkpffvZkNQYTLGmAYTawCbj+J6F9RYFO/wQ2+eTrBuWqf
BjRmW7xUT6L4fV9mp+7q1B0BNACf4uhKd34rSQrOwpttQgVH9cwURHw89aNQgHYQSCCu4UcQ
KH0bl2uu9Y1VmbRbcKwPGkBn1EQFL8++kUDfXv2JXP48WC336t38JTGGFIH4aEWQsE/E3JLe
IyA+0UnPg2YkXZESWxnQ5rLjGHVGdeiSL/wb</vt:lpwstr>
  </property>
  <property fmtid="{D5CDD505-2E9C-101B-9397-08002B2CF9AE}" pid="4" name="_new_ms_pID_725432">
    <vt:lpwstr>F4Vivt8vFIweIK7/L04anhpvK9R86CFC3Ymh
68iq2izq3MXVwQw5rbkUOQ2FISJQm0JSigEs0BX5Gt2cfnvBbFJotIKnh23+O+tIhS7mC0pV
qkb1Ikf8qbjDOYfIHoGHHXzN4jXh/eiFrOSQRoCnI2A=</vt:lpwstr>
  </property>
  <property fmtid="{D5CDD505-2E9C-101B-9397-08002B2CF9AE}" pid="5" name="_2015_ms_pID_725343">
    <vt:lpwstr>(3)T0E+lj1GYSq6XP08h+Wssj/lHr1rq2Hh+bj2Vd8vp5dSIPiH9/yUNDKNnxjVXsYr2bcJ5Mtt
jJWqDEtQq1E9StAYOvS0UhdpAoiiYM6d2Fv7lKoyfxSWioGYCNeKNCtNDhN9yrpS4/8O26T3
tim+07F1GiDwmxL7viZ7vj4FtfxGUlUxNSKIdrOUgfEUi5blYtsVayT/CAk5DYVrWaFDVLOM
MYeUn7KeEeHueUb2O5</vt:lpwstr>
  </property>
  <property fmtid="{D5CDD505-2E9C-101B-9397-08002B2CF9AE}" pid="6" name="_2015_ms_pID_7253431">
    <vt:lpwstr>Vqrj0feeHUFKJUyMsIqF1HBkVSSRXOYGV4VesQ5naXRM8EuMK5Ysn5
z3fZ9FVSkGFLAjwAxdj0QUW1RifCwlSE6yoc4UqkkvLj9vnXrXpesGIssh0kBrJRBL/GMlKD
6exTSjzD8hqC5ZU7aR2FCOpeigoKnwSAQVXET18XQNVW7aBhWYAtjJaRqL8OiX2Rh7pEgzrz
ydavvXrihogvVZiE8d4Nu/9fqUa0t2fISDZ/</vt:lpwstr>
  </property>
  <property fmtid="{D5CDD505-2E9C-101B-9397-08002B2CF9AE}" pid="7" name="_2015_ms_pID_7253432">
    <vt:lpwstr>Jbf6Ux5IWh7k+xY4tXxN4FTuQZRaO5CUtyzJ
0hFn9FJb2P6q0t6HepjajKJEPavUHg==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1460502326</vt:lpwstr>
  </property>
</Properties>
</file>