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4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-1709" y="-8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LOS </a:t>
            </a:r>
            <a:r>
              <a:rPr lang="en-US" altLang="ja-JP" dirty="0" err="1" smtClean="0"/>
              <a:t>pathloss</a:t>
            </a:r>
            <a:r>
              <a:rPr lang="en-US" altLang="ja-JP" dirty="0" smtClean="0"/>
              <a:t> model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420481" y="323655"/>
            <a:ext cx="1426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R1-163483  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1865126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The working assumption for LOS </a:t>
            </a:r>
            <a:r>
              <a:rPr lang="en-US" altLang="zh-CN" sz="2400" dirty="0" err="1" smtClean="0"/>
              <a:t>pathloss</a:t>
            </a:r>
            <a:r>
              <a:rPr lang="en-US" altLang="zh-CN" sz="2400" dirty="0" smtClean="0"/>
              <a:t> has discontinuity issue across the break point distance.</a:t>
            </a:r>
          </a:p>
          <a:p>
            <a:pPr fontAlgn="auto" hangingPunct="1"/>
            <a:r>
              <a:rPr lang="en-US" sz="2400" dirty="0" smtClean="0"/>
              <a:t>Try to resolve the problem, amendment is proposed.</a:t>
            </a:r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114304" y="741307"/>
            <a:ext cx="9271030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 </a:t>
            </a: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below </a:t>
            </a:r>
            <a:r>
              <a:rPr kumimoji="1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pathloss</a:t>
            </a: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models for LOS are agreed</a:t>
            </a:r>
          </a:p>
          <a:p>
            <a:pPr marL="444500" marR="0" lvl="1" indent="-179388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The applicable frequency range of the PL formula is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fc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100 GHz, where 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= 0.8 GHz.</a:t>
            </a:r>
            <a:endParaRPr kumimoji="1" lang="sv-SE" altLang="zh-CN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en-US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4869160"/>
            <a:ext cx="87309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zh-CN" sz="1200" i="1" dirty="0" smtClean="0">
                <a:latin typeface="Arial"/>
                <a:ea typeface="宋体"/>
                <a:cs typeface="Times New Roman"/>
              </a:rPr>
              <a:t>*  </a:t>
            </a:r>
            <a:r>
              <a:rPr lang="fr-FR" altLang="zh-CN" sz="1200" dirty="0" smtClean="0">
                <a:latin typeface="Arial"/>
                <a:ea typeface="宋体"/>
                <a:cs typeface="Times New Roman"/>
              </a:rPr>
              <a:t>As defined in 36.873</a:t>
            </a:r>
            <a:r>
              <a:rPr lang="fr-FR" altLang="zh-CN" sz="1200" i="1" dirty="0" smtClean="0">
                <a:latin typeface="Arial"/>
                <a:ea typeface="宋体"/>
                <a:cs typeface="Times New Roman"/>
              </a:rPr>
              <a:t>, </a:t>
            </a:r>
            <a:r>
              <a:rPr lang="en-GB" altLang="zh-CN" sz="1200" i="1" dirty="0" smtClean="0"/>
              <a:t> </a:t>
            </a:r>
            <a:r>
              <a:rPr lang="en-GB" altLang="zh-CN" sz="1200" i="1" dirty="0" err="1" smtClean="0"/>
              <a:t>d‘</a:t>
            </a:r>
            <a:r>
              <a:rPr lang="en-GB" altLang="zh-CN" sz="1200" i="1" baseline="-25000" dirty="0" err="1" smtClean="0"/>
              <a:t>BP</a:t>
            </a:r>
            <a:r>
              <a:rPr lang="en-GB" altLang="zh-CN" sz="1200" baseline="30000" dirty="0" smtClean="0"/>
              <a:t>  </a:t>
            </a:r>
            <a:r>
              <a:rPr lang="en-GB" altLang="zh-CN" sz="1200" dirty="0" smtClean="0"/>
              <a:t>= 4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</a:t>
            </a:r>
            <a:r>
              <a:rPr lang="en-GB" altLang="zh-CN" sz="1200" i="1" dirty="0" err="1" smtClean="0"/>
              <a:t>f</a:t>
            </a:r>
            <a:r>
              <a:rPr lang="en-GB" altLang="zh-CN" sz="1200" i="1" baseline="-25000" dirty="0" err="1" smtClean="0"/>
              <a:t>c</a:t>
            </a:r>
            <a:r>
              <a:rPr lang="en-GB" altLang="zh-CN" sz="1200" dirty="0" smtClean="0"/>
              <a:t>/</a:t>
            </a:r>
            <a:r>
              <a:rPr lang="en-GB" altLang="zh-CN" sz="1200" i="1" dirty="0" smtClean="0"/>
              <a:t>c</a:t>
            </a:r>
            <a:r>
              <a:rPr lang="en-GB" altLang="zh-CN" sz="1200" dirty="0" smtClean="0"/>
              <a:t>, where </a:t>
            </a:r>
            <a:r>
              <a:rPr lang="en-GB" altLang="zh-CN" sz="1200" i="1" dirty="0" err="1" smtClean="0"/>
              <a:t>f</a:t>
            </a:r>
            <a:r>
              <a:rPr lang="en-GB" altLang="zh-CN" sz="1200" i="1" baseline="-25000" dirty="0" err="1" smtClean="0"/>
              <a:t>c</a:t>
            </a:r>
            <a:r>
              <a:rPr lang="en-GB" altLang="zh-CN" sz="1200" dirty="0" smtClean="0"/>
              <a:t> is the centre frequency in Hz, </a:t>
            </a:r>
            <a:r>
              <a:rPr lang="en-GB" altLang="zh-CN" sz="1200" i="1" dirty="0" smtClean="0"/>
              <a:t>c</a:t>
            </a:r>
            <a:r>
              <a:rPr lang="en-GB" altLang="zh-CN" sz="1200" dirty="0" smtClean="0"/>
              <a:t> = 3.0</a:t>
            </a:r>
            <a:r>
              <a:rPr lang="en-GB" altLang="zh-CN" sz="1200" dirty="0" smtClean="0">
                <a:sym typeface="Symbol"/>
              </a:rPr>
              <a:t></a:t>
            </a:r>
            <a:r>
              <a:rPr lang="en-GB" altLang="zh-CN" sz="1200" dirty="0" smtClean="0"/>
              <a:t>10</a:t>
            </a:r>
            <a:r>
              <a:rPr lang="en-GB" altLang="zh-CN" sz="1200" baseline="30000" dirty="0" smtClean="0"/>
              <a:t>8</a:t>
            </a:r>
            <a:r>
              <a:rPr lang="en-GB" altLang="zh-CN" sz="1200" dirty="0" smtClean="0"/>
              <a:t> m/s is the propagation velocity in free space, and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the effective antenna heights at the BS and the UT, respectively. In </a:t>
            </a:r>
            <a:r>
              <a:rPr lang="en-GB" altLang="zh-CN" sz="1200" dirty="0" err="1" smtClean="0"/>
              <a:t>UMi</a:t>
            </a:r>
            <a:r>
              <a:rPr lang="en-GB" altLang="zh-CN" sz="1200" dirty="0" smtClean="0"/>
              <a:t> scenario the effective antenna heights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computed as follows: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– 1.0 m,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= </a:t>
            </a:r>
            <a:r>
              <a:rPr lang="en-GB" altLang="zh-CN" sz="1200" i="1" dirty="0" smtClean="0"/>
              <a:t>h</a:t>
            </a:r>
            <a:r>
              <a:rPr lang="en-GB" altLang="zh-CN" sz="1200" i="1" baseline="-25000" dirty="0" smtClean="0"/>
              <a:t>UT</a:t>
            </a:r>
            <a:r>
              <a:rPr lang="en-GB" altLang="zh-CN" sz="1200" dirty="0" smtClean="0"/>
              <a:t>–1.0 m, where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 are the actual antenna heights, and the effective environment height is assumed to be equal to 1.0 m. In </a:t>
            </a:r>
            <a:r>
              <a:rPr lang="en-GB" altLang="zh-CN" sz="1200" dirty="0" err="1" smtClean="0"/>
              <a:t>UMa</a:t>
            </a:r>
            <a:r>
              <a:rPr lang="en-GB" altLang="zh-CN" sz="1200" dirty="0" smtClean="0"/>
              <a:t> scenario the effective antenna heights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computed as follows: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–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,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–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, where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 are the actual antenna heights, and the effective environment height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 is a function of the link between a BS and a UT. In the event that the link is determined to be LOS,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=1m with a probability equal to 1/(1+C(</a:t>
            </a:r>
            <a:r>
              <a:rPr lang="en-GB" altLang="zh-CN" sz="1200" i="1" dirty="0" smtClean="0"/>
              <a:t>d</a:t>
            </a:r>
            <a:r>
              <a:rPr lang="en-GB" altLang="zh-CN" sz="1200" i="1" baseline="-25000" dirty="0" smtClean="0"/>
              <a:t>2D</a:t>
            </a:r>
            <a:r>
              <a:rPr lang="en-GB" altLang="zh-CN" sz="1200" dirty="0" smtClean="0"/>
              <a:t>,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)) and chosen from a discrete uniform distribution uniform(12,15,…,(</a:t>
            </a:r>
            <a:r>
              <a:rPr lang="en-GB" altLang="zh-CN" sz="1200" i="1" dirty="0" smtClean="0"/>
              <a:t>h</a:t>
            </a:r>
            <a:r>
              <a:rPr lang="en-GB" altLang="zh-CN" sz="1200" i="1" baseline="-25000" dirty="0" smtClean="0"/>
              <a:t>UT</a:t>
            </a:r>
            <a:r>
              <a:rPr lang="en-GB" altLang="zh-CN" sz="1200" dirty="0" smtClean="0"/>
              <a:t>-1.5)) otherwise. </a:t>
            </a:r>
            <a:endParaRPr lang="zh-CN" altLang="en-US" sz="1200" dirty="0"/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2" cstate="print"/>
          <a:srcRect b="7937"/>
          <a:stretch>
            <a:fillRect/>
          </a:stretch>
        </p:blipFill>
        <p:spPr bwMode="auto">
          <a:xfrm>
            <a:off x="566555" y="1583795"/>
            <a:ext cx="8055895" cy="328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9646</TotalTime>
  <Words>279</Words>
  <Application>Microsoft Office PowerPoint</Application>
  <PresentationFormat>全屏显示(4:3)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LOS pathloss model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l00198271</cp:lastModifiedBy>
  <cp:revision>559</cp:revision>
  <cp:lastPrinted>2016-02-02T02:05:25Z</cp:lastPrinted>
  <dcterms:created xsi:type="dcterms:W3CDTF">2008-05-20T02:15:22Z</dcterms:created>
  <dcterms:modified xsi:type="dcterms:W3CDTF">2016-04-12T23:23:05Z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(3)dx8JNYcEykZE0T8vCoaTUANyGkz94SvnX/gT+BBn9U/HE5BGpQES3+lxoNz+fRTOzoJCqazX
xvAn4O0jrLgOFbAz63GYXZ/VDHlIIkfkQUPbnXpSs0U3XYMRpDqm8iPd0Rby2VP2NuOspAgs
GJ60DJRQBIp/EVLz7XI3GjocztULxHN/GYtdpUuLh1y+t7yBIbwtSLenbV3rxGZal2+ve2Hv
mHpac4Q5a6+DxPEnpb</vt:lpwstr>
  </property>
  <property fmtid="{D5CDD505-2E9C-101B-9397-08002B2CF9AE}" pid="6" name="_2015_ms_pID_7253431">
    <vt:lpwstr>NZWksCYZR7XNq67df5QOdaPKt9MuQvaLsvPS+/Vpz/29vLjmYGkc+i
SKKMb0XjuKaLmB3iQJ+cCmtIVhnt/0GjGGE81LWA+b3YM/rFqEvNY0ttVdTGj/GT34v0jS59
ZqStiPk6ZHRmdxVARnHxR/LK0Eks/uqg0POA0F+kYHqEbC3INvEr/Tc+m4fqEAyyrbuqKlKj
JbsZntCKef8iA4GvJVjFZL4mjjsYfRrjiNOS</vt:lpwstr>
  </property>
  <property fmtid="{D5CDD505-2E9C-101B-9397-08002B2CF9AE}" pid="7" name="_2015_ms_pID_7253432">
    <vt:lpwstr>sXiBOzYlmQXZTZVB7NMsQMKP1325fNigyPiF
D+6hD0MWSDramO+RIFtaSAx4l6NtfXOnyIk7Wc+Wta+uMCl0PvizduqR191hs7AnwP+y/XGk
+NdDACikOwTipNvAzm7xJg==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1459816984</vt:lpwstr>
  </property>
</Properties>
</file>