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9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6DC68-1CC1-4169-ADB5-7A83697D00A7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1BB2F-AE89-41A0-A31A-3F0A093C8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713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978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24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2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0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60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5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097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28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0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5EB2F-21BA-4BC1-AAF6-2282253EF43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74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CDM-4 CSI-RS and Port Numbering for CDM-2 and CDM-4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/>
              <a:t>Agenda Item:	</a:t>
            </a:r>
            <a:r>
              <a:rPr lang="en-US" dirty="0" smtClean="0"/>
              <a:t>6.2.4.2.1</a:t>
            </a:r>
            <a:endParaRPr lang="en-US" dirty="0"/>
          </a:p>
          <a:p>
            <a:r>
              <a:rPr lang="en-US" dirty="0"/>
              <a:t>Document </a:t>
            </a:r>
            <a:r>
              <a:rPr lang="en-US" dirty="0" smtClean="0"/>
              <a:t>for: Discussion </a:t>
            </a:r>
            <a:r>
              <a:rPr lang="en-US" dirty="0"/>
              <a:t>and </a:t>
            </a:r>
            <a:r>
              <a:rPr lang="en-US" dirty="0" smtClean="0"/>
              <a:t>Decision</a:t>
            </a:r>
          </a:p>
          <a:p>
            <a:r>
              <a:rPr lang="en-US" dirty="0" smtClean="0"/>
              <a:t>Source: Ericsson, Samsung, CATT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</a:t>
            </a:r>
            <a:r>
              <a:rPr lang="de-DE" b="1" smtClean="0"/>
              <a:t>	</a:t>
            </a:r>
            <a:r>
              <a:rPr lang="de-DE" b="1"/>
              <a:t>R1-157661</a:t>
            </a:r>
            <a:endParaRPr lang="de-DE" b="1" dirty="0" smtClean="0"/>
          </a:p>
          <a:p>
            <a:r>
              <a:rPr lang="en-US" b="1" dirty="0" smtClean="0"/>
              <a:t>Anaheim</a:t>
            </a:r>
            <a:r>
              <a:rPr lang="en-US" b="1" dirty="0"/>
              <a:t>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254009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When configured with CDM-4: Aggregate 4 or 8 port Rel-12 CSI-RS resources </a:t>
                </a:r>
                <a:r>
                  <a:rPr lang="en-US" dirty="0">
                    <a:solidFill>
                      <a:schemeClr val="tx1"/>
                    </a:solidFill>
                  </a:rPr>
                  <a:t>to form 12 or 16 ports</a:t>
                </a:r>
                <a:endParaRPr lang="en-US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Aggregated resources have the same size, 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=4∀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𝑘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8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∀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𝑘</m:t>
                    </m:r>
                  </m:oMath>
                </a14:m>
                <a:endParaRPr lang="en-US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Any combination of resources can be aggregated</a:t>
                </a: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For 12 and 16 ports</a:t>
                </a:r>
              </a:p>
              <a:p>
                <a:pPr lvl="2"/>
                <a:r>
                  <a:rPr lang="en-US" dirty="0" smtClean="0">
                    <a:solidFill>
                      <a:schemeClr val="tx1"/>
                    </a:solidFill>
                  </a:rPr>
                  <a:t>When 8 port resources are aggregated:</a:t>
                </a:r>
              </a:p>
              <a:p>
                <a:pPr lvl="3"/>
                <a:r>
                  <a:rPr lang="en-US" dirty="0" smtClean="0">
                    <a:solidFill>
                      <a:schemeClr val="tx1"/>
                    </a:solidFill>
                  </a:rPr>
                  <a:t>If just one of the resources is in symbols 9,10</a:t>
                </a:r>
              </a:p>
              <a:p>
                <a:pPr lvl="4"/>
                <a:r>
                  <a:rPr lang="en-US" dirty="0" smtClean="0">
                    <a:solidFill>
                      <a:schemeClr val="tx1"/>
                    </a:solidFill>
                  </a:rPr>
                  <a:t>CDM-4 is applied across REs in 2 symbol pairs with the Rel-12 port number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∈{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+1}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∈{15,17,19,21}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across two Rel-12 </a:t>
                </a:r>
                <a:r>
                  <a:rPr lang="en-US" dirty="0">
                    <a:solidFill>
                      <a:schemeClr val="tx1"/>
                    </a:solidFill>
                  </a:rPr>
                  <a:t>CSI-RS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resources</a:t>
                </a:r>
              </a:p>
              <a:p>
                <a:pPr lvl="4"/>
                <a:r>
                  <a:rPr lang="en-US" dirty="0" smtClean="0">
                    <a:solidFill>
                      <a:schemeClr val="tx1"/>
                    </a:solidFill>
                  </a:rPr>
                  <a:t>For 12 ports: CSI-RS on REs corresponding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∈{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21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22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}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have zero power</a:t>
                </a:r>
              </a:p>
              <a:p>
                <a:pPr lvl="3"/>
                <a:r>
                  <a:rPr lang="en-US" dirty="0" smtClean="0">
                    <a:solidFill>
                      <a:schemeClr val="tx1"/>
                    </a:solidFill>
                  </a:rPr>
                  <a:t>If two or zero resources are </a:t>
                </a:r>
                <a:r>
                  <a:rPr lang="en-US" dirty="0">
                    <a:solidFill>
                      <a:schemeClr val="tx1"/>
                    </a:solidFill>
                  </a:rPr>
                  <a:t>in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symbols 9,10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lvl="4"/>
                <a:r>
                  <a:rPr lang="en-US" dirty="0">
                    <a:solidFill>
                      <a:schemeClr val="tx1"/>
                    </a:solidFill>
                  </a:rPr>
                  <a:t>CDM-4 is applied across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2x2 adjacent RE pairs </a:t>
                </a:r>
                <a:r>
                  <a:rPr lang="en-US" dirty="0">
                    <a:solidFill>
                      <a:schemeClr val="tx1"/>
                    </a:solidFill>
                  </a:rPr>
                  <a:t>with the Rel-12 port number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∈{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+1,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+4,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+5}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∈{15,17} 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of each Rel-12 CSI-RS resource</a:t>
                </a:r>
              </a:p>
              <a:p>
                <a:pPr lvl="4"/>
                <a:r>
                  <a:rPr lang="en-US" dirty="0">
                    <a:solidFill>
                      <a:schemeClr val="tx1"/>
                    </a:solidFill>
                  </a:rPr>
                  <a:t>For 12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ports: CSI-RS </a:t>
                </a:r>
                <a:r>
                  <a:rPr lang="en-US" dirty="0">
                    <a:solidFill>
                      <a:schemeClr val="tx1"/>
                    </a:solidFill>
                  </a:rPr>
                  <a:t>on REs corresponding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∈{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17,18,21,22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}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of the second Rel-12 CSI-RS resource have </a:t>
                </a:r>
                <a:r>
                  <a:rPr lang="en-US" dirty="0">
                    <a:solidFill>
                      <a:schemeClr val="tx1"/>
                    </a:solidFill>
                  </a:rPr>
                  <a:t>zero power</a:t>
                </a:r>
              </a:p>
              <a:p>
                <a:pPr lvl="2"/>
                <a:r>
                  <a:rPr lang="en-US" dirty="0" smtClean="0">
                    <a:solidFill>
                      <a:schemeClr val="tx1"/>
                    </a:solidFill>
                  </a:rPr>
                  <a:t>When 4 </a:t>
                </a:r>
                <a:r>
                  <a:rPr lang="en-US" dirty="0">
                    <a:solidFill>
                      <a:schemeClr val="tx1"/>
                    </a:solidFill>
                  </a:rPr>
                  <a:t>port resources are aggregated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CDM-4 is applied across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6 subcarrier spaced pairs </a:t>
                </a:r>
                <a:r>
                  <a:rPr lang="en-US" dirty="0">
                    <a:solidFill>
                      <a:schemeClr val="tx1"/>
                    </a:solidFill>
                  </a:rPr>
                  <a:t>with the Rel-12 port number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∈{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15,16,17,18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15" t="-2156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668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Port Aggregation Illustration 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6"/>
          <a:stretch/>
        </p:blipFill>
        <p:spPr bwMode="auto">
          <a:xfrm>
            <a:off x="5896281" y="2375017"/>
            <a:ext cx="3203524" cy="218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0" b="4420"/>
          <a:stretch/>
        </p:blipFill>
        <p:spPr bwMode="auto">
          <a:xfrm>
            <a:off x="3118319" y="2375017"/>
            <a:ext cx="3101166" cy="218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9"/>
          <a:stretch/>
        </p:blipFill>
        <p:spPr bwMode="auto">
          <a:xfrm>
            <a:off x="232081" y="2375017"/>
            <a:ext cx="3107084" cy="227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400899" y="1703617"/>
            <a:ext cx="25360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8 port aggregation, TDM-4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219485" y="1596198"/>
            <a:ext cx="28170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8 port aggregation,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TDM-FDM (adjacent REs)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71709" y="1556792"/>
            <a:ext cx="26800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 port aggregation,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TDM-FDM (6 REs apart)</a:t>
            </a:r>
            <a:endParaRPr kumimoji="0" lang="en-US" altLang="en-US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Proposal (2</a:t>
            </a:r>
            <a:r>
              <a:rPr lang="en-US" sz="4000" dirty="0" smtClean="0"/>
              <a:t>)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925144"/>
              </a:xfrm>
            </p:spPr>
            <p:txBody>
              <a:bodyPr>
                <a:normAutofit fontScale="70000" lnSpcReduction="20000"/>
              </a:bodyPr>
              <a:lstStyle/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sz="3100" dirty="0" smtClean="0">
                    <a:solidFill>
                      <a:schemeClr val="tx1"/>
                    </a:solidFill>
                  </a:rPr>
                  <a:t>Define: </a:t>
                </a:r>
                <a:r>
                  <a:rPr lang="en-US" sz="3100" i="1" dirty="0" smtClean="0">
                    <a:solidFill>
                      <a:schemeClr val="tx1"/>
                    </a:solidFill>
                  </a:rPr>
                  <a:t>k</a:t>
                </a:r>
                <a:r>
                  <a:rPr lang="en-US" sz="31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3100" dirty="0">
                    <a:solidFill>
                      <a:schemeClr val="tx1"/>
                    </a:solidFill>
                  </a:rPr>
                  <a:t>= 0,…,</a:t>
                </a:r>
                <a:r>
                  <a:rPr lang="en-US" sz="3100" i="1" dirty="0">
                    <a:solidFill>
                      <a:schemeClr val="tx1"/>
                    </a:solidFill>
                  </a:rPr>
                  <a:t>K</a:t>
                </a:r>
                <a:r>
                  <a:rPr lang="en-US" sz="3100" dirty="0">
                    <a:solidFill>
                      <a:schemeClr val="tx1"/>
                    </a:solidFill>
                  </a:rPr>
                  <a:t>-1 </a:t>
                </a:r>
                <a:r>
                  <a:rPr lang="en-US" sz="3100" dirty="0" smtClean="0">
                    <a:solidFill>
                      <a:schemeClr val="tx1"/>
                    </a:solidFill>
                  </a:rPr>
                  <a:t>as the </a:t>
                </a:r>
                <a:r>
                  <a:rPr lang="en-US" sz="3100" i="1" dirty="0">
                    <a:solidFill>
                      <a:schemeClr val="tx1"/>
                    </a:solidFill>
                  </a:rPr>
                  <a:t>k</a:t>
                </a:r>
                <a:r>
                  <a:rPr lang="en-US" sz="3100" baseline="30000" dirty="0">
                    <a:solidFill>
                      <a:schemeClr val="tx1"/>
                    </a:solidFill>
                  </a:rPr>
                  <a:t>th</a:t>
                </a:r>
                <a:r>
                  <a:rPr lang="en-US" sz="3100" dirty="0">
                    <a:solidFill>
                      <a:schemeClr val="tx1"/>
                    </a:solidFill>
                  </a:rPr>
                  <a:t> aggregated resource and </a:t>
                </a:r>
                <a14:m>
                  <m:oMath xmlns:m="http://schemas.openxmlformats.org/officeDocument/2006/math">
                    <m:r>
                      <a:rPr lang="en-US" sz="3100">
                        <a:solidFill>
                          <a:schemeClr val="tx1"/>
                        </a:solidFill>
                        <a:latin typeface="Cambria Math"/>
                      </a:rPr>
                      <m:t>𝑁</m:t>
                    </m:r>
                  </m:oMath>
                </a14:m>
                <a:r>
                  <a:rPr lang="en-US" sz="3100" dirty="0">
                    <a:solidFill>
                      <a:schemeClr val="tx1"/>
                    </a:solidFill>
                  </a:rPr>
                  <a:t> </a:t>
                </a:r>
                <a:r>
                  <a:rPr lang="en-US" sz="3100" dirty="0" smtClean="0">
                    <a:solidFill>
                      <a:schemeClr val="tx1"/>
                    </a:solidFill>
                  </a:rPr>
                  <a:t>as the </a:t>
                </a:r>
                <a:r>
                  <a:rPr lang="en-US" sz="3100" dirty="0">
                    <a:solidFill>
                      <a:schemeClr val="tx1"/>
                    </a:solidFill>
                  </a:rPr>
                  <a:t>number of ports per aggregated </a:t>
                </a:r>
                <a:r>
                  <a:rPr lang="en-US" sz="3100" dirty="0" smtClean="0">
                    <a:solidFill>
                      <a:schemeClr val="tx1"/>
                    </a:solidFill>
                  </a:rPr>
                  <a:t>resource</a:t>
                </a:r>
                <a:endParaRPr lang="en-US" sz="3100" dirty="0">
                  <a:solidFill>
                    <a:schemeClr val="tx1"/>
                  </a:solidFill>
                </a:endParaRPr>
              </a:p>
              <a:p>
                <a:endParaRPr lang="en-US" i="1" dirty="0" smtClean="0"/>
              </a:p>
              <a:p>
                <a:r>
                  <a:rPr lang="en-US" dirty="0" smtClean="0">
                    <a:solidFill>
                      <a:schemeClr val="tx1"/>
                    </a:solidFill>
                  </a:rPr>
                  <a:t>For CDM-2</a:t>
                </a:r>
              </a:p>
              <a:p>
                <a:pPr lvl="1">
                  <a:spcAft>
                    <a:spcPts val="600"/>
                  </a:spcAft>
                </a:pPr>
                <a:r>
                  <a:rPr lang="en-US" dirty="0" smtClean="0"/>
                  <a:t>The </a:t>
                </a:r>
                <a:r>
                  <a:rPr lang="en-US" dirty="0"/>
                  <a:t>Class A CSI-RS resource port numbers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 smtClean="0"/>
                  <a:t> used </a:t>
                </a:r>
                <a:r>
                  <a:rPr lang="en-US" dirty="0"/>
                  <a:t>for the </a:t>
                </a:r>
                <a:r>
                  <a:rPr lang="en-US" i="1" dirty="0"/>
                  <a:t>k</a:t>
                </a:r>
                <a:r>
                  <a:rPr lang="en-US" baseline="30000" dirty="0"/>
                  <a:t>th</a:t>
                </a:r>
                <a:r>
                  <a:rPr lang="en-US" dirty="0"/>
                  <a:t> component </a:t>
                </a:r>
                <a:r>
                  <a:rPr lang="en-US" dirty="0" smtClean="0"/>
                  <a:t>resources with Rel-12 port number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𝑝</m:t>
                    </m:r>
                    <m:r>
                      <a:rPr lang="en-US" b="0" i="1" smtClean="0">
                        <a:latin typeface="Cambria Math"/>
                      </a:rPr>
                      <m:t>′</m:t>
                    </m:r>
                  </m:oMath>
                </a14:m>
                <a:r>
                  <a:rPr lang="en-US" dirty="0" smtClean="0"/>
                  <a:t> are </a:t>
                </a:r>
                <a:r>
                  <a:rPr lang="en-US" dirty="0"/>
                  <a:t>given as follows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457200" lvl="1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𝑝</m:t>
                          </m:r>
                        </m:e>
                        <m:sup>
                          <m:r>
                            <a:rPr lang="en-US" sz="22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2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200" b="0" i="1" smtClean="0">
                              <a:latin typeface="Cambria Math"/>
                            </a:rPr>
                            <m:t>)</m:t>
                          </m:r>
                        </m:sup>
                      </m:sSup>
                      <m:r>
                        <a:rPr lang="en-US" sz="220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2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200" i="1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′</m:t>
                                </m:r>
                                <m:r>
                                  <a:rPr lang="en-US" sz="2200" i="1"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2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2200" i="1">
                                    <a:latin typeface="Cambria Math"/>
                                  </a:rPr>
                                  <m:t>𝑘</m:t>
                                </m:r>
                                <m:r>
                                  <a:rPr lang="en-US" sz="2200" i="1">
                                    <a:latin typeface="Cambria Math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′</m:t>
                                </m:r>
                                <m:r>
                                  <a:rPr lang="en-US" sz="2200" i="1"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2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200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𝑘</m:t>
                                    </m:r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𝐾</m:t>
                                    </m:r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sz="2200" i="1">
                                    <a:latin typeface="Cambria Math"/>
                                  </a:rPr>
                                  <m:t>,</m:t>
                                </m:r>
                              </m:e>
                            </m:mr>
                          </m:m>
                          <m:r>
                            <a:rPr lang="en-US" sz="2200" i="1">
                              <a:latin typeface="Cambria Math"/>
                            </a:rPr>
                            <m:t>    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200" i="1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′</m:t>
                                </m:r>
                                <m:r>
                                  <a:rPr lang="en-US" sz="2200" i="1">
                                    <a:latin typeface="Cambria Math"/>
                                  </a:rPr>
                                  <m:t>=15,16,…,14+</m:t>
                                </m:r>
                                <m:f>
                                  <m:fPr>
                                    <m:ctrlPr>
                                      <a:rPr lang="en-US" sz="22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′</m:t>
                                </m:r>
                                <m:r>
                                  <a:rPr lang="en-US" sz="2200" i="1">
                                    <a:latin typeface="Cambria Math"/>
                                  </a:rPr>
                                  <m:t>=15+</m:t>
                                </m:r>
                                <m:f>
                                  <m:fPr>
                                    <m:ctrlPr>
                                      <a:rPr lang="en-US" sz="22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2200" i="1">
                                    <a:latin typeface="Cambria Math"/>
                                  </a:rPr>
                                  <m:t>,…,14+</m:t>
                                </m:r>
                                <m:r>
                                  <a:rPr lang="en-US" sz="2200" i="1">
                                    <a:latin typeface="Cambria Math"/>
                                  </a:rPr>
                                  <m:t>𝑁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 dirty="0"/>
              </a:p>
              <a:p>
                <a:r>
                  <a:rPr lang="en-US" dirty="0" smtClean="0">
                    <a:solidFill>
                      <a:schemeClr val="tx1"/>
                    </a:solidFill>
                  </a:rPr>
                  <a:t>For CDM-4</a:t>
                </a:r>
              </a:p>
              <a:p>
                <a:pPr lvl="1">
                  <a:spcAft>
                    <a:spcPts val="600"/>
                  </a:spcAft>
                </a:pPr>
                <a:r>
                  <a:rPr lang="en-US" dirty="0" smtClean="0"/>
                  <a:t>The </a:t>
                </a:r>
                <a:r>
                  <a:rPr lang="en-US" dirty="0"/>
                  <a:t>Class A CSI-RS resource port numbers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used for the </a:t>
                </a:r>
                <a:r>
                  <a:rPr lang="en-US" i="1" dirty="0"/>
                  <a:t>k</a:t>
                </a:r>
                <a:r>
                  <a:rPr lang="en-US" baseline="30000" dirty="0"/>
                  <a:t>th</a:t>
                </a:r>
                <a:r>
                  <a:rPr lang="en-US" dirty="0"/>
                  <a:t> component resources with Rel-12 port number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𝑝</m:t>
                    </m:r>
                    <m:r>
                      <a:rPr lang="en-US" i="1">
                        <a:latin typeface="Cambria Math"/>
                      </a:rPr>
                      <m:t>′</m:t>
                    </m:r>
                  </m:oMath>
                </a14:m>
                <a:r>
                  <a:rPr lang="en-US" dirty="0"/>
                  <a:t> are given as follows:</a:t>
                </a:r>
              </a:p>
              <a:p>
                <a:pPr marL="457200" lvl="1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200" i="1">
                              <a:latin typeface="Cambria Math"/>
                            </a:rPr>
                            <m:t>𝑝</m:t>
                          </m:r>
                        </m:e>
                        <m:sup>
                          <m:r>
                            <a:rPr lang="en-US" sz="2200" i="1">
                              <a:latin typeface="Cambria Math"/>
                            </a:rPr>
                            <m:t>(</m:t>
                          </m:r>
                          <m:r>
                            <a:rPr lang="en-US" sz="2200" i="1">
                              <a:latin typeface="Cambria Math"/>
                            </a:rPr>
                            <m:t>𝑘</m:t>
                          </m:r>
                          <m:r>
                            <a:rPr lang="en-US" sz="2200" i="1">
                              <a:latin typeface="Cambria Math"/>
                            </a:rPr>
                            <m:t>)</m:t>
                          </m:r>
                        </m:sup>
                      </m:sSup>
                      <m:r>
                        <a:rPr lang="en-US" sz="2200" i="1"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atin typeface="Cambria Math"/>
                        </a:rPr>
                        <m:t>𝑘𝑁</m:t>
                      </m:r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200" i="1">
                              <a:latin typeface="Cambria Math"/>
                            </a:rPr>
                            <m:t>𝑝</m:t>
                          </m:r>
                        </m:e>
                        <m:sup>
                          <m:r>
                            <a:rPr lang="en-US" sz="22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sz="2200" b="0" i="1" smtClean="0">
                          <a:latin typeface="Cambria Math"/>
                        </a:rPr>
                        <m:t>,   </m:t>
                      </m:r>
                      <m:sSup>
                        <m:sSup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𝑝</m:t>
                          </m:r>
                        </m:e>
                        <m:sup>
                          <m:r>
                            <a:rPr lang="en-US" sz="22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r>
                        <a:rPr lang="en-US" sz="2200" i="1">
                          <a:latin typeface="Cambria Math"/>
                        </a:rPr>
                        <m:t>15,</m:t>
                      </m:r>
                      <m:r>
                        <a:rPr lang="en-US" sz="2200" b="0" i="1" smtClean="0">
                          <a:latin typeface="Cambria Math"/>
                        </a:rPr>
                        <m:t>16,</m:t>
                      </m:r>
                      <m:r>
                        <a:rPr lang="en-US" sz="2200" i="1">
                          <a:latin typeface="Cambria Math"/>
                        </a:rPr>
                        <m:t>…,14+</m:t>
                      </m:r>
                      <m:r>
                        <a:rPr lang="en-US" sz="2200" i="1">
                          <a:latin typeface="Cambria Math"/>
                        </a:rPr>
                        <m:t>𝑁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925144"/>
              </a:xfrm>
              <a:blipFill rotWithShape="1">
                <a:blip r:embed="rId2"/>
                <a:stretch>
                  <a:fillRect l="-815" t="-1983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079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CDM-4 CSI-RS and Port Numbering for CDM-2 and CDM-4</vt:lpstr>
      <vt:lpstr>Proposal (1)</vt:lpstr>
      <vt:lpstr>Port Aggregation Illustration </vt:lpstr>
      <vt:lpstr>Proposal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2015-11-07T06:05:53Z</dcterms:created>
  <dcterms:modified xsi:type="dcterms:W3CDTF">2015-11-18T02:18:44Z</dcterms:modified>
</cp:coreProperties>
</file>