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78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45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2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60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5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9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2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5EB2F-21BA-4BC1-AAF6-2282253EF438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CF77A-E680-4FC6-8BCD-6B0DB2F7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74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Virtual Cell ID for SRS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Ericsson</a:t>
            </a:r>
          </a:p>
          <a:p>
            <a:r>
              <a:rPr lang="en-US" dirty="0"/>
              <a:t>Agenda Item:	</a:t>
            </a:r>
            <a:r>
              <a:rPr lang="en-US" dirty="0" smtClean="0"/>
              <a:t>6.2.4.2.2</a:t>
            </a:r>
            <a:endParaRPr lang="en-US" dirty="0"/>
          </a:p>
          <a:p>
            <a:r>
              <a:rPr lang="en-US" dirty="0"/>
              <a:t>Document </a:t>
            </a:r>
            <a:r>
              <a:rPr lang="en-US" dirty="0" smtClean="0"/>
              <a:t>for: Discussion </a:t>
            </a:r>
            <a:r>
              <a:rPr lang="en-US" dirty="0"/>
              <a:t>and Decision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R1-157530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2540094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Current Rel.13 SRS enhancements are targeting </a:t>
            </a:r>
            <a:r>
              <a:rPr lang="en-US" sz="2800" b="1" dirty="0"/>
              <a:t>small cells </a:t>
            </a:r>
            <a:r>
              <a:rPr lang="en-US" sz="2800" dirty="0" smtClean="0"/>
              <a:t>with </a:t>
            </a:r>
            <a:r>
              <a:rPr lang="en-US" sz="2800" dirty="0"/>
              <a:t>little </a:t>
            </a:r>
            <a:r>
              <a:rPr lang="en-US" sz="2800" dirty="0" smtClean="0"/>
              <a:t>attention to FDD</a:t>
            </a:r>
          </a:p>
          <a:p>
            <a:pPr lvl="1"/>
            <a:r>
              <a:rPr lang="en-US" sz="2400" dirty="0" smtClean="0"/>
              <a:t>Extended SRS in </a:t>
            </a:r>
            <a:r>
              <a:rPr lang="en-US" sz="2400" dirty="0" err="1" smtClean="0"/>
              <a:t>UpPTS</a:t>
            </a:r>
            <a:r>
              <a:rPr lang="en-US" sz="2400" dirty="0" smtClean="0"/>
              <a:t> -&gt; Reduced guard period</a:t>
            </a:r>
          </a:p>
          <a:p>
            <a:pPr lvl="1"/>
            <a:r>
              <a:rPr lang="en-US" sz="2400" dirty="0" smtClean="0"/>
              <a:t>Increased RPF and CS -&gt; smaller delay spread</a:t>
            </a:r>
          </a:p>
          <a:p>
            <a:pPr lvl="1"/>
            <a:endParaRPr lang="en-US" sz="2400" dirty="0"/>
          </a:p>
          <a:p>
            <a:r>
              <a:rPr lang="en-US" sz="2800" b="1" dirty="0" smtClean="0"/>
              <a:t>SRS enhancement for macro cells needed in Rel-13</a:t>
            </a:r>
          </a:p>
          <a:p>
            <a:pPr lvl="1"/>
            <a:r>
              <a:rPr lang="en-US" sz="2400" b="1" dirty="0" smtClean="0"/>
              <a:t>To increase capacity and reduce interference</a:t>
            </a:r>
            <a:br>
              <a:rPr lang="en-US" sz="2400" b="1" dirty="0" smtClean="0"/>
            </a:br>
            <a:r>
              <a:rPr lang="en-US" sz="2400" dirty="0" smtClean="0"/>
              <a:t>(large cells tend to cover many UEs so capacity even more important than for small cells)</a:t>
            </a:r>
          </a:p>
          <a:p>
            <a:pPr lvl="1"/>
            <a:r>
              <a:rPr lang="en-US" sz="2400" b="1" dirty="0" smtClean="0"/>
              <a:t>For TDD as well as for FDD</a:t>
            </a:r>
          </a:p>
          <a:p>
            <a:pPr lvl="1"/>
            <a:endParaRPr lang="en-US" sz="2400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15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103" name="Oval 102"/>
          <p:cNvSpPr/>
          <p:nvPr/>
        </p:nvSpPr>
        <p:spPr>
          <a:xfrm rot="899909">
            <a:off x="2150924" y="2063379"/>
            <a:ext cx="4984947" cy="686927"/>
          </a:xfrm>
          <a:prstGeom prst="ellipse">
            <a:avLst/>
          </a:prstGeom>
          <a:gradFill>
            <a:gsLst>
              <a:gs pos="0">
                <a:srgbClr val="FBEAC7">
                  <a:alpha val="78000"/>
                </a:srgbClr>
              </a:gs>
              <a:gs pos="17999">
                <a:srgbClr val="FEE7F2"/>
              </a:gs>
              <a:gs pos="40000">
                <a:srgbClr val="FAC77D">
                  <a:alpha val="32000"/>
                </a:srgbClr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chilly" dir="t">
              <a:rot lat="0" lon="0" rev="2700000"/>
            </a:lightRig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i="1" dirty="0">
              <a:solidFill>
                <a:srgbClr val="007B78"/>
              </a:solidFill>
            </a:endParaRPr>
          </a:p>
          <a:p>
            <a:endParaRPr lang="en-US" sz="2000" dirty="0" smtClean="0">
              <a:solidFill>
                <a:srgbClr val="007B78"/>
              </a:solidFill>
            </a:endParaRPr>
          </a:p>
          <a:p>
            <a:pPr lvl="1"/>
            <a:endParaRPr lang="en-US" sz="1600" dirty="0"/>
          </a:p>
          <a:p>
            <a:endParaRPr lang="en-US" b="1" dirty="0"/>
          </a:p>
        </p:txBody>
      </p:sp>
      <p:sp>
        <p:nvSpPr>
          <p:cNvPr id="6" name="Text Box 103"/>
          <p:cNvSpPr txBox="1">
            <a:spLocks noChangeArrowheads="1"/>
          </p:cNvSpPr>
          <p:nvPr/>
        </p:nvSpPr>
        <p:spPr bwMode="auto">
          <a:xfrm>
            <a:off x="870085" y="1090013"/>
            <a:ext cx="15284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rIns="72000">
            <a:spAutoFit/>
          </a:bodyPr>
          <a:lstStyle/>
          <a:p>
            <a:pPr algn="ctr"/>
            <a:r>
              <a:rPr lang="en-US" altLang="en-US" sz="1400" b="1" dirty="0" smtClean="0">
                <a:cs typeface="Arial" charset="0"/>
              </a:rPr>
              <a:t>Macro node</a:t>
            </a:r>
            <a:endParaRPr lang="en-US" altLang="en-US" sz="1400" b="1" dirty="0">
              <a:cs typeface="Arial" charset="0"/>
            </a:endParaRPr>
          </a:p>
        </p:txBody>
      </p:sp>
      <p:sp>
        <p:nvSpPr>
          <p:cNvPr id="11" name="Text Box 108"/>
          <p:cNvSpPr txBox="1">
            <a:spLocks noChangeArrowheads="1"/>
          </p:cNvSpPr>
          <p:nvPr/>
        </p:nvSpPr>
        <p:spPr bwMode="auto">
          <a:xfrm>
            <a:off x="3810673" y="2086872"/>
            <a:ext cx="15284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rIns="72000">
            <a:spAutoFit/>
          </a:bodyPr>
          <a:lstStyle/>
          <a:p>
            <a:pPr algn="ctr"/>
            <a:r>
              <a:rPr lang="en-US" altLang="en-US" sz="1400" b="1" dirty="0">
                <a:cs typeface="Arial" charset="0"/>
              </a:rPr>
              <a:t>CELL ID 1</a:t>
            </a:r>
          </a:p>
        </p:txBody>
      </p:sp>
      <p:pic>
        <p:nvPicPr>
          <p:cNvPr id="21" name="Picture 121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42" y="2562707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122"/>
          <p:cNvGrpSpPr>
            <a:grpSpLocks/>
          </p:cNvGrpSpPr>
          <p:nvPr/>
        </p:nvGrpSpPr>
        <p:grpSpPr bwMode="auto">
          <a:xfrm>
            <a:off x="1095687" y="1556805"/>
            <a:ext cx="954376" cy="1628468"/>
            <a:chOff x="1087" y="1520"/>
            <a:chExt cx="404" cy="614"/>
          </a:xfrm>
        </p:grpSpPr>
        <p:sp>
          <p:nvSpPr>
            <p:cNvPr id="37" name="AutoShape 123"/>
            <p:cNvSpPr>
              <a:spLocks noChangeArrowheads="1"/>
            </p:cNvSpPr>
            <p:nvPr/>
          </p:nvSpPr>
          <p:spPr bwMode="auto">
            <a:xfrm>
              <a:off x="1087" y="2011"/>
              <a:ext cx="285" cy="123"/>
            </a:xfrm>
            <a:prstGeom prst="cube">
              <a:avLst>
                <a:gd name="adj" fmla="val 25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rIns="0" anchor="ctr"/>
            <a:lstStyle/>
            <a:p>
              <a:endParaRPr lang="en-US"/>
            </a:p>
          </p:txBody>
        </p:sp>
        <p:sp>
          <p:nvSpPr>
            <p:cNvPr id="38" name="Line 190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191"/>
            <p:cNvSpPr>
              <a:spLocks noChangeAspect="1" noChangeShapeType="1"/>
            </p:cNvSpPr>
            <p:nvPr/>
          </p:nvSpPr>
          <p:spPr bwMode="auto">
            <a:xfrm>
              <a:off x="1376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192"/>
            <p:cNvSpPr>
              <a:spLocks noChangeAspect="1" noChangeShapeType="1"/>
            </p:cNvSpPr>
            <p:nvPr/>
          </p:nvSpPr>
          <p:spPr bwMode="auto">
            <a:xfrm>
              <a:off x="1351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193"/>
            <p:cNvSpPr>
              <a:spLocks noChangeAspect="1" noChangeShapeType="1"/>
            </p:cNvSpPr>
            <p:nvPr/>
          </p:nvSpPr>
          <p:spPr bwMode="auto">
            <a:xfrm>
              <a:off x="1193" y="1621"/>
              <a:ext cx="291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2" name="Group 197"/>
            <p:cNvGrpSpPr>
              <a:grpSpLocks noChangeAspect="1"/>
            </p:cNvGrpSpPr>
            <p:nvPr/>
          </p:nvGrpSpPr>
          <p:grpSpPr bwMode="auto">
            <a:xfrm>
              <a:off x="1444" y="1549"/>
              <a:ext cx="47" cy="206"/>
              <a:chOff x="5105" y="1295"/>
              <a:chExt cx="48" cy="293"/>
            </a:xfrm>
          </p:grpSpPr>
          <p:sp>
            <p:nvSpPr>
              <p:cNvPr id="96" name="Rectangle 198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solidFill>
                <a:srgbClr val="DAD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  <p:sp>
            <p:nvSpPr>
              <p:cNvPr id="97" name="Rectangle 199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noFill/>
              <a:ln w="9525" cap="rnd">
                <a:solidFill>
                  <a:srgbClr val="00325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</p:grpSp>
        <p:sp>
          <p:nvSpPr>
            <p:cNvPr id="43" name="Line 200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62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201"/>
            <p:cNvSpPr>
              <a:spLocks noChangeAspect="1" noChangeShapeType="1"/>
            </p:cNvSpPr>
            <p:nvPr/>
          </p:nvSpPr>
          <p:spPr bwMode="auto">
            <a:xfrm>
              <a:off x="1266" y="2133"/>
              <a:ext cx="154" cy="1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205"/>
            <p:cNvSpPr>
              <a:spLocks noChangeAspect="1" noChangeShapeType="1"/>
            </p:cNvSpPr>
            <p:nvPr/>
          </p:nvSpPr>
          <p:spPr bwMode="auto">
            <a:xfrm flipH="1">
              <a:off x="1314" y="2029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206"/>
            <p:cNvSpPr>
              <a:spLocks noChangeAspect="1" noChangeShapeType="1"/>
            </p:cNvSpPr>
            <p:nvPr/>
          </p:nvSpPr>
          <p:spPr bwMode="auto">
            <a:xfrm flipH="1">
              <a:off x="1351" y="1928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207"/>
            <p:cNvSpPr>
              <a:spLocks noChangeAspect="1" noChangeShapeType="1"/>
            </p:cNvSpPr>
            <p:nvPr/>
          </p:nvSpPr>
          <p:spPr bwMode="auto">
            <a:xfrm>
              <a:off x="1314" y="1930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Line 208"/>
            <p:cNvSpPr>
              <a:spLocks noChangeAspect="1" noChangeShapeType="1"/>
            </p:cNvSpPr>
            <p:nvPr/>
          </p:nvSpPr>
          <p:spPr bwMode="auto">
            <a:xfrm flipH="1">
              <a:off x="1314" y="1826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209"/>
            <p:cNvSpPr>
              <a:spLocks noChangeAspect="1" noChangeShapeType="1"/>
            </p:cNvSpPr>
            <p:nvPr/>
          </p:nvSpPr>
          <p:spPr bwMode="auto">
            <a:xfrm>
              <a:off x="1351" y="2030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210"/>
            <p:cNvSpPr>
              <a:spLocks noChangeAspect="1" noChangeShapeType="1"/>
            </p:cNvSpPr>
            <p:nvPr/>
          </p:nvSpPr>
          <p:spPr bwMode="auto">
            <a:xfrm>
              <a:off x="1351" y="1826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211"/>
            <p:cNvSpPr>
              <a:spLocks noChangeAspect="1" noChangeShapeType="1"/>
            </p:cNvSpPr>
            <p:nvPr/>
          </p:nvSpPr>
          <p:spPr bwMode="auto">
            <a:xfrm>
              <a:off x="1314" y="1727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212"/>
            <p:cNvSpPr>
              <a:spLocks noChangeAspect="1" noChangeShapeType="1"/>
            </p:cNvSpPr>
            <p:nvPr/>
          </p:nvSpPr>
          <p:spPr bwMode="auto">
            <a:xfrm flipH="1">
              <a:off x="1351" y="1721"/>
              <a:ext cx="25" cy="10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213"/>
            <p:cNvSpPr>
              <a:spLocks noChangeAspect="1" noChangeShapeType="1"/>
            </p:cNvSpPr>
            <p:nvPr/>
          </p:nvSpPr>
          <p:spPr bwMode="auto">
            <a:xfrm>
              <a:off x="1351" y="1621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214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215"/>
            <p:cNvSpPr>
              <a:spLocks noChangeAspect="1" noChangeShapeType="1"/>
            </p:cNvSpPr>
            <p:nvPr/>
          </p:nvSpPr>
          <p:spPr bwMode="auto">
            <a:xfrm>
              <a:off x="1376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216"/>
            <p:cNvSpPr>
              <a:spLocks noChangeAspect="1" noChangeShapeType="1"/>
            </p:cNvSpPr>
            <p:nvPr/>
          </p:nvSpPr>
          <p:spPr bwMode="auto">
            <a:xfrm>
              <a:off x="1351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217"/>
            <p:cNvSpPr>
              <a:spLocks noChangeAspect="1" noChangeShapeType="1"/>
            </p:cNvSpPr>
            <p:nvPr/>
          </p:nvSpPr>
          <p:spPr bwMode="auto">
            <a:xfrm>
              <a:off x="1193" y="1621"/>
              <a:ext cx="291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8" name="Group 221"/>
            <p:cNvGrpSpPr>
              <a:grpSpLocks noChangeAspect="1"/>
            </p:cNvGrpSpPr>
            <p:nvPr/>
          </p:nvGrpSpPr>
          <p:grpSpPr bwMode="auto">
            <a:xfrm>
              <a:off x="1444" y="1549"/>
              <a:ext cx="47" cy="206"/>
              <a:chOff x="5105" y="1295"/>
              <a:chExt cx="48" cy="293"/>
            </a:xfrm>
          </p:grpSpPr>
          <p:sp>
            <p:nvSpPr>
              <p:cNvPr id="94" name="Rectangle 222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solidFill>
                <a:srgbClr val="DAD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  <p:sp>
            <p:nvSpPr>
              <p:cNvPr id="95" name="Rectangle 223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noFill/>
              <a:ln w="9525" cap="rnd">
                <a:solidFill>
                  <a:srgbClr val="003258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</p:grpSp>
        <p:sp>
          <p:nvSpPr>
            <p:cNvPr id="59" name="Line 224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62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225"/>
            <p:cNvSpPr>
              <a:spLocks noChangeAspect="1" noChangeShapeType="1"/>
            </p:cNvSpPr>
            <p:nvPr/>
          </p:nvSpPr>
          <p:spPr bwMode="auto">
            <a:xfrm>
              <a:off x="1266" y="2133"/>
              <a:ext cx="154" cy="1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229"/>
            <p:cNvSpPr>
              <a:spLocks noChangeAspect="1" noChangeShapeType="1"/>
            </p:cNvSpPr>
            <p:nvPr/>
          </p:nvSpPr>
          <p:spPr bwMode="auto">
            <a:xfrm flipH="1">
              <a:off x="1314" y="2029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230"/>
            <p:cNvSpPr>
              <a:spLocks noChangeAspect="1" noChangeShapeType="1"/>
            </p:cNvSpPr>
            <p:nvPr/>
          </p:nvSpPr>
          <p:spPr bwMode="auto">
            <a:xfrm flipH="1">
              <a:off x="1351" y="1928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Line 231"/>
            <p:cNvSpPr>
              <a:spLocks noChangeAspect="1" noChangeShapeType="1"/>
            </p:cNvSpPr>
            <p:nvPr/>
          </p:nvSpPr>
          <p:spPr bwMode="auto">
            <a:xfrm>
              <a:off x="1314" y="1930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232"/>
            <p:cNvSpPr>
              <a:spLocks noChangeAspect="1" noChangeShapeType="1"/>
            </p:cNvSpPr>
            <p:nvPr/>
          </p:nvSpPr>
          <p:spPr bwMode="auto">
            <a:xfrm flipH="1">
              <a:off x="1314" y="1826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233"/>
            <p:cNvSpPr>
              <a:spLocks noChangeAspect="1" noChangeShapeType="1"/>
            </p:cNvSpPr>
            <p:nvPr/>
          </p:nvSpPr>
          <p:spPr bwMode="auto">
            <a:xfrm>
              <a:off x="1351" y="2030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234"/>
            <p:cNvSpPr>
              <a:spLocks noChangeAspect="1" noChangeShapeType="1"/>
            </p:cNvSpPr>
            <p:nvPr/>
          </p:nvSpPr>
          <p:spPr bwMode="auto">
            <a:xfrm>
              <a:off x="1351" y="1826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235"/>
            <p:cNvSpPr>
              <a:spLocks noChangeAspect="1" noChangeShapeType="1"/>
            </p:cNvSpPr>
            <p:nvPr/>
          </p:nvSpPr>
          <p:spPr bwMode="auto">
            <a:xfrm>
              <a:off x="1314" y="1727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236"/>
            <p:cNvSpPr>
              <a:spLocks noChangeAspect="1" noChangeShapeType="1"/>
            </p:cNvSpPr>
            <p:nvPr/>
          </p:nvSpPr>
          <p:spPr bwMode="auto">
            <a:xfrm flipH="1">
              <a:off x="1351" y="1721"/>
              <a:ext cx="25" cy="10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237"/>
            <p:cNvSpPr>
              <a:spLocks noChangeAspect="1" noChangeShapeType="1"/>
            </p:cNvSpPr>
            <p:nvPr/>
          </p:nvSpPr>
          <p:spPr bwMode="auto">
            <a:xfrm>
              <a:off x="1351" y="1621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238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239"/>
            <p:cNvSpPr>
              <a:spLocks noChangeAspect="1" noChangeShapeType="1"/>
            </p:cNvSpPr>
            <p:nvPr/>
          </p:nvSpPr>
          <p:spPr bwMode="auto">
            <a:xfrm>
              <a:off x="1376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Line 240"/>
            <p:cNvSpPr>
              <a:spLocks noChangeAspect="1" noChangeShapeType="1"/>
            </p:cNvSpPr>
            <p:nvPr/>
          </p:nvSpPr>
          <p:spPr bwMode="auto">
            <a:xfrm>
              <a:off x="1351" y="1548"/>
              <a:ext cx="1" cy="58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Line 241"/>
            <p:cNvSpPr>
              <a:spLocks noChangeAspect="1" noChangeShapeType="1"/>
            </p:cNvSpPr>
            <p:nvPr/>
          </p:nvSpPr>
          <p:spPr bwMode="auto">
            <a:xfrm>
              <a:off x="1193" y="1621"/>
              <a:ext cx="291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4" name="Group 245"/>
            <p:cNvGrpSpPr>
              <a:grpSpLocks noChangeAspect="1"/>
            </p:cNvGrpSpPr>
            <p:nvPr/>
          </p:nvGrpSpPr>
          <p:grpSpPr bwMode="auto">
            <a:xfrm>
              <a:off x="1444" y="1549"/>
              <a:ext cx="47" cy="206"/>
              <a:chOff x="5105" y="1295"/>
              <a:chExt cx="48" cy="293"/>
            </a:xfrm>
          </p:grpSpPr>
          <p:sp>
            <p:nvSpPr>
              <p:cNvPr id="92" name="Rectangle 246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DAD3C5">
                      <a:gamma/>
                      <a:shade val="60392"/>
                      <a:invGamma/>
                    </a:srgbClr>
                  </a:gs>
                  <a:gs pos="50000">
                    <a:srgbClr val="DAD3C5"/>
                  </a:gs>
                  <a:gs pos="100000">
                    <a:srgbClr val="DAD3C5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  <p:sp>
            <p:nvSpPr>
              <p:cNvPr id="93" name="Rectangle 247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shade val="60392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 w="9525" cap="rnd">
                <a:solidFill>
                  <a:srgbClr val="003258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</p:grpSp>
        <p:sp>
          <p:nvSpPr>
            <p:cNvPr id="75" name="Line 248"/>
            <p:cNvSpPr>
              <a:spLocks noChangeAspect="1" noChangeShapeType="1"/>
            </p:cNvSpPr>
            <p:nvPr/>
          </p:nvSpPr>
          <p:spPr bwMode="auto">
            <a:xfrm>
              <a:off x="1314" y="1548"/>
              <a:ext cx="62" cy="0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249"/>
            <p:cNvSpPr>
              <a:spLocks noChangeAspect="1" noChangeShapeType="1"/>
            </p:cNvSpPr>
            <p:nvPr/>
          </p:nvSpPr>
          <p:spPr bwMode="auto">
            <a:xfrm>
              <a:off x="1266" y="2133"/>
              <a:ext cx="154" cy="1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Line 253"/>
            <p:cNvSpPr>
              <a:spLocks noChangeAspect="1" noChangeShapeType="1"/>
            </p:cNvSpPr>
            <p:nvPr/>
          </p:nvSpPr>
          <p:spPr bwMode="auto">
            <a:xfrm flipH="1">
              <a:off x="1314" y="2029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Line 254"/>
            <p:cNvSpPr>
              <a:spLocks noChangeAspect="1" noChangeShapeType="1"/>
            </p:cNvSpPr>
            <p:nvPr/>
          </p:nvSpPr>
          <p:spPr bwMode="auto">
            <a:xfrm flipH="1">
              <a:off x="1351" y="1928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Line 255"/>
            <p:cNvSpPr>
              <a:spLocks noChangeAspect="1" noChangeShapeType="1"/>
            </p:cNvSpPr>
            <p:nvPr/>
          </p:nvSpPr>
          <p:spPr bwMode="auto">
            <a:xfrm>
              <a:off x="1314" y="1930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Line 256"/>
            <p:cNvSpPr>
              <a:spLocks noChangeAspect="1" noChangeShapeType="1"/>
            </p:cNvSpPr>
            <p:nvPr/>
          </p:nvSpPr>
          <p:spPr bwMode="auto">
            <a:xfrm flipH="1">
              <a:off x="1314" y="1826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Line 257"/>
            <p:cNvSpPr>
              <a:spLocks noChangeAspect="1" noChangeShapeType="1"/>
            </p:cNvSpPr>
            <p:nvPr/>
          </p:nvSpPr>
          <p:spPr bwMode="auto">
            <a:xfrm>
              <a:off x="1351" y="2030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258"/>
            <p:cNvSpPr>
              <a:spLocks noChangeAspect="1" noChangeShapeType="1"/>
            </p:cNvSpPr>
            <p:nvPr/>
          </p:nvSpPr>
          <p:spPr bwMode="auto">
            <a:xfrm>
              <a:off x="1351" y="1826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Line 259"/>
            <p:cNvSpPr>
              <a:spLocks noChangeAspect="1" noChangeShapeType="1"/>
            </p:cNvSpPr>
            <p:nvPr/>
          </p:nvSpPr>
          <p:spPr bwMode="auto">
            <a:xfrm>
              <a:off x="1314" y="1727"/>
              <a:ext cx="37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260"/>
            <p:cNvSpPr>
              <a:spLocks noChangeAspect="1" noChangeShapeType="1"/>
            </p:cNvSpPr>
            <p:nvPr/>
          </p:nvSpPr>
          <p:spPr bwMode="auto">
            <a:xfrm flipH="1">
              <a:off x="1351" y="1721"/>
              <a:ext cx="25" cy="105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Line 261"/>
            <p:cNvSpPr>
              <a:spLocks noChangeAspect="1" noChangeShapeType="1"/>
            </p:cNvSpPr>
            <p:nvPr/>
          </p:nvSpPr>
          <p:spPr bwMode="auto">
            <a:xfrm>
              <a:off x="1351" y="1621"/>
              <a:ext cx="25" cy="104"/>
            </a:xfrm>
            <a:prstGeom prst="line">
              <a:avLst/>
            </a:prstGeom>
            <a:noFill/>
            <a:ln w="9525" cap="rnd">
              <a:solidFill>
                <a:srgbClr val="00325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" name="Group 245"/>
            <p:cNvGrpSpPr>
              <a:grpSpLocks noChangeAspect="1"/>
            </p:cNvGrpSpPr>
            <p:nvPr/>
          </p:nvGrpSpPr>
          <p:grpSpPr bwMode="auto">
            <a:xfrm>
              <a:off x="1289" y="1520"/>
              <a:ext cx="47" cy="206"/>
              <a:chOff x="5105" y="1295"/>
              <a:chExt cx="48" cy="293"/>
            </a:xfrm>
          </p:grpSpPr>
          <p:sp>
            <p:nvSpPr>
              <p:cNvPr id="90" name="Rectangle 246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DAD3C5">
                      <a:gamma/>
                      <a:shade val="60392"/>
                      <a:invGamma/>
                    </a:srgbClr>
                  </a:gs>
                  <a:gs pos="50000">
                    <a:srgbClr val="DAD3C5"/>
                  </a:gs>
                  <a:gs pos="100000">
                    <a:srgbClr val="DAD3C5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  <p:sp>
            <p:nvSpPr>
              <p:cNvPr id="91" name="Rectangle 247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shade val="60392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 w="9525" cap="rnd">
                <a:solidFill>
                  <a:srgbClr val="003258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</p:grpSp>
        <p:grpSp>
          <p:nvGrpSpPr>
            <p:cNvPr id="87" name="Group 245"/>
            <p:cNvGrpSpPr>
              <a:grpSpLocks noChangeAspect="1"/>
            </p:cNvGrpSpPr>
            <p:nvPr/>
          </p:nvGrpSpPr>
          <p:grpSpPr bwMode="auto">
            <a:xfrm>
              <a:off x="1190" y="1550"/>
              <a:ext cx="47" cy="206"/>
              <a:chOff x="5105" y="1295"/>
              <a:chExt cx="48" cy="293"/>
            </a:xfrm>
          </p:grpSpPr>
          <p:sp>
            <p:nvSpPr>
              <p:cNvPr id="88" name="Rectangle 246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DAD3C5">
                      <a:gamma/>
                      <a:shade val="60392"/>
                      <a:invGamma/>
                    </a:srgbClr>
                  </a:gs>
                  <a:gs pos="50000">
                    <a:srgbClr val="DAD3C5"/>
                  </a:gs>
                  <a:gs pos="100000">
                    <a:srgbClr val="DAD3C5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  <p:sp>
            <p:nvSpPr>
              <p:cNvPr id="89" name="Rectangle 247"/>
              <p:cNvSpPr>
                <a:spLocks noChangeAspect="1" noChangeArrowheads="1"/>
              </p:cNvSpPr>
              <p:nvPr/>
            </p:nvSpPr>
            <p:spPr bwMode="auto">
              <a:xfrm>
                <a:off x="5105" y="1295"/>
                <a:ext cx="48" cy="293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shade val="60392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0392"/>
                      <a:invGamma/>
                    </a:srgbClr>
                  </a:gs>
                </a:gsLst>
                <a:lin ang="0" scaled="1"/>
              </a:gradFill>
              <a:ln w="9525" cap="rnd">
                <a:solidFill>
                  <a:srgbClr val="003258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0" hangingPunct="0"/>
                <a:endParaRPr lang="en-US" altLang="en-US">
                  <a:cs typeface="Arial" charset="0"/>
                </a:endParaRPr>
              </a:p>
            </p:txBody>
          </p:sp>
        </p:grpSp>
      </p:grpSp>
      <p:sp>
        <p:nvSpPr>
          <p:cNvPr id="102" name="Oval 101"/>
          <p:cNvSpPr/>
          <p:nvPr/>
        </p:nvSpPr>
        <p:spPr>
          <a:xfrm rot="1270344">
            <a:off x="2038568" y="2221097"/>
            <a:ext cx="3422233" cy="797913"/>
          </a:xfrm>
          <a:prstGeom prst="ellipse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7999">
                <a:schemeClr val="tx2">
                  <a:lumMod val="40000"/>
                  <a:lumOff val="60000"/>
                </a:schemeClr>
              </a:gs>
              <a:gs pos="40000">
                <a:schemeClr val="tx2">
                  <a:lumMod val="60000"/>
                  <a:lumOff val="40000"/>
                </a:schemeClr>
              </a:gs>
              <a:gs pos="61000">
                <a:schemeClr val="tx2">
                  <a:lumMod val="75000"/>
                </a:schemeClr>
              </a:gs>
              <a:gs pos="82001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50000"/>
                </a:schemeClr>
              </a:gs>
            </a:gsLst>
            <a:path path="rect">
              <a:fillToRect l="100000" t="100000"/>
            </a:path>
          </a:gradFill>
          <a:scene3d>
            <a:camera prst="orthographicFront"/>
            <a:lightRig rig="chilly" dir="t">
              <a:rot lat="0" lon="0" rev="2700000"/>
            </a:lightRig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 rot="2366337">
            <a:off x="1812438" y="2499121"/>
            <a:ext cx="2510950" cy="918829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7999">
                <a:schemeClr val="accent2">
                  <a:lumMod val="40000"/>
                  <a:lumOff val="60000"/>
                </a:schemeClr>
              </a:gs>
              <a:gs pos="40000">
                <a:schemeClr val="accent2">
                  <a:lumMod val="60000"/>
                  <a:lumOff val="40000"/>
                </a:schemeClr>
              </a:gs>
              <a:gs pos="61000">
                <a:schemeClr val="accent2">
                  <a:lumMod val="60000"/>
                  <a:lumOff val="40000"/>
                </a:schemeClr>
              </a:gs>
              <a:gs pos="82001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  <a:scene3d>
            <a:camera prst="orthographicFront"/>
            <a:lightRig rig="chilly" dir="t">
              <a:rot lat="0" lon="0" rev="2700000"/>
            </a:lightRig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397" y="2874413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6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327" y="3466224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352" y="2870111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271" y="2817321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825" y="2904411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294" y="3178277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847" y="3126778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117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653" y="2564345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Text Box 108"/>
          <p:cNvSpPr txBox="1">
            <a:spLocks noChangeArrowheads="1"/>
          </p:cNvSpPr>
          <p:nvPr/>
        </p:nvSpPr>
        <p:spPr bwMode="auto">
          <a:xfrm>
            <a:off x="3135607" y="2405764"/>
            <a:ext cx="15284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rIns="72000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bg1"/>
                </a:solidFill>
                <a:cs typeface="Arial" charset="0"/>
              </a:rPr>
              <a:t>CELL ID </a:t>
            </a:r>
            <a:r>
              <a:rPr lang="en-US" altLang="en-US" sz="14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en-US" altLang="en-US" sz="14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12" name="Text Box 108"/>
          <p:cNvSpPr txBox="1">
            <a:spLocks noChangeArrowheads="1"/>
          </p:cNvSpPr>
          <p:nvPr/>
        </p:nvSpPr>
        <p:spPr bwMode="auto">
          <a:xfrm>
            <a:off x="2200105" y="2663432"/>
            <a:ext cx="15284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rIns="72000">
            <a:spAutoFit/>
          </a:bodyPr>
          <a:lstStyle/>
          <a:p>
            <a:pPr algn="ctr"/>
            <a:r>
              <a:rPr lang="en-US" altLang="en-US" sz="1400" b="1" dirty="0">
                <a:solidFill>
                  <a:schemeClr val="bg1"/>
                </a:solidFill>
                <a:cs typeface="Arial" charset="0"/>
              </a:rPr>
              <a:t>CELL ID 3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915401" y="4221088"/>
            <a:ext cx="792550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(V/H/2D) </a:t>
            </a:r>
            <a:r>
              <a:rPr lang="en-US" sz="1600" dirty="0" err="1" smtClean="0"/>
              <a:t>Sectorisation</a:t>
            </a:r>
            <a:r>
              <a:rPr lang="en-US" sz="1600" dirty="0" smtClean="0"/>
              <a:t> (Category 1 enhancement in TR 36.897) based on separate cells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Problems </a:t>
            </a:r>
            <a:r>
              <a:rPr lang="en-US" sz="1600" dirty="0" smtClean="0"/>
              <a:t>with mobility if CRS are overlapping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Problems</a:t>
            </a:r>
            <a:r>
              <a:rPr lang="en-US" sz="1600" dirty="0" smtClean="0"/>
              <a:t> with CQI estimation with colliding CRS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</a:rPr>
              <a:t>Problems</a:t>
            </a:r>
            <a:r>
              <a:rPr lang="en-US" sz="1600" dirty="0" smtClean="0"/>
              <a:t> with CRS to PDSCH interference if CRS are frequency-shifted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B050"/>
                </a:solidFill>
              </a:rPr>
              <a:t>Solution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/>
              <a:t>-&gt; Introduce shared cell by beamforming </a:t>
            </a:r>
            <a:r>
              <a:rPr lang="en-US" sz="1600" dirty="0"/>
              <a:t>(Category 2 enhancement in TR 36.897)</a:t>
            </a:r>
            <a:endParaRPr lang="en-US" sz="16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 Same CRS in all sectors 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CSI measurements measure actual traffic load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Solves mobility issue when moving across sectors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Lower CRS to PDSCH interference (no-intra point interference)</a:t>
            </a:r>
            <a:endParaRPr lang="en-US" sz="1600" dirty="0"/>
          </a:p>
        </p:txBody>
      </p:sp>
      <p:pic>
        <p:nvPicPr>
          <p:cNvPr id="19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67" y="3183947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945" y="3125494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450" y="3391918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607" y="3329609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56" y="2642805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19" descr="sony-ericsson-xperia-x10-sid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609" y="2405764"/>
            <a:ext cx="403956" cy="25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525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endParaRPr lang="en-US" sz="2000" i="1" dirty="0">
              <a:solidFill>
                <a:srgbClr val="007B78"/>
              </a:solidFill>
            </a:endParaRPr>
          </a:p>
          <a:p>
            <a:endParaRPr lang="en-US" sz="2000" dirty="0" smtClean="0">
              <a:solidFill>
                <a:srgbClr val="007B78"/>
              </a:solidFill>
            </a:endParaRPr>
          </a:p>
          <a:p>
            <a:pPr lvl="1"/>
            <a:endParaRPr lang="en-US" sz="1600" dirty="0"/>
          </a:p>
          <a:p>
            <a:endParaRPr lang="en-US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467544" y="3035275"/>
            <a:ext cx="8280897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 smtClean="0"/>
              <a:t>So shared </a:t>
            </a:r>
            <a:r>
              <a:rPr lang="en-US" sz="1400" b="1" dirty="0"/>
              <a:t>cell by beamforming (</a:t>
            </a:r>
            <a:r>
              <a:rPr lang="en-US" sz="1400" b="1" dirty="0" smtClean="0"/>
              <a:t>Cat.2) solves important problems in downlink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Different sectors may have different Virtual Cell ID for PUCCH,PUSCH and PDSCH DMRS, CSI-RS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DCI format 2C, 2D can select from two VCID for PDSCH DMRS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Reduces DMRS interference across sectors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 smtClean="0"/>
              <a:t>Issue:</a:t>
            </a:r>
            <a:r>
              <a:rPr lang="en-US" sz="1400" dirty="0" smtClean="0"/>
              <a:t> But use of Cat.2 means different </a:t>
            </a:r>
            <a:r>
              <a:rPr lang="en-US" sz="1400" dirty="0"/>
              <a:t>sectors </a:t>
            </a:r>
            <a:r>
              <a:rPr lang="en-US" sz="1400" dirty="0" smtClean="0"/>
              <a:t>have same Cell ID (→ same scrambling sequence) for SRS!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</a:rPr>
              <a:t>Problems </a:t>
            </a:r>
            <a:r>
              <a:rPr lang="en-US" sz="1400" dirty="0" smtClean="0"/>
              <a:t>with SRS capacity since RPF=2, CS=8 is limiting </a:t>
            </a:r>
            <a:br>
              <a:rPr lang="en-US" sz="1400" dirty="0" smtClean="0"/>
            </a:br>
            <a:r>
              <a:rPr lang="en-US" sz="1400" dirty="0" smtClean="0"/>
              <a:t>(small cell enhancements not applicable due to larger cells)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0000"/>
                </a:solidFill>
              </a:rPr>
              <a:t>Problems</a:t>
            </a:r>
            <a:r>
              <a:rPr lang="en-US" sz="1400" dirty="0" smtClean="0"/>
              <a:t> with SRS interference in case spatial re-use of SRS is introduced in an attempt to increase SRS capacity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B050"/>
                </a:solidFill>
              </a:rPr>
              <a:t>Solution </a:t>
            </a:r>
            <a:r>
              <a:rPr lang="en-US" sz="1600" dirty="0" smtClean="0"/>
              <a:t>-&gt; Introduce Virtual Cell ID for SRS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Increases SRS capacity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Reduces SRS interference (to same level as if separate cells would have been used)</a:t>
            </a: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88473"/>
            <a:ext cx="4484289" cy="205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" name="Rounded Rectangle 110"/>
          <p:cNvSpPr/>
          <p:nvPr/>
        </p:nvSpPr>
        <p:spPr bwMode="auto">
          <a:xfrm>
            <a:off x="323528" y="5823364"/>
            <a:ext cx="8541843" cy="845996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23528" y="5919270"/>
            <a:ext cx="8541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Virtual cell ID for SRS allows </a:t>
            </a:r>
            <a:r>
              <a:rPr lang="en-US" b="1" i="1" dirty="0" smtClean="0">
                <a:solidFill>
                  <a:srgbClr val="FFFFFF"/>
                </a:solidFill>
              </a:rPr>
              <a:t>virtual</a:t>
            </a:r>
            <a:r>
              <a:rPr lang="en-US" i="1" dirty="0" smtClean="0">
                <a:solidFill>
                  <a:srgbClr val="FFFFFF"/>
                </a:solidFill>
              </a:rPr>
              <a:t> </a:t>
            </a:r>
            <a:r>
              <a:rPr lang="en-US" i="1" dirty="0" err="1" smtClean="0">
                <a:solidFill>
                  <a:srgbClr val="FFFFFF"/>
                </a:solidFill>
              </a:rPr>
              <a:t>sectorization</a:t>
            </a:r>
            <a:r>
              <a:rPr lang="en-US" i="1" dirty="0" smtClean="0">
                <a:solidFill>
                  <a:srgbClr val="FFFFFF"/>
                </a:solidFill>
              </a:rPr>
              <a:t> to solve CRS and handover problems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in DL while avoiding SRS capacity/interference problems in UL!</a:t>
            </a:r>
            <a:br>
              <a:rPr lang="en-US" i="1" dirty="0" smtClean="0">
                <a:solidFill>
                  <a:srgbClr val="FFFFFF"/>
                </a:solidFill>
              </a:rPr>
            </a:br>
            <a:endParaRPr lang="en-US" i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455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VCID for SRS in Rel.13 </a:t>
            </a:r>
          </a:p>
          <a:p>
            <a:pPr lvl="1"/>
            <a:r>
              <a:rPr lang="en-US" dirty="0" smtClean="0"/>
              <a:t>The same VCID as used for PUCCH DMRS is used for SRS VCID</a:t>
            </a:r>
          </a:p>
          <a:p>
            <a:pPr lvl="2"/>
            <a:r>
              <a:rPr lang="en-US" dirty="0" smtClean="0"/>
              <a:t>Thus no RRC spec impact</a:t>
            </a:r>
          </a:p>
          <a:p>
            <a:pPr lvl="1"/>
            <a:r>
              <a:rPr lang="en-US" dirty="0" smtClean="0"/>
              <a:t>Hence, VCID for PUCCH and SRS is enabled simultaneously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591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3823</TotalTime>
  <Words>280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Virtual Cell ID for SRS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A PUCCH feedback</dc:title>
  <dc:creator>Mattias Frenne</dc:creator>
  <cp:lastModifiedBy>Mattias Frenne</cp:lastModifiedBy>
  <cp:revision>46</cp:revision>
  <dcterms:created xsi:type="dcterms:W3CDTF">2015-10-28T08:26:06Z</dcterms:created>
  <dcterms:modified xsi:type="dcterms:W3CDTF">2015-11-16T17:37:13Z</dcterms:modified>
</cp:coreProperties>
</file>