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9" r:id="rId2"/>
    <p:sldId id="266" r:id="rId3"/>
    <p:sldId id="265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9105" autoAdjust="0"/>
    <p:restoredTop sz="97804" autoAdjust="0"/>
  </p:normalViewPr>
  <p:slideViewPr>
    <p:cSldViewPr>
      <p:cViewPr varScale="1">
        <p:scale>
          <a:sx n="88" d="100"/>
          <a:sy n="88" d="100"/>
        </p:scale>
        <p:origin x="-90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charset="-122"/>
              </a:defRPr>
            </a:lvl1pPr>
          </a:lstStyle>
          <a:p>
            <a:pPr>
              <a:defRPr/>
            </a:pPr>
            <a:fld id="{592D8D90-4A1E-4B21-84B1-0C5B535DD0B2}" type="datetimeFigureOut">
              <a:rPr lang="zh-CN" altLang="en-US"/>
              <a:pPr>
                <a:defRPr/>
              </a:pPr>
              <a:t>2015-10-8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宋体" charset="-122"/>
              </a:defRPr>
            </a:lvl1pPr>
          </a:lstStyle>
          <a:p>
            <a:pPr>
              <a:defRPr/>
            </a:pPr>
            <a:fld id="{4AFA71F5-E414-4337-A0CE-0F514F9731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845310-BB9B-443D-8252-66C3D75041EE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491010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78D835-63F9-47EA-A4AA-3864BEFE5213}" type="datetimeFigureOut">
              <a:rPr lang="zh-CN" altLang="en-US"/>
              <a:pPr>
                <a:defRPr/>
              </a:pPr>
              <a:t>2015-10-8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6C5290-9965-4084-AD3F-935D566209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EF4A4F-1304-446A-AE00-E82B1ABCF75D}" type="datetimeFigureOut">
              <a:rPr lang="zh-CN" altLang="en-US"/>
              <a:pPr>
                <a:defRPr/>
              </a:pPr>
              <a:t>2015-10-8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73DC02-8E5D-4B0B-9B7A-F28ADAB544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2E4C56-5D46-45A0-AE8A-42D6FE291660}" type="datetimeFigureOut">
              <a:rPr lang="zh-CN" altLang="en-US"/>
              <a:pPr>
                <a:defRPr/>
              </a:pPr>
              <a:t>2015-10-8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B6504-0075-4FF5-AF05-46B4ACBFF7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642942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857232"/>
            <a:ext cx="8858312" cy="578647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0FAC02-67FE-4C6F-A2E3-73EF929C0DF8}" type="datetimeFigureOut">
              <a:rPr lang="zh-CN" altLang="en-US"/>
              <a:pPr>
                <a:defRPr/>
              </a:pPr>
              <a:t>2015-10-8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0DF04-D784-4787-B1A2-8CF9FA5B60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A28DD-460B-484C-8DBD-6311FA092877}" type="datetimeFigureOut">
              <a:rPr lang="zh-CN" altLang="en-US"/>
              <a:pPr>
                <a:defRPr/>
              </a:pPr>
              <a:t>2015-10-8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06117-BA13-4B50-B7E6-6D37C3DE86C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5F0B3-2D54-4436-9D68-860943D536A8}" type="datetimeFigureOut">
              <a:rPr lang="zh-CN" altLang="en-US"/>
              <a:pPr>
                <a:defRPr/>
              </a:pPr>
              <a:t>2015-10-8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92C39-7C99-4653-B1FD-C7CD52D630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21B3B-6D55-4D7C-BA5A-DEA0F02E658B}" type="datetimeFigureOut">
              <a:rPr lang="zh-CN" altLang="en-US"/>
              <a:pPr>
                <a:defRPr/>
              </a:pPr>
              <a:t>2015-10-8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77FF2-C5C8-4F39-AA8B-D6FBA834503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B01B1-8F75-4DA1-8F8E-B0420EF82611}" type="datetimeFigureOut">
              <a:rPr lang="zh-CN" altLang="en-US"/>
              <a:pPr>
                <a:defRPr/>
              </a:pPr>
              <a:t>2015-10-8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74859-9404-4F66-A649-0A7682E47A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5848D-385E-4667-AF39-A2A4E0D8EE6A}" type="datetimeFigureOut">
              <a:rPr lang="zh-CN" altLang="en-US"/>
              <a:pPr>
                <a:defRPr/>
              </a:pPr>
              <a:t>2015-10-8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E8277-9CB9-46CD-8A3A-C4AFC6C9A6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208C75-0763-4844-93C8-D6250CF61FE2}" type="datetimeFigureOut">
              <a:rPr lang="zh-CN" altLang="en-US"/>
              <a:pPr>
                <a:defRPr/>
              </a:pPr>
              <a:t>2015-10-8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97D699-3767-4A46-9759-3E26077980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C8573-7E44-4E90-B615-2920CF231F90}" type="datetimeFigureOut">
              <a:rPr lang="zh-CN" altLang="en-US"/>
              <a:pPr>
                <a:defRPr/>
              </a:pPr>
              <a:t>2015-10-8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AEEA5-1A15-43F5-8EE8-27B8FAFE89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FF80DE7-9FCC-4B05-9BA4-E2A5FAD4EA8D}" type="datetimeFigureOut">
              <a:rPr lang="zh-CN" altLang="en-US"/>
              <a:pPr>
                <a:defRPr/>
              </a:pPr>
              <a:t>2015-10-8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3FD9DAE-01ED-413B-875A-641708B6FB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xfrm>
            <a:off x="714375" y="1500188"/>
            <a:ext cx="7772400" cy="1470025"/>
          </a:xfrm>
        </p:spPr>
        <p:txBody>
          <a:bodyPr/>
          <a:lstStyle/>
          <a:p>
            <a:r>
              <a:rPr lang="en-US" altLang="zh-CN" dirty="0" smtClean="0"/>
              <a:t>WF </a:t>
            </a:r>
            <a:r>
              <a:rPr lang="en-US" altLang="zh-CN" dirty="0" smtClean="0"/>
              <a:t>on O1, O2 combinations</a:t>
            </a:r>
            <a:endParaRPr lang="zh-CN" altLang="en-US" dirty="0" smtClean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14375" y="3143250"/>
            <a:ext cx="6829425" cy="2286000"/>
          </a:xfrm>
        </p:spPr>
        <p:txBody>
          <a:bodyPr/>
          <a:lstStyle/>
          <a:p>
            <a:pPr>
              <a:defRPr/>
            </a:pPr>
            <a:r>
              <a:rPr lang="en-US" altLang="zh-CN" dirty="0" smtClean="0"/>
              <a:t>CATT, Ericsson, Samsung 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85750" y="428625"/>
            <a:ext cx="322580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latin typeface="+mj-lt"/>
              </a:rPr>
              <a:t>3GPP TSG-RAN1#82bis, </a:t>
            </a:r>
          </a:p>
          <a:p>
            <a:pPr>
              <a:defRPr/>
            </a:pPr>
            <a:r>
              <a:rPr lang="en-US" dirty="0">
                <a:latin typeface="+mj-lt"/>
              </a:rPr>
              <a:t>Malmo, Sweden, Oct. 5</a:t>
            </a:r>
            <a:r>
              <a:rPr lang="en-US" baseline="30000" dirty="0">
                <a:latin typeface="+mj-lt"/>
              </a:rPr>
              <a:t> –</a:t>
            </a:r>
            <a:r>
              <a:rPr lang="en-US" dirty="0">
                <a:latin typeface="+mj-lt"/>
              </a:rPr>
              <a:t> 9, 2015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215188" y="428625"/>
            <a:ext cx="119936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 smtClean="0">
                <a:latin typeface="+mj-lt"/>
              </a:rPr>
              <a:t>R1-156296</a:t>
            </a:r>
            <a:endParaRPr lang="en-US" dirty="0">
              <a:latin typeface="+mj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Background</a:t>
            </a:r>
            <a:endParaRPr lang="en-US" sz="4000" dirty="0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762000"/>
                <a:ext cx="8229600" cy="5867400"/>
              </a:xfrm>
            </p:spPr>
            <p:txBody>
              <a:bodyPr>
                <a:noAutofit/>
              </a:bodyPr>
              <a:lstStyle/>
              <a:p>
                <a:r>
                  <a:rPr lang="en-US" sz="2000" dirty="0" smtClean="0">
                    <a:solidFill>
                      <a:schemeClr val="tx1"/>
                    </a:solidFill>
                  </a:rPr>
                  <a:t>Rel.13 class A codebook configured </a:t>
                </a:r>
                <a:r>
                  <a:rPr lang="en-US" sz="2000" dirty="0">
                    <a:solidFill>
                      <a:schemeClr val="tx1"/>
                    </a:solidFill>
                  </a:rPr>
                  <a:t>with </a:t>
                </a:r>
                <a:r>
                  <a:rPr lang="en-US" sz="2000" dirty="0" smtClean="0">
                    <a:solidFill>
                      <a:schemeClr val="tx1"/>
                    </a:solidFill>
                  </a:rPr>
                  <a:t>5 RRC parameters:</a:t>
                </a:r>
              </a:p>
              <a:p>
                <a:pPr lvl="1"/>
                <a:r>
                  <a:rPr lang="en-US" sz="1600" dirty="0" smtClean="0">
                    <a:solidFill>
                      <a:schemeClr val="tx1"/>
                    </a:solidFill>
                  </a:rPr>
                  <a:t>N</a:t>
                </a:r>
                <a:r>
                  <a:rPr lang="en-US" sz="1600" baseline="-25000" dirty="0" smtClean="0">
                    <a:solidFill>
                      <a:schemeClr val="tx1"/>
                    </a:solidFill>
                  </a:rPr>
                  <a:t>1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, N</a:t>
                </a:r>
                <a:r>
                  <a:rPr lang="en-US" sz="1600" baseline="-25000" dirty="0" smtClean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/>
                </a:r>
                <a:r>
                  <a:rPr lang="en-US" sz="1600" dirty="0">
                    <a:solidFill>
                      <a:schemeClr val="tx1"/>
                    </a:solidFill>
                  </a:rPr>
                  <a:t>= {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1,2,3,4,8</a:t>
                </a:r>
                <a:r>
                  <a:rPr lang="en-US" sz="1600" dirty="0">
                    <a:solidFill>
                      <a:schemeClr val="tx1"/>
                    </a:solidFill>
                  </a:rPr>
                  <a:t>} where 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the valid candidates are </a:t>
                </a:r>
                <a:r>
                  <a:rPr lang="en-US" sz="1600" dirty="0" smtClean="0"/>
                  <a:t>(</a:t>
                </a:r>
                <a:r>
                  <a:rPr lang="en-US" sz="1600" dirty="0"/>
                  <a:t>N</a:t>
                </a:r>
                <a:r>
                  <a:rPr lang="en-US" sz="1600" baseline="-25000" dirty="0"/>
                  <a:t>1</a:t>
                </a:r>
                <a:r>
                  <a:rPr lang="en-US" sz="1600" dirty="0"/>
                  <a:t>, </a:t>
                </a:r>
                <a:r>
                  <a:rPr lang="en-US" sz="1600" dirty="0" smtClean="0"/>
                  <a:t>N</a:t>
                </a:r>
                <a:r>
                  <a:rPr lang="en-US" sz="1600" baseline="-25000" dirty="0" smtClean="0"/>
                  <a:t>2</a:t>
                </a:r>
                <a:r>
                  <a:rPr lang="en-US" sz="1600" dirty="0" smtClean="0"/>
                  <a:t>) = (8,1), (2,2), (2,3), (3,2), (2,4), (4,2)</a:t>
                </a:r>
                <a:endParaRPr lang="en-US" sz="1600" dirty="0" smtClean="0">
                  <a:solidFill>
                    <a:schemeClr val="tx1"/>
                  </a:solidFill>
                </a:endParaRPr>
              </a:p>
              <a:p>
                <a:pPr lvl="1"/>
                <a:r>
                  <a:rPr lang="en-US" sz="1600" dirty="0" smtClean="0">
                    <a:solidFill>
                      <a:schemeClr val="tx1"/>
                    </a:solidFill>
                  </a:rPr>
                  <a:t>O</a:t>
                </a:r>
                <a:r>
                  <a:rPr lang="en-US" sz="1600" baseline="-25000" dirty="0" smtClean="0">
                    <a:solidFill>
                      <a:schemeClr val="tx1"/>
                    </a:solidFill>
                  </a:rPr>
                  <a:t>1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, O</a:t>
                </a:r>
                <a:r>
                  <a:rPr lang="en-US" sz="1600" baseline="-25000" dirty="0" smtClean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/>
                </a:r>
                <a:r>
                  <a:rPr lang="en-US" sz="1600" dirty="0">
                    <a:solidFill>
                      <a:schemeClr val="tx1"/>
                    </a:solidFill>
                  </a:rPr>
                  <a:t>= {2,4,8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}</a:t>
                </a:r>
              </a:p>
              <a:p>
                <a:pPr lvl="2"/>
                <a:r>
                  <a:rPr lang="en-US" sz="1400" dirty="0"/>
                  <a:t>For each (N</a:t>
                </a:r>
                <a:r>
                  <a:rPr lang="en-US" sz="1400" baseline="-25000" dirty="0"/>
                  <a:t>1</a:t>
                </a:r>
                <a:r>
                  <a:rPr lang="en-US" sz="1400" dirty="0"/>
                  <a:t>, N</a:t>
                </a:r>
                <a:r>
                  <a:rPr lang="en-US" sz="1400" baseline="-25000" dirty="0"/>
                  <a:t>2</a:t>
                </a:r>
                <a:r>
                  <a:rPr lang="en-US" sz="1400" dirty="0"/>
                  <a:t>), configurability of (O</a:t>
                </a:r>
                <a:r>
                  <a:rPr lang="en-US" sz="1400" baseline="-25000" dirty="0"/>
                  <a:t>1</a:t>
                </a:r>
                <a:r>
                  <a:rPr lang="en-US" sz="1400" dirty="0"/>
                  <a:t>, O</a:t>
                </a:r>
                <a:r>
                  <a:rPr lang="en-US" sz="1400" baseline="-25000" dirty="0"/>
                  <a:t>2</a:t>
                </a:r>
                <a:r>
                  <a:rPr lang="en-US" sz="1400" dirty="0"/>
                  <a:t>)  is restricted to two possible fixed pairs</a:t>
                </a:r>
              </a:p>
              <a:p>
                <a:pPr lvl="2"/>
                <a:r>
                  <a:rPr lang="en-US" sz="1400" dirty="0">
                    <a:solidFill>
                      <a:srgbClr val="FF0000"/>
                    </a:solidFill>
                  </a:rPr>
                  <a:t>Exact values TBD by Fri, 10/09/2015</a:t>
                </a:r>
                <a:endParaRPr lang="en-US" sz="1600" dirty="0" smtClean="0">
                  <a:solidFill>
                    <a:srgbClr val="FF0000"/>
                  </a:solidFill>
                </a:endParaRPr>
              </a:p>
              <a:p>
                <a:pPr lvl="1"/>
                <a:r>
                  <a:rPr lang="en-US" sz="1600" i="1" dirty="0" err="1" smtClean="0">
                    <a:solidFill>
                      <a:schemeClr val="tx1"/>
                    </a:solidFill>
                  </a:rPr>
                  <a:t>Config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 = {1, 2, 3, 4}</a:t>
                </a:r>
              </a:p>
              <a:p>
                <a:pPr lvl="1"/>
                <a:r>
                  <a:rPr lang="en-US" altLang="ko-KR" sz="1600" dirty="0"/>
                  <a:t>Note: For dimension with one port, </a:t>
                </a:r>
                <a:r>
                  <a:rPr lang="en-US" altLang="ko-KR" sz="1600" dirty="0" smtClean="0"/>
                  <a:t>oversampling factor and </a:t>
                </a:r>
                <a:r>
                  <a:rPr lang="en-US" altLang="ko-KR" sz="1600" i="1" dirty="0" err="1" smtClean="0"/>
                  <a:t>Config</a:t>
                </a:r>
                <a:r>
                  <a:rPr lang="en-US" altLang="ko-KR" sz="1600" dirty="0" smtClean="0"/>
                  <a:t> = {2, 3} do not apply</a:t>
                </a:r>
                <a:endParaRPr lang="en-US" sz="2000" dirty="0" smtClean="0">
                  <a:solidFill>
                    <a:schemeClr val="tx1"/>
                  </a:solidFill>
                </a:endParaRPr>
              </a:p>
              <a:p>
                <a:pPr>
                  <a:spcBef>
                    <a:spcPts val="0"/>
                  </a:spcBef>
                </a:pPr>
                <a:r>
                  <a:rPr lang="en-US" sz="2000" dirty="0" smtClean="0">
                    <a:solidFill>
                      <a:schemeClr val="tx1"/>
                    </a:solidFill>
                  </a:rPr>
                  <a:t>Given </a:t>
                </a:r>
                <a:r>
                  <a:rPr lang="en-US" sz="2000" dirty="0">
                    <a:solidFill>
                      <a:schemeClr val="tx1"/>
                    </a:solidFill>
                  </a:rPr>
                  <a:t>the </a:t>
                </a:r>
                <a:r>
                  <a:rPr lang="en-US" sz="2000" dirty="0" smtClean="0">
                    <a:solidFill>
                      <a:schemeClr val="tx1"/>
                    </a:solidFill>
                  </a:rPr>
                  <a:t>set of values of </a:t>
                </a:r>
                <a:r>
                  <a:rPr lang="en-US" sz="2000" dirty="0">
                    <a:solidFill>
                      <a:schemeClr val="tx1"/>
                    </a:solidFill>
                  </a:rPr>
                  <a:t>N</a:t>
                </a:r>
                <a:r>
                  <a:rPr lang="en-US" sz="2000" baseline="-25000" dirty="0">
                    <a:solidFill>
                      <a:schemeClr val="tx1"/>
                    </a:solidFill>
                  </a:rPr>
                  <a:t>1</a:t>
                </a:r>
                <a:r>
                  <a:rPr lang="en-US" sz="2000" dirty="0">
                    <a:solidFill>
                      <a:schemeClr val="tx1"/>
                    </a:solidFill>
                  </a:rPr>
                  <a:t>,N</a:t>
                </a:r>
                <a:r>
                  <a:rPr lang="en-US" sz="20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en-US" sz="2000" dirty="0">
                    <a:solidFill>
                      <a:schemeClr val="tx1"/>
                    </a:solidFill>
                  </a:rPr>
                  <a:t>,O</a:t>
                </a:r>
                <a:r>
                  <a:rPr lang="en-US" sz="2000" baseline="-25000" dirty="0">
                    <a:solidFill>
                      <a:schemeClr val="tx1"/>
                    </a:solidFill>
                  </a:rPr>
                  <a:t>1</a:t>
                </a:r>
                <a:r>
                  <a:rPr lang="en-US" sz="2000" dirty="0">
                    <a:solidFill>
                      <a:schemeClr val="tx1"/>
                    </a:solidFill>
                  </a:rPr>
                  <a:t>,O</a:t>
                </a:r>
                <a:r>
                  <a:rPr lang="en-US" sz="20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en-US" sz="2000" dirty="0">
                    <a:solidFill>
                      <a:schemeClr val="tx1"/>
                    </a:solidFill>
                  </a:rPr>
                  <a:t>: 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en-US" sz="1600" b="1" dirty="0">
                    <a:solidFill>
                      <a:schemeClr val="tx1"/>
                    </a:solidFill>
                  </a:rPr>
                  <a:t>W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1</a:t>
                </a:r>
                <a:r>
                  <a:rPr lang="en-US" sz="1600" dirty="0">
                    <a:solidFill>
                      <a:schemeClr val="tx1"/>
                    </a:solidFill>
                  </a:rPr>
                  <a:t> matrices with (L'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1</a:t>
                </a:r>
                <a:r>
                  <a:rPr lang="en-US" sz="1600" dirty="0">
                    <a:solidFill>
                      <a:schemeClr val="tx1"/>
                    </a:solidFill>
                  </a:rPr>
                  <a:t>,L'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>
                    <a:solidFill>
                      <a:schemeClr val="tx1"/>
                    </a:solidFill>
                  </a:rPr>
                  <a:t>) = (4,2), (2,4) are constructed for N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1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&gt;</a:t>
                </a:r>
                <a:r>
                  <a:rPr lang="en-US" sz="1600" dirty="0" smtClean="0">
                    <a:solidFill>
                      <a:srgbClr val="FF0000"/>
                    </a:solidFill>
                  </a:rPr>
                  <a:t>=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N</a:t>
                </a:r>
                <a:r>
                  <a:rPr lang="en-US" sz="1600" baseline="-25000" dirty="0" smtClean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/>
                </a:r>
                <a:r>
                  <a:rPr lang="en-US" sz="1600" dirty="0">
                    <a:solidFill>
                      <a:schemeClr val="tx1"/>
                    </a:solidFill>
                  </a:rPr>
                  <a:t>and 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N</a:t>
                </a:r>
                <a:r>
                  <a:rPr lang="en-US" sz="1600" baseline="-25000" dirty="0" smtClean="0">
                    <a:solidFill>
                      <a:schemeClr val="tx1"/>
                    </a:solidFill>
                  </a:rPr>
                  <a:t>1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&lt;N</a:t>
                </a:r>
                <a:r>
                  <a:rPr lang="en-US" sz="1600" baseline="-25000" dirty="0" smtClean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, respectively</a:t>
                </a:r>
              </a:p>
              <a:p>
                <a:pPr lvl="1">
                  <a:spcBef>
                    <a:spcPts val="0"/>
                  </a:spcBef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6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600" b="1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𝑾</m:t>
                        </m:r>
                      </m:e>
                      <m:sub>
                        <m:r>
                          <a:rPr lang="en-US" altLang="ko-KR" sz="16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ko-KR" sz="1600" i="1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altLang="ko-KR" sz="16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ko-KR" sz="16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sSubSup>
                                <m:sSubSupPr>
                                  <m:ctrlPr>
                                    <a:rPr lang="en-US" altLang="ko-KR" sz="16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600" b="1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ko-KR" sz="16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  <m:sup>
                                  <m:sSub>
                                    <m:sSubPr>
                                      <m:ctrlPr>
                                        <a:rPr lang="en-US" altLang="ko-KR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ko-KR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1</m:t>
                                      </m:r>
                                    </m:sub>
                                  </m:sSub>
                                </m:sup>
                              </m:sSubSup>
                              <m:r>
                                <a:rPr lang="en-US" altLang="ko-KR" sz="16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⊗</m:t>
                              </m:r>
                              <m:sSubSup>
                                <m:sSubSupPr>
                                  <m:ctrlPr>
                                    <a:rPr lang="en-US" altLang="ko-KR" sz="16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600" b="1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ko-KR" sz="16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  <m:sup>
                                  <m:sSub>
                                    <m:sSubPr>
                                      <m:ctrlPr>
                                        <a:rPr lang="en-US" altLang="ko-KR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ko-KR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2</m:t>
                                      </m:r>
                                    </m:sub>
                                  </m:sSub>
                                </m:sup>
                              </m:sSubSup>
                            </m:e>
                            <m:e>
                              <m:r>
                                <a:rPr lang="en-US" altLang="ko-KR" sz="16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altLang="ko-KR" sz="16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0</m:t>
                              </m:r>
                            </m:e>
                            <m:e>
                              <m:sSubSup>
                                <m:sSubSupPr>
                                  <m:ctrlPr>
                                    <a:rPr lang="en-US" altLang="ko-KR" sz="16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600" b="1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ko-KR" sz="16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  <m:sup>
                                  <m:sSub>
                                    <m:sSubPr>
                                      <m:ctrlPr>
                                        <a:rPr lang="en-US" altLang="ko-KR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ko-KR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1</m:t>
                                      </m:r>
                                    </m:sub>
                                  </m:sSub>
                                </m:sup>
                              </m:sSubSup>
                              <m:r>
                                <a:rPr lang="en-US" altLang="ko-KR" sz="16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⊗</m:t>
                              </m:r>
                              <m:sSubSup>
                                <m:sSubSupPr>
                                  <m:ctrlPr>
                                    <a:rPr lang="en-US" altLang="ko-KR" sz="16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600" b="1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ko-KR" sz="16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  <m:sup>
                                  <m:sSub>
                                    <m:sSubPr>
                                      <m:ctrlPr>
                                        <a:rPr lang="en-US" altLang="ko-KR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ko-KR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2</m:t>
                                      </m:r>
                                    </m:sub>
                                  </m:sSub>
                                </m:sup>
                              </m:sSubSup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ko-KR" sz="1600" dirty="0">
                    <a:solidFill>
                      <a:schemeClr val="tx1"/>
                    </a:solidFill>
                  </a:rPr>
                  <a:t>    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6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6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en-US" altLang="ko-KR" sz="16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ko-KR" sz="1600" dirty="0">
                    <a:solidFill>
                      <a:schemeClr val="tx1"/>
                    </a:solidFill>
                  </a:rPr>
                  <a:t> is the index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6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600" b="1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1600" b="1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𝒊</m:t>
                        </m:r>
                      </m:sub>
                    </m:sSub>
                  </m:oMath>
                </a14:m>
                <a:endParaRPr lang="en-US" sz="1600" dirty="0">
                  <a:solidFill>
                    <a:schemeClr val="tx1"/>
                  </a:solidFill>
                </a:endParaRPr>
              </a:p>
              <a:p>
                <a:pPr lvl="1">
                  <a:spcBef>
                    <a:spcPts val="0"/>
                  </a:spcBef>
                </a:pPr>
                <a:r>
                  <a:rPr lang="en-US" sz="1600" dirty="0">
                    <a:solidFill>
                      <a:schemeClr val="tx1"/>
                    </a:solidFill>
                  </a:rPr>
                  <a:t>A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n </a:t>
                </a:r>
                <a:r>
                  <a:rPr lang="en-US" sz="1600" dirty="0">
                    <a:solidFill>
                      <a:schemeClr val="tx1"/>
                    </a:solidFill>
                  </a:rPr>
                  <a:t>associated codebook table is defined in terms of i'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>
                    <a:solidFill>
                      <a:schemeClr val="tx1"/>
                    </a:solidFill>
                  </a:rPr>
                  <a:t>, i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11</a:t>
                </a:r>
                <a:r>
                  <a:rPr lang="en-US" sz="1600" dirty="0">
                    <a:solidFill>
                      <a:schemeClr val="tx1"/>
                    </a:solidFill>
                  </a:rPr>
                  <a:t> and i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12</a:t>
                </a:r>
                <a:r>
                  <a:rPr lang="en-US" sz="1600" dirty="0">
                    <a:solidFill>
                      <a:schemeClr val="tx1"/>
                    </a:solidFill>
                  </a:rPr>
                  <a:t/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 (refer </a:t>
                </a:r>
                <a:r>
                  <a:rPr lang="en-US" sz="1600" dirty="0">
                    <a:solidFill>
                      <a:schemeClr val="tx1"/>
                    </a:solidFill>
                  </a:rPr>
                  <a:t>to slide 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5)</a:t>
                </a:r>
                <a:endParaRPr lang="en-US" sz="2000" dirty="0" smtClean="0">
                  <a:solidFill>
                    <a:schemeClr val="tx1"/>
                  </a:solidFill>
                </a:endParaRPr>
              </a:p>
              <a:p>
                <a:pPr>
                  <a:spcBef>
                    <a:spcPts val="0"/>
                  </a:spcBef>
                </a:pPr>
                <a:r>
                  <a:rPr lang="en-US" sz="2000" dirty="0" smtClean="0">
                    <a:solidFill>
                      <a:schemeClr val="tx1"/>
                    </a:solidFill>
                  </a:rPr>
                  <a:t>Given </a:t>
                </a:r>
                <a:r>
                  <a:rPr lang="en-US" sz="2000" dirty="0">
                    <a:solidFill>
                      <a:schemeClr val="tx1"/>
                    </a:solidFill>
                  </a:rPr>
                  <a:t>the value of </a:t>
                </a:r>
                <a:r>
                  <a:rPr lang="en-US" sz="2000" i="1" dirty="0" err="1">
                    <a:solidFill>
                      <a:schemeClr val="tx1"/>
                    </a:solidFill>
                  </a:rPr>
                  <a:t>Config</a:t>
                </a:r>
                <a:r>
                  <a:rPr lang="en-US" sz="2000" dirty="0">
                    <a:solidFill>
                      <a:schemeClr val="tx1"/>
                    </a:solidFill>
                  </a:rPr>
                  <a:t>, a subset of </a:t>
                </a:r>
                <a:r>
                  <a:rPr lang="en-US" sz="2000" dirty="0" err="1">
                    <a:solidFill>
                      <a:schemeClr val="tx1"/>
                    </a:solidFill>
                  </a:rPr>
                  <a:t>codewords</a:t>
                </a:r>
                <a:r>
                  <a:rPr lang="en-US" sz="2000" dirty="0">
                    <a:solidFill>
                      <a:schemeClr val="tx1"/>
                    </a:solidFill>
                  </a:rPr>
                  <a:t> from the </a:t>
                </a:r>
                <a:r>
                  <a:rPr lang="en-US" sz="2000" dirty="0" smtClean="0">
                    <a:solidFill>
                      <a:schemeClr val="tx1"/>
                    </a:solidFill>
                  </a:rPr>
                  <a:t>codebook table </a:t>
                </a:r>
                <a:r>
                  <a:rPr lang="en-US" sz="2000" dirty="0">
                    <a:solidFill>
                      <a:schemeClr val="tx1"/>
                    </a:solidFill>
                  </a:rPr>
                  <a:t>is selected as </a:t>
                </a:r>
                <a:r>
                  <a:rPr lang="en-US" sz="2000" dirty="0" smtClean="0">
                    <a:solidFill>
                      <a:schemeClr val="tx1"/>
                    </a:solidFill>
                  </a:rPr>
                  <a:t>an </a:t>
                </a:r>
                <a:r>
                  <a:rPr lang="en-US" sz="2000" dirty="0">
                    <a:solidFill>
                      <a:schemeClr val="tx1"/>
                    </a:solidFill>
                  </a:rPr>
                  <a:t>active subset of values of i'</a:t>
                </a:r>
                <a:r>
                  <a:rPr lang="en-US" sz="20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en-US" sz="2000" dirty="0">
                    <a:solidFill>
                      <a:schemeClr val="tx1"/>
                    </a:solidFill>
                  </a:rPr>
                  <a:t>, associated with one of the following 4 configurations: (see slide 5</a:t>
                </a:r>
                <a:r>
                  <a:rPr lang="en-US" sz="2000" dirty="0" smtClean="0">
                    <a:solidFill>
                      <a:schemeClr val="tx1"/>
                    </a:solidFill>
                  </a:rPr>
                  <a:t>) </a:t>
                </a:r>
                <a:endParaRPr lang="en-US" sz="2000" dirty="0">
                  <a:solidFill>
                    <a:schemeClr val="tx1"/>
                  </a:solidFill>
                </a:endParaRPr>
              </a:p>
              <a:p>
                <a:pPr lvl="1">
                  <a:spcBef>
                    <a:spcPts val="0"/>
                  </a:spcBef>
                </a:pPr>
                <a:r>
                  <a:rPr lang="en-US" sz="1600" dirty="0" err="1">
                    <a:solidFill>
                      <a:schemeClr val="tx1"/>
                    </a:solidFill>
                  </a:rPr>
                  <a:t>Config</a:t>
                </a:r>
                <a:r>
                  <a:rPr lang="en-US" sz="1600" dirty="0">
                    <a:solidFill>
                      <a:schemeClr val="tx1"/>
                    </a:solidFill>
                  </a:rPr>
                  <a:t/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=1</a:t>
                </a:r>
                <a:r>
                  <a:rPr lang="en-US" sz="1600" dirty="0">
                    <a:solidFill>
                      <a:schemeClr val="tx1"/>
                    </a:solidFill>
                  </a:rPr>
                  <a:t>: (L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1</a:t>
                </a:r>
                <a:r>
                  <a:rPr lang="en-US" sz="1600" dirty="0">
                    <a:solidFill>
                      <a:schemeClr val="tx1"/>
                    </a:solidFill>
                  </a:rPr>
                  <a:t>,L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>
                    <a:solidFill>
                      <a:schemeClr val="tx1"/>
                    </a:solidFill>
                  </a:rPr>
                  <a:t>) = (1,1) for 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rank 1-2 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en-US" sz="1600" dirty="0" err="1" smtClean="0">
                    <a:solidFill>
                      <a:schemeClr val="tx1"/>
                    </a:solidFill>
                  </a:rPr>
                  <a:t>Config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 =2</a:t>
                </a:r>
                <a:r>
                  <a:rPr lang="en-US" sz="1600" dirty="0">
                    <a:solidFill>
                      <a:schemeClr val="tx1"/>
                    </a:solidFill>
                  </a:rPr>
                  <a:t>: (L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1</a:t>
                </a:r>
                <a:r>
                  <a:rPr lang="en-US" sz="1600" dirty="0">
                    <a:solidFill>
                      <a:schemeClr val="tx1"/>
                    </a:solidFill>
                  </a:rPr>
                  <a:t>,L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>
                    <a:solidFill>
                      <a:schemeClr val="tx1"/>
                    </a:solidFill>
                  </a:rPr>
                  <a:t>) = (2,2) for 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rank 1-2 [square]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en-US" sz="1600" dirty="0" err="1" smtClean="0">
                    <a:solidFill>
                      <a:schemeClr val="tx1"/>
                    </a:solidFill>
                  </a:rPr>
                  <a:t>Config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 =3</a:t>
                </a:r>
                <a:r>
                  <a:rPr lang="en-US" sz="1600" dirty="0">
                    <a:solidFill>
                      <a:schemeClr val="tx1"/>
                    </a:solidFill>
                  </a:rPr>
                  <a:t>: (L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1</a:t>
                </a:r>
                <a:r>
                  <a:rPr lang="en-US" sz="1600" dirty="0">
                    <a:solidFill>
                      <a:schemeClr val="tx1"/>
                    </a:solidFill>
                  </a:rPr>
                  <a:t>,L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>
                    <a:solidFill>
                      <a:schemeClr val="tx1"/>
                    </a:solidFill>
                  </a:rPr>
                  <a:t>) = (2,2) for 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rank 1-2 [non-adjacent </a:t>
                </a:r>
                <a:r>
                  <a:rPr lang="en-US" sz="1600" dirty="0">
                    <a:solidFill>
                      <a:schemeClr val="tx1"/>
                    </a:solidFill>
                  </a:rPr>
                  <a:t>2D 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beams/checkerboard]</a:t>
                </a:r>
                <a:endParaRPr lang="en-US" sz="1600" dirty="0">
                  <a:solidFill>
                    <a:schemeClr val="tx1"/>
                  </a:solidFill>
                </a:endParaRPr>
              </a:p>
              <a:p>
                <a:pPr lvl="1">
                  <a:spcBef>
                    <a:spcPts val="0"/>
                  </a:spcBef>
                </a:pPr>
                <a:r>
                  <a:rPr lang="en-US" sz="1600" dirty="0" err="1">
                    <a:solidFill>
                      <a:schemeClr val="tx1"/>
                    </a:solidFill>
                  </a:rPr>
                  <a:t>Config</a:t>
                </a:r>
                <a:r>
                  <a:rPr lang="en-US" sz="1600" dirty="0">
                    <a:solidFill>
                      <a:schemeClr val="tx1"/>
                    </a:solidFill>
                  </a:rPr>
                  <a:t/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=4</a:t>
                </a:r>
                <a:r>
                  <a:rPr lang="en-US" sz="1600" dirty="0">
                    <a:solidFill>
                      <a:schemeClr val="tx1"/>
                    </a:solidFill>
                  </a:rPr>
                  <a:t>: (L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1</a:t>
                </a:r>
                <a:r>
                  <a:rPr lang="en-US" sz="1600" dirty="0">
                    <a:solidFill>
                      <a:schemeClr val="tx1"/>
                    </a:solidFill>
                  </a:rPr>
                  <a:t>,L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>
                    <a:solidFill>
                      <a:schemeClr val="tx1"/>
                    </a:solidFill>
                  </a:rPr>
                  <a:t>) = (4,1), (1,4) 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for </a:t>
                </a:r>
                <a:r>
                  <a:rPr lang="en-US" sz="1600" dirty="0">
                    <a:solidFill>
                      <a:schemeClr val="tx1"/>
                    </a:solidFill>
                  </a:rPr>
                  <a:t>N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1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&gt;</a:t>
                </a:r>
                <a:r>
                  <a:rPr lang="en-US" sz="1600" dirty="0" smtClean="0">
                    <a:solidFill>
                      <a:srgbClr val="FF0000"/>
                    </a:solidFill>
                  </a:rPr>
                  <a:t>=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N</a:t>
                </a:r>
                <a:r>
                  <a:rPr lang="en-US" sz="1600" baseline="-25000" dirty="0" smtClean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/>
                </a:r>
                <a:r>
                  <a:rPr lang="en-US" sz="1600" dirty="0">
                    <a:solidFill>
                      <a:schemeClr val="tx1"/>
                    </a:solidFill>
                  </a:rPr>
                  <a:t>and N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1</a:t>
                </a:r>
                <a:r>
                  <a:rPr lang="en-US" sz="1600" dirty="0">
                    <a:solidFill>
                      <a:schemeClr val="tx1"/>
                    </a:solidFill>
                  </a:rPr>
                  <a:t>&lt;N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/>
                </a:r>
                <a:r>
                  <a:rPr lang="en-US" sz="1600" dirty="0">
                    <a:solidFill>
                      <a:schemeClr val="tx1"/>
                    </a:solidFill>
                  </a:rPr>
                  <a:t>respectively for 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rank 1-2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en-US" sz="1600" dirty="0" smtClean="0"/>
                  <a:t>TBD rank 3-8</a:t>
                </a:r>
                <a:endParaRPr lang="en-US" sz="1600" dirty="0" smtClean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762000"/>
                <a:ext cx="8229600" cy="5867400"/>
              </a:xfrm>
              <a:blipFill rotWithShape="1">
                <a:blip r:embed="rId2"/>
                <a:stretch>
                  <a:fillRect l="-593" t="-519" r="-593" b="-477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="" xmlns:p14="http://schemas.microsoft.com/office/powerpoint/2010/main" val="1375638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071670" y="1857364"/>
          <a:ext cx="4500594" cy="2643207"/>
        </p:xfrm>
        <a:graphic>
          <a:graphicData uri="http://schemas.openxmlformats.org/drawingml/2006/table">
            <a:tbl>
              <a:tblPr/>
              <a:tblGrid>
                <a:gridCol w="1914518"/>
                <a:gridCol w="2586076"/>
              </a:tblGrid>
              <a:tr h="37760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Calibri"/>
                          <a:ea typeface="宋体"/>
                          <a:cs typeface="Times New Roman"/>
                        </a:rPr>
                        <a:t>(N1,N2)</a:t>
                      </a:r>
                      <a:endParaRPr lang="zh-CN" sz="18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Calibri"/>
                          <a:ea typeface="宋体"/>
                          <a:cs typeface="Times New Roman"/>
                        </a:rPr>
                        <a:t>(O1,O2) combinations</a:t>
                      </a:r>
                      <a:endParaRPr lang="zh-CN" sz="18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60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宋体"/>
                          <a:cs typeface="Times New Roman"/>
                        </a:rPr>
                        <a:t>(8,1)</a:t>
                      </a:r>
                      <a:endParaRPr lang="zh-CN" sz="18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宋体"/>
                          <a:cs typeface="Times New Roman"/>
                        </a:rPr>
                        <a:t>(4,-), (8,-)</a:t>
                      </a:r>
                      <a:endParaRPr lang="zh-CN" sz="18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60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宋体"/>
                          <a:cs typeface="Times New Roman"/>
                        </a:rPr>
                        <a:t>(2,2)</a:t>
                      </a:r>
                      <a:endParaRPr lang="zh-CN" sz="18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宋体"/>
                          <a:cs typeface="Times New Roman"/>
                        </a:rPr>
                        <a:t>(4,4), (8,8)</a:t>
                      </a:r>
                      <a:endParaRPr lang="zh-CN" sz="18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60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宋体"/>
                          <a:cs typeface="Times New Roman"/>
                        </a:rPr>
                        <a:t>(2,3)</a:t>
                      </a:r>
                      <a:endParaRPr lang="zh-CN" sz="18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宋体"/>
                          <a:cs typeface="Times New Roman"/>
                        </a:rPr>
                        <a:t>(8,4), (8,8)</a:t>
                      </a:r>
                      <a:endParaRPr lang="zh-CN" sz="18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60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宋体"/>
                          <a:cs typeface="Times New Roman"/>
                        </a:rPr>
                        <a:t>(3,2)</a:t>
                      </a:r>
                      <a:endParaRPr lang="zh-CN" sz="18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宋体"/>
                          <a:cs typeface="Times New Roman"/>
                        </a:rPr>
                        <a:t>(8,4), (4,4)</a:t>
                      </a:r>
                      <a:endParaRPr lang="zh-CN" sz="18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60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宋体"/>
                          <a:cs typeface="Times New Roman"/>
                        </a:rPr>
                        <a:t>(2,4)</a:t>
                      </a:r>
                      <a:endParaRPr lang="zh-CN" sz="18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宋体"/>
                          <a:cs typeface="Times New Roman"/>
                        </a:rPr>
                        <a:t>(8,4), (8,8)</a:t>
                      </a:r>
                      <a:endParaRPr lang="zh-CN" sz="18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60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宋体"/>
                          <a:cs typeface="Times New Roman"/>
                        </a:rPr>
                        <a:t>(4,2)</a:t>
                      </a:r>
                      <a:endParaRPr lang="zh-CN" sz="18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宋体"/>
                          <a:cs typeface="Times New Roman"/>
                        </a:rPr>
                        <a:t>(8,4), (4,4)</a:t>
                      </a:r>
                      <a:endParaRPr lang="zh-CN" sz="18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85786" y="1000108"/>
            <a:ext cx="6429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Following table with (O1,O2) combinations for each (N1, N2)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4495960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1213</TotalTime>
  <Words>105</Words>
  <Application>Microsoft Office PowerPoint</Application>
  <PresentationFormat>全屏显示(4:3)</PresentationFormat>
  <Paragraphs>25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O1, O2 combinations</vt:lpstr>
      <vt:lpstr>Background</vt:lpstr>
      <vt:lpstr>Proposal</vt:lpstr>
    </vt:vector>
  </TitlesOfParts>
  <Company>大唐电信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BF CSI-RS</dc:title>
  <dc:creator>R</dc:creator>
  <cp:lastModifiedBy>R</cp:lastModifiedBy>
  <cp:revision>124</cp:revision>
  <dcterms:created xsi:type="dcterms:W3CDTF">2015-08-19T00:37:47Z</dcterms:created>
  <dcterms:modified xsi:type="dcterms:W3CDTF">2015-10-08T06:58:25Z</dcterms:modified>
</cp:coreProperties>
</file>