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1"/>
  </p:notesMasterIdLst>
  <p:handoutMasterIdLst>
    <p:handoutMasterId r:id="rId12"/>
  </p:handoutMasterIdLst>
  <p:sldIdLst>
    <p:sldId id="567" r:id="rId5"/>
    <p:sldId id="667" r:id="rId6"/>
    <p:sldId id="669" r:id="rId7"/>
    <p:sldId id="668" r:id="rId8"/>
    <p:sldId id="670" r:id="rId9"/>
    <p:sldId id="671" r:id="rId10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0000FF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108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2015-10-09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10/9/2015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5006-D056-4274-BD69-05E4B3FF242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90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1728" y="764704"/>
            <a:ext cx="9362546" cy="5688484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+mn-lt"/>
                <a:ea typeface="굴림" panose="020B0600000101010101" pitchFamily="50" charset="-127"/>
              </a:defRPr>
            </a:lvl1pPr>
            <a:lvl2pPr>
              <a:defRPr sz="2000">
                <a:latin typeface="+mn-lt"/>
                <a:ea typeface="굴림" panose="020B0600000101010101" pitchFamily="50" charset="-127"/>
              </a:defRPr>
            </a:lvl2pPr>
            <a:lvl3pPr>
              <a:defRPr sz="1800">
                <a:latin typeface="+mn-lt"/>
                <a:ea typeface="굴림" panose="020B0600000101010101" pitchFamily="50" charset="-127"/>
              </a:defRPr>
            </a:lvl3pPr>
            <a:lvl4pPr>
              <a:defRPr sz="1600">
                <a:latin typeface="+mn-lt"/>
                <a:ea typeface="굴림" panose="020B0600000101010101" pitchFamily="50" charset="-127"/>
              </a:defRPr>
            </a:lvl4pPr>
            <a:lvl5pPr>
              <a:defRPr sz="1600">
                <a:latin typeface="+mn-lt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453191"/>
            <a:ext cx="2311400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DD14BEC-FD6B-4681-ABA5-0C56B1007E90}" type="datetimeFigureOut">
              <a:rPr lang="ko-KR" altLang="en-US" smtClean="0"/>
              <a:t>2015-10-09</a:t>
            </a:fld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453191"/>
            <a:ext cx="3136900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453191"/>
            <a:ext cx="2311400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3B83206-2D3A-4BC0-A853-7F46BFCBFB32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0" y="0"/>
            <a:ext cx="9906000" cy="620688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2000">
                <a:srgbClr val="0070C0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"/>
            <a:ext cx="9906000" cy="6206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2510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  <p:sldLayoutId id="2147484172" r:id="rId3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LLS results on CSI-RS transmission 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with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CDM-2 and CDM-4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7.2.4.2.1,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Calibri" panose="020F0502020204030204" pitchFamily="34" charset="0"/>
                <a:ea typeface="HY견고딕" pitchFamily="18" charset="-127"/>
              </a:rPr>
              <a:t>R1-156346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4520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sz="1600" b="1" dirty="0">
                <a:cs typeface="Times New Roman" pitchFamily="18" charset="0"/>
              </a:rPr>
              <a:t>3GPP TSG RAN WG1 #</a:t>
            </a:r>
            <a:r>
              <a:rPr lang="en-US" altLang="ko-KR" sz="1600" b="1" dirty="0">
                <a:cs typeface="Times New Roman" pitchFamily="18" charset="0"/>
              </a:rPr>
              <a:t>82bis </a:t>
            </a:r>
            <a:r>
              <a:rPr lang="en-GB" altLang="ko-KR" sz="1600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	</a:t>
            </a:r>
            <a:endParaRPr lang="en-GB" altLang="ko-KR" sz="1600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r>
              <a:rPr lang="en-US" altLang="ko-KR" sz="1600" b="1" dirty="0">
                <a:cs typeface="Times New Roman" pitchFamily="18" charset="0"/>
              </a:rPr>
              <a:t>Malmö, Sweden, 5</a:t>
            </a:r>
            <a:r>
              <a:rPr lang="en-US" altLang="ko-KR" sz="1600" b="1" baseline="30000" dirty="0">
                <a:cs typeface="Times New Roman" pitchFamily="18" charset="0"/>
              </a:rPr>
              <a:t>th</a:t>
            </a:r>
            <a:r>
              <a:rPr lang="en-US" altLang="ko-KR" sz="1600" b="1" dirty="0">
                <a:cs typeface="Times New Roman" pitchFamily="18" charset="0"/>
              </a:rPr>
              <a:t> – 9</a:t>
            </a:r>
            <a:r>
              <a:rPr lang="en-US" altLang="ko-KR" sz="1600" b="1" baseline="30000" dirty="0">
                <a:cs typeface="Times New Roman" pitchFamily="18" charset="0"/>
              </a:rPr>
              <a:t>th</a:t>
            </a:r>
            <a:r>
              <a:rPr lang="en-US" altLang="ko-KR" sz="1600" b="1" dirty="0">
                <a:cs typeface="Times New Roman" pitchFamily="18" charset="0"/>
              </a:rPr>
              <a:t> October 2015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Evaluated 16 </a:t>
            </a:r>
            <a:r>
              <a:rPr lang="en-US" altLang="ko-KR" dirty="0"/>
              <a:t>TX CSI-RS M</a:t>
            </a:r>
            <a:r>
              <a:rPr lang="en-US" altLang="ko-KR" dirty="0" smtClean="0"/>
              <a:t>apping Patterns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366798" y="885411"/>
            <a:ext cx="1968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CDM4 pattern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69399" y="915443"/>
            <a:ext cx="1968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CDM2 pattern</a:t>
            </a:r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747663"/>
              </p:ext>
            </p:extLst>
          </p:nvPr>
        </p:nvGraphicFramePr>
        <p:xfrm>
          <a:off x="577243" y="1369841"/>
          <a:ext cx="4178949" cy="3730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5758"/>
                <a:gridCol w="275844"/>
                <a:gridCol w="275844"/>
                <a:gridCol w="275844"/>
                <a:gridCol w="275844"/>
                <a:gridCol w="275844"/>
                <a:gridCol w="275844"/>
                <a:gridCol w="275844"/>
                <a:gridCol w="275844"/>
                <a:gridCol w="275844"/>
                <a:gridCol w="553063"/>
                <a:gridCol w="275844"/>
                <a:gridCol w="275844"/>
                <a:gridCol w="275844"/>
              </a:tblGrid>
              <a:tr h="286956">
                <a:tc rowSpan="1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Frequency</a:t>
                      </a:r>
                      <a:endParaRPr lang="ko-KR" altLang="en-US" sz="800" dirty="0"/>
                    </a:p>
                  </a:txBody>
                  <a:tcPr vert="vert27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15/16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19/20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23/24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27/28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17/18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21/22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25/26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5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9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29/30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F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956">
                <a:tc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Slot 0</a:t>
                      </a:r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Slot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652286"/>
              </p:ext>
            </p:extLst>
          </p:nvPr>
        </p:nvGraphicFramePr>
        <p:xfrm>
          <a:off x="5241032" y="1359725"/>
          <a:ext cx="3920040" cy="3786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195"/>
                <a:gridCol w="258754"/>
                <a:gridCol w="258754"/>
                <a:gridCol w="258754"/>
                <a:gridCol w="258754"/>
                <a:gridCol w="258754"/>
                <a:gridCol w="258754"/>
                <a:gridCol w="258754"/>
                <a:gridCol w="258754"/>
                <a:gridCol w="258754"/>
                <a:gridCol w="518797"/>
                <a:gridCol w="258754"/>
                <a:gridCol w="258754"/>
                <a:gridCol w="258754"/>
              </a:tblGrid>
              <a:tr h="269624">
                <a:tc rowSpan="1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Frequency</a:t>
                      </a:r>
                      <a:endParaRPr lang="ko-KR" altLang="en-US" sz="800" dirty="0"/>
                    </a:p>
                  </a:txBody>
                  <a:tcPr vert="vert27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962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15/16/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17/18</a:t>
                      </a:r>
                      <a:endParaRPr lang="ko-KR" altLang="en-US" sz="7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19/20/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21/22</a:t>
                      </a:r>
                      <a:endParaRPr lang="ko-KR" altLang="en-US" sz="7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23/24/</a:t>
                      </a:r>
                    </a:p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25/26</a:t>
                      </a:r>
                      <a:endParaRPr lang="ko-KR" alt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27/28/</a:t>
                      </a:r>
                    </a:p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29/30</a:t>
                      </a:r>
                      <a:endParaRPr lang="ko-KR" alt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962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962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15/16/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17/18</a:t>
                      </a:r>
                      <a:endParaRPr lang="ko-KR" altLang="en-US" sz="7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19/20/</a:t>
                      </a:r>
                    </a:p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21/22</a:t>
                      </a:r>
                      <a:endParaRPr lang="ko-KR" alt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23/24/</a:t>
                      </a:r>
                    </a:p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25/26</a:t>
                      </a:r>
                      <a:endParaRPr lang="ko-KR" alt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27/28/</a:t>
                      </a:r>
                    </a:p>
                    <a:p>
                      <a:pPr algn="ctr" latinLnBrk="1"/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</a:rPr>
                        <a:t>29/30</a:t>
                      </a:r>
                      <a:endParaRPr lang="ko-KR" alt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9624">
                <a:tc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Slot 0</a:t>
                      </a:r>
                      <a:endParaRPr lang="ko-KR" altLang="en-US" sz="8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Slot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85138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Evaluation assumptions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43249"/>
              </p:ext>
            </p:extLst>
          </p:nvPr>
        </p:nvGraphicFramePr>
        <p:xfrm>
          <a:off x="605783" y="1464658"/>
          <a:ext cx="7992889" cy="3627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68352"/>
                <a:gridCol w="4824537"/>
              </a:tblGrid>
              <a:tr h="19302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Parameters (common)</a:t>
                      </a:r>
                      <a:endParaRPr lang="ko-KR" sz="1400" dirty="0"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Value / Comment</a:t>
                      </a:r>
                      <a:endParaRPr lang="ko-KR" sz="1400" dirty="0"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Transmission bandwidth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5MHz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Channel model, UE velocity, spatial correlation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3GPP ETU channel without correlation,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15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 and 30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km/h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Antenna configuration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16Tx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/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2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Rx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antennas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Detector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MMSE receiver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PDCCH / PDSCH configuration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2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/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12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OFDM symbols per sub-frame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Modulation, code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rates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Specification CQI based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link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adaptation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HARQ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Synchronous HARQ with Chase Combining (max 4 transmissions)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Number of allocated PRBs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4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PRBs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scheduled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CSI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 feedback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CQI/PMI/RI Mode 1-1 based on 16Tx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codebook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 (rank1/2)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742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Feedback delay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2 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msec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742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Feedback periodicity 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5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 </a:t>
                      </a:r>
                      <a:r>
                        <a:rPr lang="en-US" altLang="ko-KR" sz="140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msec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742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Channel estimation for demodulation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2D MMSE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742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Channel estimation for CQI/PMI/RI computation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1D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 MMSE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63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Rank adaptation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</a:rPr>
                        <a:t>On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26873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LLS evaluation results (ETU </a:t>
            </a:r>
            <a:r>
              <a:rPr lang="en-US" altLang="ko-KR" dirty="0" smtClean="0"/>
              <a:t>channel)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457865"/>
              </p:ext>
            </p:extLst>
          </p:nvPr>
        </p:nvGraphicFramePr>
        <p:xfrm>
          <a:off x="776536" y="1556792"/>
          <a:ext cx="8424933" cy="1379220"/>
        </p:xfrm>
        <a:graphic>
          <a:graphicData uri="http://schemas.openxmlformats.org/drawingml/2006/table">
            <a:tbl>
              <a:tblPr/>
              <a:tblGrid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</a:tblGrid>
              <a:tr h="2190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UE mobility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CSI-RS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Avg. throughput [bps/Hz]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95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(-3dB)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(0dB)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(3dB)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(6dB)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(9dB)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(12dB)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(15dB)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(18dB)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(21dB)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 km/h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CDM4 6dB boosting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CDM2 6dB boosting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947509"/>
              </p:ext>
            </p:extLst>
          </p:nvPr>
        </p:nvGraphicFramePr>
        <p:xfrm>
          <a:off x="776536" y="3212976"/>
          <a:ext cx="8424933" cy="1379220"/>
        </p:xfrm>
        <a:graphic>
          <a:graphicData uri="http://schemas.openxmlformats.org/drawingml/2006/table">
            <a:tbl>
              <a:tblPr/>
              <a:tblGrid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  <a:gridCol w="765903"/>
              </a:tblGrid>
              <a:tr h="2190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UE mobility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CSI-RS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Avg. throughput [bps/Hz]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95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(-3dB)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(0dB)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(3dB)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(6dB)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(9dB)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(12dB)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(15dB)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(18dB)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SNR (21dB)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 km/h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CDM4 6dB boosting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CDM2 6dB boosting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77119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756265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Multi-path </a:t>
            </a:r>
            <a:r>
              <a:rPr lang="en-US" altLang="ko-KR" dirty="0" smtClean="0"/>
              <a:t>fading channel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Multi-path fading propagation conditions [</a:t>
            </a:r>
            <a:r>
              <a:rPr lang="en-US" altLang="ko-KR" sz="2000" dirty="0"/>
              <a:t>TS36.101</a:t>
            </a:r>
            <a:r>
              <a:rPr lang="en-US" altLang="ko-KR" sz="2000" dirty="0" smtClean="0"/>
              <a:t>]</a:t>
            </a:r>
          </a:p>
          <a:p>
            <a:pPr lvl="1"/>
            <a:r>
              <a:rPr lang="en-US" altLang="ko-KR" sz="1600" dirty="0" smtClean="0"/>
              <a:t>Delay profiles</a:t>
            </a:r>
            <a:endParaRPr lang="ko-KR" altLang="en-US" sz="16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317336"/>
              </p:ext>
            </p:extLst>
          </p:nvPr>
        </p:nvGraphicFramePr>
        <p:xfrm>
          <a:off x="464620" y="2016249"/>
          <a:ext cx="8879597" cy="8382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953308"/>
                <a:gridCol w="1309005"/>
                <a:gridCol w="1287546"/>
                <a:gridCol w="1664869"/>
                <a:gridCol w="1664869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Model</a:t>
                      </a:r>
                      <a:endParaRPr lang="ko-KR" sz="1100" b="1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Number of </a:t>
                      </a:r>
                      <a:br>
                        <a:rPr lang="en-GB" sz="1100" b="1" dirty="0">
                          <a:effectLst/>
                          <a:latin typeface="Arial"/>
                          <a:ea typeface="맑은 고딕"/>
                          <a:cs typeface="Arial"/>
                        </a:rPr>
                      </a:br>
                      <a:r>
                        <a:rPr lang="en-GB" sz="1100" b="1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channel taps</a:t>
                      </a:r>
                      <a:endParaRPr lang="ko-KR" sz="1100" b="1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맑은 고딕"/>
                          <a:cs typeface="Arial"/>
                        </a:rPr>
                        <a:t>Delay spread</a:t>
                      </a:r>
                      <a:endParaRPr lang="ko-KR" sz="11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맑은 고딕"/>
                          <a:cs typeface="Arial"/>
                        </a:rPr>
                        <a:t>(r.m.s.)</a:t>
                      </a:r>
                      <a:endParaRPr lang="ko-KR" sz="11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Maximum excess tap delay (span)</a:t>
                      </a:r>
                      <a:endParaRPr lang="ko-KR" sz="1100" b="1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1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Extended Pedestrian A (EPA)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7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맑은 고딕"/>
                          <a:cs typeface="Arial"/>
                        </a:rPr>
                        <a:t>45 ns</a:t>
                      </a:r>
                      <a:endParaRPr lang="ko-KR" sz="11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410 ns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dirty="0" smtClean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444KHz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맑은 고딕"/>
                          <a:cs typeface="Arial"/>
                        </a:rPr>
                        <a:t>Extended Vehicular A model (EVA)</a:t>
                      </a:r>
                      <a:endParaRPr lang="ko-KR" sz="11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9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357 ns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맑은 고딕"/>
                          <a:cs typeface="Arial"/>
                        </a:rPr>
                        <a:t>2510 ns</a:t>
                      </a:r>
                      <a:endParaRPr lang="ko-KR" sz="11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dirty="0" smtClean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56KHz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Extended Typical Urban model (ETU)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맑은 고딕"/>
                          <a:cs typeface="Arial"/>
                        </a:rPr>
                        <a:t>9</a:t>
                      </a:r>
                      <a:endParaRPr lang="ko-KR" sz="11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991 ns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맑은 고딕"/>
                          <a:cs typeface="Arial"/>
                        </a:rPr>
                        <a:t>5000 ns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dirty="0" smtClean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20KHz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669489"/>
              </p:ext>
            </p:extLst>
          </p:nvPr>
        </p:nvGraphicFramePr>
        <p:xfrm>
          <a:off x="8261181" y="2008585"/>
          <a:ext cx="47122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4" imgW="330120" imgH="241200" progId="Equation.3">
                  <p:embed/>
                </p:oleObj>
              </mc:Choice>
              <mc:Fallback>
                <p:oleObj name="Equation" r:id="rId4" imgW="3301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1181" y="2008585"/>
                        <a:ext cx="471223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56012" y="1700808"/>
            <a:ext cx="5209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Table B.2.1-1 Delay profiles for E-UTRA channel models</a:t>
            </a:r>
            <a:endParaRPr lang="ko-KR" altLang="en-US" sz="1400" dirty="0"/>
          </a:p>
        </p:txBody>
      </p:sp>
      <p:graphicFrame>
        <p:nvGraphicFramePr>
          <p:cNvPr id="9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7956866"/>
              </p:ext>
            </p:extLst>
          </p:nvPr>
        </p:nvGraphicFramePr>
        <p:xfrm>
          <a:off x="92136" y="3764635"/>
          <a:ext cx="3008947" cy="12344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4072"/>
                <a:gridCol w="175487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Excess tap delay [ns]</a:t>
                      </a:r>
                      <a:endParaRPr lang="ko-KR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Relative power 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[dB]</a:t>
                      </a:r>
                      <a:endParaRPr lang="ko-KR" sz="9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-2.0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-3.0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-8.0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190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-17.2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410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-20.8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3303" y="3264544"/>
            <a:ext cx="3309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Table B.2.1-2 Extended Pedestrian A model (EPA)</a:t>
            </a:r>
            <a:endParaRPr lang="ko-KR" altLang="en-US" sz="1400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91733"/>
              </p:ext>
            </p:extLst>
          </p:nvPr>
        </p:nvGraphicFramePr>
        <p:xfrm>
          <a:off x="3401906" y="3623845"/>
          <a:ext cx="3008947" cy="15087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4072"/>
                <a:gridCol w="175487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Excess tap delay [ns]</a:t>
                      </a:r>
                      <a:endParaRPr lang="ko-KR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Relative power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 [dB]</a:t>
                      </a:r>
                      <a:endParaRPr lang="ko-KR" sz="9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-1.5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-1.4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310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-3.6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370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-0.6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710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-9.1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1090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-7.0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1730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-12.0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2510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-16.9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333073" y="3034729"/>
            <a:ext cx="3251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Table B.2.1-3 Extended Vehicular A model (EVA)</a:t>
            </a:r>
            <a:endParaRPr lang="ko-KR" altLang="en-US" sz="1400" dirty="0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637279"/>
              </p:ext>
            </p:extLst>
          </p:nvPr>
        </p:nvGraphicFramePr>
        <p:xfrm>
          <a:off x="6618448" y="3607540"/>
          <a:ext cx="3008947" cy="15087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4072"/>
                <a:gridCol w="175487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Excess tap delay [ns]</a:t>
                      </a:r>
                      <a:endParaRPr lang="ko-KR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Relative power 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[dB]</a:t>
                      </a:r>
                      <a:endParaRPr lang="ko-KR" sz="9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-1.0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200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230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500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1600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-3.0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2300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-5.0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5000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-7.0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33073" y="3110988"/>
            <a:ext cx="3472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Table B.2.1-4 Extended Typical Urban model (ETU)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12314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37696</TotalTime>
  <Words>589</Words>
  <Application>Microsoft Office PowerPoint</Application>
  <PresentationFormat>A4 용지(210x297mm)</PresentationFormat>
  <Paragraphs>228</Paragraphs>
  <Slides>6</Slides>
  <Notes>2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8" baseType="lpstr">
      <vt:lpstr>3_Office 테마</vt:lpstr>
      <vt:lpstr>Equation</vt:lpstr>
      <vt:lpstr>PowerPoint 프레젠테이션</vt:lpstr>
      <vt:lpstr>Evaluated 16 TX CSI-RS Mapping Patterns</vt:lpstr>
      <vt:lpstr>Simulation</vt:lpstr>
      <vt:lpstr>Simulation</vt:lpstr>
      <vt:lpstr>Appendix</vt:lpstr>
      <vt:lpstr>Multi-path fading channel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rentpc</cp:lastModifiedBy>
  <cp:revision>1287</cp:revision>
  <dcterms:created xsi:type="dcterms:W3CDTF">2011-04-07T04:52:51Z</dcterms:created>
  <dcterms:modified xsi:type="dcterms:W3CDTF">2015-10-09T07:25:08Z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