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62" r:id="rId4"/>
    <p:sldId id="264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082" autoAdjust="0"/>
    <p:restoredTop sz="85393" autoAdjust="0"/>
  </p:normalViewPr>
  <p:slideViewPr>
    <p:cSldViewPr>
      <p:cViewPr>
        <p:scale>
          <a:sx n="90" d="100"/>
          <a:sy n="90" d="100"/>
        </p:scale>
        <p:origin x="444" y="-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WF on </a:t>
            </a:r>
            <a:r>
              <a:rPr lang="en-US" altLang="ja-JP" sz="4000" dirty="0" smtClean="0"/>
              <a:t>Resource allocations for LC MTC UEs 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2088232"/>
          </a:xfrm>
        </p:spPr>
        <p:txBody>
          <a:bodyPr>
            <a:noAutofit/>
          </a:bodyPr>
          <a:lstStyle/>
          <a:p>
            <a:r>
              <a:rPr kumimoji="1" lang="en-GB" altLang="ja-JP" dirty="0" smtClean="0"/>
              <a:t>NEC, …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#82</a:t>
            </a:r>
            <a:endParaRPr lang="ja-JP" altLang="ja-JP" dirty="0" smtClean="0"/>
          </a:p>
          <a:p>
            <a:r>
              <a:rPr lang="en-US" altLang="ja-JP" dirty="0" smtClean="0"/>
              <a:t>Beijing, China, August 24 – 28,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7</a:t>
            </a:r>
            <a:r>
              <a:rPr lang="en-GB" altLang="ja-JP" dirty="0" smtClean="0"/>
              <a:t>.2.1.1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R1-154953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052736"/>
            <a:ext cx="8640960" cy="56166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2000" b="1" u="sng" dirty="0" smtClean="0">
                <a:solidFill>
                  <a:srgbClr val="00B050"/>
                </a:solidFill>
                <a:latin typeface="+mj-lt"/>
              </a:rPr>
              <a:t>Agreement at RAN1#81 </a:t>
            </a:r>
            <a:r>
              <a:rPr lang="en-US" altLang="ja-JP" sz="2000" b="1" u="sng" dirty="0" smtClean="0">
                <a:latin typeface="+mj-lt"/>
              </a:rPr>
              <a:t>(R1-153689):</a:t>
            </a:r>
          </a:p>
          <a:p>
            <a:pPr marL="0" indent="0">
              <a:buNone/>
            </a:pPr>
            <a:r>
              <a:rPr lang="en-US" altLang="ja-JP" sz="1800" dirty="0" smtClean="0">
                <a:latin typeface="+mj-lt"/>
              </a:rPr>
              <a:t>Confirm </a:t>
            </a:r>
            <a:r>
              <a:rPr lang="en-US" altLang="ja-JP" sz="1800" dirty="0" smtClean="0">
                <a:latin typeface="+mj-lt"/>
              </a:rPr>
              <a:t>the following revised working assumption at RAN1#80bis meeting</a:t>
            </a:r>
            <a:endParaRPr lang="ja-JP" altLang="ja-JP" sz="1800" dirty="0">
              <a:latin typeface="+mj-lt"/>
            </a:endParaRPr>
          </a:p>
          <a:p>
            <a:pPr marL="0" lvl="0" indent="0">
              <a:buNone/>
            </a:pPr>
            <a:r>
              <a:rPr lang="en-US" altLang="ja-JP" sz="1800" b="1" u="sng" dirty="0" smtClean="0">
                <a:latin typeface="+mj-lt"/>
              </a:rPr>
              <a:t>Working assumption: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en-US" altLang="ja-JP" sz="1800" dirty="0" smtClean="0">
                <a:latin typeface="+mj-lt"/>
              </a:rPr>
              <a:t>For </a:t>
            </a:r>
            <a:r>
              <a:rPr lang="en-US" altLang="ja-JP" sz="1800" dirty="0">
                <a:latin typeface="+mj-lt"/>
              </a:rPr>
              <a:t>Rel-13 low complexity UEs in </a:t>
            </a:r>
            <a:r>
              <a:rPr lang="en-US" altLang="ja-JP" sz="1800" dirty="0" smtClean="0">
                <a:latin typeface="+mj-lt"/>
              </a:rPr>
              <a:t>normal [FFS: small enhanced] coverage, under cross-subframe scheduling,</a:t>
            </a:r>
            <a:endParaRPr lang="ja-JP" altLang="ja-JP" sz="1800" dirty="0">
              <a:latin typeface="+mj-lt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1800" dirty="0" smtClean="0">
                <a:latin typeface="+mj-lt"/>
              </a:rPr>
              <a:t>Case 1: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altLang="ja-JP" b="1" dirty="0" smtClean="0">
                <a:solidFill>
                  <a:srgbClr val="00B050"/>
                </a:solidFill>
                <a:latin typeface="+mj-lt"/>
              </a:rPr>
              <a:t>For </a:t>
            </a:r>
            <a:r>
              <a:rPr lang="en-US" altLang="ja-JP" b="1" dirty="0">
                <a:solidFill>
                  <a:srgbClr val="00B050"/>
                </a:solidFill>
                <a:latin typeface="+mj-lt"/>
              </a:rPr>
              <a:t>unicast PDSCH, DCI indicates one of  narrow-band  and further indicate resource allocation within narrow-band </a:t>
            </a:r>
            <a:endParaRPr lang="ja-JP" altLang="ja-JP" b="1" dirty="0">
              <a:solidFill>
                <a:srgbClr val="00B050"/>
              </a:solidFill>
              <a:latin typeface="+mj-lt"/>
            </a:endParaRPr>
          </a:p>
          <a:p>
            <a:pPr lvl="3">
              <a:buFont typeface="Wingdings" panose="05000000000000000000" pitchFamily="2" charset="2"/>
              <a:buChar char="§"/>
            </a:pPr>
            <a:r>
              <a:rPr lang="en-US" altLang="ja-JP" sz="1800" dirty="0">
                <a:latin typeface="+mj-lt"/>
              </a:rPr>
              <a:t>This doesn’t preclude predefined frequency hopping </a:t>
            </a:r>
            <a:endParaRPr lang="ja-JP" altLang="ja-JP" sz="1800" dirty="0">
              <a:latin typeface="+mj-lt"/>
            </a:endParaRPr>
          </a:p>
          <a:p>
            <a:pPr lvl="3">
              <a:buFont typeface="Wingdings" panose="05000000000000000000" pitchFamily="2" charset="2"/>
              <a:buChar char="§"/>
            </a:pPr>
            <a:r>
              <a:rPr lang="en-US" altLang="ja-JP" sz="1800" b="1" dirty="0">
                <a:solidFill>
                  <a:srgbClr val="00B050"/>
                </a:solidFill>
                <a:latin typeface="+mj-lt"/>
              </a:rPr>
              <a:t>FFS: Details on resource allocation field in DCI </a:t>
            </a:r>
            <a:endParaRPr lang="en-US" altLang="ja-JP" sz="1800" b="1" dirty="0" smtClean="0">
              <a:solidFill>
                <a:srgbClr val="00B050"/>
              </a:solidFill>
              <a:latin typeface="+mj-lt"/>
            </a:endParaRPr>
          </a:p>
          <a:p>
            <a:pPr lvl="3">
              <a:buFont typeface="Wingdings" panose="05000000000000000000" pitchFamily="2" charset="2"/>
              <a:buChar char="§"/>
            </a:pPr>
            <a:r>
              <a:rPr lang="en-US" altLang="ja-JP" sz="1800" b="1" dirty="0">
                <a:solidFill>
                  <a:srgbClr val="00B050"/>
                </a:solidFill>
                <a:latin typeface="+mj-lt"/>
              </a:rPr>
              <a:t>FFS: </a:t>
            </a:r>
            <a:r>
              <a:rPr lang="en-US" altLang="ja-JP" sz="1800" b="1" dirty="0" smtClean="0">
                <a:solidFill>
                  <a:srgbClr val="00B050"/>
                </a:solidFill>
                <a:latin typeface="+mj-lt"/>
              </a:rPr>
              <a:t>whether and/or how to utilize PRBs </a:t>
            </a:r>
            <a:r>
              <a:rPr lang="en-US" altLang="ja-JP" sz="1800" b="1" dirty="0">
                <a:solidFill>
                  <a:srgbClr val="00B050"/>
                </a:solidFill>
                <a:latin typeface="+mj-lt"/>
              </a:rPr>
              <a:t>not included in any narrowband of </a:t>
            </a:r>
            <a:r>
              <a:rPr lang="en-US" altLang="ja-JP" sz="1800" b="1" dirty="0" smtClean="0">
                <a:solidFill>
                  <a:srgbClr val="00B050"/>
                </a:solidFill>
                <a:latin typeface="+mj-lt"/>
              </a:rPr>
              <a:t>6PRBs</a:t>
            </a:r>
            <a:endParaRPr lang="ja-JP" altLang="ja-JP" sz="1800" b="1" dirty="0">
              <a:solidFill>
                <a:srgbClr val="00B050"/>
              </a:solidFill>
              <a:latin typeface="+mj-lt"/>
            </a:endParaRP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altLang="ja-JP" dirty="0">
                <a:latin typeface="+mj-lt"/>
              </a:rPr>
              <a:t>CSI measurements can be restricted to a subset of the available  narrow-bands</a:t>
            </a:r>
            <a:endParaRPr lang="ja-JP" altLang="ja-JP" dirty="0">
              <a:latin typeface="+mj-lt"/>
            </a:endParaRP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altLang="ja-JP" sz="1800" dirty="0">
                <a:latin typeface="+mj-lt"/>
              </a:rPr>
              <a:t>FFS: </a:t>
            </a:r>
            <a:r>
              <a:rPr lang="en-US" altLang="ja-JP" sz="1800" dirty="0" smtClean="0">
                <a:latin typeface="+mj-lt"/>
              </a:rPr>
              <a:t>details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1800" dirty="0" smtClean="0">
                <a:latin typeface="+mj-lt"/>
              </a:rPr>
              <a:t>FFS</a:t>
            </a:r>
            <a:r>
              <a:rPr lang="en-US" altLang="ja-JP" sz="1800" dirty="0" smtClean="0">
                <a:latin typeface="+mj-lt"/>
              </a:rPr>
              <a:t>: whether and/or how to </a:t>
            </a:r>
            <a:r>
              <a:rPr lang="en-US" altLang="ja-JP" sz="1800" dirty="0">
                <a:latin typeface="+mj-lt"/>
              </a:rPr>
              <a:t> </a:t>
            </a:r>
            <a:r>
              <a:rPr lang="en-US" altLang="ja-JP" sz="1800" dirty="0" smtClean="0">
                <a:latin typeface="+mj-lt"/>
              </a:rPr>
              <a:t>define a case (Case 2) that UE </a:t>
            </a:r>
            <a:r>
              <a:rPr lang="en-US" altLang="ja-JP" sz="1800" dirty="0">
                <a:latin typeface="+mj-lt"/>
              </a:rPr>
              <a:t>can assume PDSCH is </a:t>
            </a:r>
            <a:r>
              <a:rPr lang="en-US" altLang="ja-JP" sz="1800" dirty="0" smtClean="0">
                <a:latin typeface="+mj-lt"/>
              </a:rPr>
              <a:t>scheduled in the same or a known</a:t>
            </a:r>
            <a:r>
              <a:rPr lang="ja-JP" altLang="en-US" sz="1800" dirty="0">
                <a:latin typeface="+mj-lt"/>
              </a:rPr>
              <a:t> </a:t>
            </a:r>
            <a:r>
              <a:rPr lang="en-US" altLang="ja-JP" sz="1800" u="sng" dirty="0" smtClean="0">
                <a:latin typeface="+mj-lt"/>
              </a:rPr>
              <a:t>(when frequency hopping is used)</a:t>
            </a:r>
            <a:r>
              <a:rPr lang="en-US" altLang="ja-JP" sz="1800" dirty="0" smtClean="0">
                <a:latin typeface="+mj-lt"/>
              </a:rPr>
              <a:t> narrowband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altLang="ja-JP" dirty="0">
                <a:latin typeface="+mj-lt"/>
              </a:rPr>
              <a:t>This doesn’t preclude predefined frequency </a:t>
            </a:r>
            <a:r>
              <a:rPr lang="en-US" altLang="ja-JP" dirty="0" smtClean="0">
                <a:latin typeface="+mj-lt"/>
              </a:rPr>
              <a:t>hopping </a:t>
            </a:r>
          </a:p>
        </p:txBody>
      </p:sp>
    </p:spTree>
    <p:extLst>
      <p:ext uri="{BB962C8B-B14F-4D97-AF65-F5344CB8AC3E}">
        <p14:creationId xmlns:p14="http://schemas.microsoft.com/office/powerpoint/2010/main" val="241576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730716" cy="5688632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The resource allocation (RA) for PDSCH for LC MTC UEs in normal and small coverage is </a:t>
            </a:r>
            <a:r>
              <a:rPr lang="en-GB" dirty="0"/>
              <a:t>FFS among at </a:t>
            </a:r>
            <a:r>
              <a:rPr lang="en-GB" dirty="0" smtClean="0"/>
              <a:t>least: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GB" sz="2400" dirty="0" smtClean="0"/>
              <a:t>Separate narrowband index and Type 2 RA </a:t>
            </a:r>
            <a:r>
              <a:rPr lang="en-US" altLang="ja-JP" sz="2400" dirty="0" smtClean="0"/>
              <a:t>within </a:t>
            </a:r>
            <a:r>
              <a:rPr lang="en-US" altLang="ja-JP" sz="2400" dirty="0"/>
              <a:t>narrow-band </a:t>
            </a:r>
            <a:r>
              <a:rPr lang="en-US" altLang="ja-JP" sz="2400" dirty="0" smtClean="0"/>
              <a:t>(i.e. 6RBs)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 smtClean="0"/>
              <a:t>Joint encoding of </a:t>
            </a:r>
            <a:r>
              <a:rPr lang="en-GB" sz="2400" dirty="0"/>
              <a:t>narrowband index and Type 2 RA </a:t>
            </a:r>
            <a:r>
              <a:rPr lang="en-US" altLang="ja-JP" sz="2400" dirty="0" smtClean="0"/>
              <a:t>within narrow-band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GB" sz="2400" dirty="0"/>
              <a:t>Separate </a:t>
            </a:r>
            <a:r>
              <a:rPr lang="en-GB" sz="2400" dirty="0" smtClean="0"/>
              <a:t>narrowband </a:t>
            </a:r>
            <a:r>
              <a:rPr lang="en-GB" sz="2400" dirty="0"/>
              <a:t>index and </a:t>
            </a:r>
            <a:r>
              <a:rPr lang="en-GB" sz="2400" dirty="0" smtClean="0"/>
              <a:t>bit-map </a:t>
            </a:r>
            <a:r>
              <a:rPr lang="en-US" altLang="ja-JP" sz="2400" dirty="0" smtClean="0"/>
              <a:t>RA within </a:t>
            </a:r>
            <a:r>
              <a:rPr lang="en-US" altLang="ja-JP" sz="2400" dirty="0"/>
              <a:t>narrow-band </a:t>
            </a:r>
            <a:endParaRPr lang="en-US" altLang="ja-JP" sz="2400" dirty="0" smtClean="0"/>
          </a:p>
          <a:p>
            <a:pPr>
              <a:buFont typeface="Wingdings" panose="05000000000000000000" pitchFamily="2" charset="2"/>
              <a:buChar char="§"/>
            </a:pPr>
            <a:endParaRPr lang="en-GB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Compare the overhead, scheduling flexibility and any other </a:t>
            </a:r>
            <a:r>
              <a:rPr lang="en-GB" dirty="0" smtClean="0"/>
              <a:t>aspects of the above RAs </a:t>
            </a:r>
            <a:r>
              <a:rPr lang="en-GB" dirty="0" smtClean="0"/>
              <a:t>until RAN1#82Bis</a:t>
            </a:r>
            <a:endParaRPr lang="en-GB" dirty="0" smtClean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4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730716" cy="5688632"/>
          </a:xfrm>
        </p:spPr>
        <p:txBody>
          <a:bodyPr>
            <a:noAutofit/>
          </a:bodyPr>
          <a:lstStyle/>
          <a:p>
            <a:pPr marL="342900" lvl="2" indent="-342900">
              <a:buFont typeface="Wingdings" panose="05000000000000000000" pitchFamily="2" charset="2"/>
              <a:buChar char="§"/>
            </a:pPr>
            <a:r>
              <a:rPr lang="en-US" altLang="ja-JP" sz="2400" dirty="0"/>
              <a:t>For unicast </a:t>
            </a:r>
            <a:r>
              <a:rPr lang="en-US" altLang="ja-JP" sz="2400" dirty="0" smtClean="0"/>
              <a:t>PUSCH</a:t>
            </a:r>
            <a:r>
              <a:rPr lang="en-US" altLang="ja-JP" sz="2400" dirty="0"/>
              <a:t>, DCI indicates one of  narrow-band  and further indicate resource allocation within narrow-band </a:t>
            </a:r>
            <a:endParaRPr lang="ja-JP" altLang="ja-JP" sz="2400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The resource allocation (RA) for PUSCH for LC MTC UEs in normal and small coverage is </a:t>
            </a:r>
            <a:r>
              <a:rPr lang="en-GB" dirty="0"/>
              <a:t>FFS among at </a:t>
            </a:r>
            <a:r>
              <a:rPr lang="en-GB" dirty="0" smtClean="0"/>
              <a:t>least: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GB" sz="2400" dirty="0" smtClean="0"/>
              <a:t>Type 0 RA (UL) 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GB" sz="2400" dirty="0" smtClean="0"/>
              <a:t>Separate narrowband index and Type 0 RA </a:t>
            </a:r>
            <a:r>
              <a:rPr lang="en-US" altLang="ja-JP" sz="2400" dirty="0" smtClean="0"/>
              <a:t>within </a:t>
            </a:r>
            <a:r>
              <a:rPr lang="en-US" altLang="ja-JP" sz="2400" dirty="0"/>
              <a:t>narrow-band </a:t>
            </a:r>
            <a:r>
              <a:rPr lang="en-US" altLang="ja-JP" sz="2400" dirty="0" smtClean="0"/>
              <a:t>(i.e. 6RBs)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 smtClean="0"/>
              <a:t>Joint encoding of </a:t>
            </a:r>
            <a:r>
              <a:rPr lang="en-GB" sz="2400" dirty="0"/>
              <a:t>narrowband index and Type </a:t>
            </a:r>
            <a:r>
              <a:rPr lang="en-GB" sz="2400" dirty="0" smtClean="0"/>
              <a:t>0 </a:t>
            </a:r>
            <a:r>
              <a:rPr lang="en-GB" sz="2400" dirty="0"/>
              <a:t>RA </a:t>
            </a:r>
            <a:r>
              <a:rPr lang="en-US" altLang="ja-JP" sz="2400" dirty="0" smtClean="0"/>
              <a:t>within narrow-band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GB" sz="2400" dirty="0"/>
              <a:t>Separate </a:t>
            </a:r>
            <a:r>
              <a:rPr lang="en-GB" sz="2400" dirty="0" smtClean="0"/>
              <a:t>narrowband </a:t>
            </a:r>
            <a:r>
              <a:rPr lang="en-GB" sz="2400" dirty="0"/>
              <a:t>index and </a:t>
            </a:r>
            <a:r>
              <a:rPr lang="en-GB" sz="2400" dirty="0" smtClean="0"/>
              <a:t>bit-map </a:t>
            </a:r>
            <a:r>
              <a:rPr lang="en-US" altLang="ja-JP" sz="2400" dirty="0" smtClean="0"/>
              <a:t>RA within </a:t>
            </a:r>
            <a:r>
              <a:rPr lang="en-US" altLang="ja-JP" sz="2400" dirty="0"/>
              <a:t>narrow-band </a:t>
            </a:r>
            <a:endParaRPr lang="en-US" altLang="ja-JP" sz="2400" dirty="0" smtClean="0"/>
          </a:p>
          <a:p>
            <a:pPr>
              <a:buFont typeface="Wingdings" panose="05000000000000000000" pitchFamily="2" charset="2"/>
              <a:buChar char="§"/>
            </a:pPr>
            <a:endParaRPr lang="en-GB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Compare the overhead, scheduling flexibility and any other </a:t>
            </a:r>
            <a:r>
              <a:rPr lang="en-GB" dirty="0" smtClean="0"/>
              <a:t>aspects of the above RAs </a:t>
            </a:r>
            <a:r>
              <a:rPr lang="en-GB" dirty="0" smtClean="0"/>
              <a:t>until RAN1#82Bis</a:t>
            </a:r>
            <a:endParaRPr lang="en-GB" dirty="0" smtClean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539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8231</TotalTime>
  <Words>343</Words>
  <Application>Microsoft Office PowerPoint</Application>
  <PresentationFormat>On-screen Show (4:3)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Arial</vt:lpstr>
      <vt:lpstr>Calibri</vt:lpstr>
      <vt:lpstr>Courier New</vt:lpstr>
      <vt:lpstr>Wingdings</vt:lpstr>
      <vt:lpstr>Office テーマ</vt:lpstr>
      <vt:lpstr>WF on Resource allocations for LC MTC UEs 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Narrowband definitions</dc:title>
  <dc:creator>Yassin.Awad@EMEA.NEC.COM</dc:creator>
  <cp:lastModifiedBy>Yassin Awad</cp:lastModifiedBy>
  <cp:revision>196</cp:revision>
  <dcterms:created xsi:type="dcterms:W3CDTF">2015-02-03T00:53:02Z</dcterms:created>
  <dcterms:modified xsi:type="dcterms:W3CDTF">2015-08-27T08:16:24Z</dcterms:modified>
</cp:coreProperties>
</file>