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1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6" autoAdjust="0"/>
    <p:restoredTop sz="94609" autoAdjust="0"/>
  </p:normalViewPr>
  <p:slideViewPr>
    <p:cSldViewPr>
      <p:cViewPr>
        <p:scale>
          <a:sx n="90" d="100"/>
          <a:sy n="90" d="100"/>
        </p:scale>
        <p:origin x="-1046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2C88A-5BD6-43AD-AB82-42D7C31CA24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62B92-44DB-498F-80A2-A4B9589887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8DEDDCC-F20E-467F-8C07-738F3E590434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 smtClean="0"/>
              <a:t>WF on Description of Symbol Level Superposition of MUST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ZTE, </a:t>
            </a:r>
            <a:r>
              <a:rPr lang="en-US" altLang="zh-CN" dirty="0" smtClean="0">
                <a:solidFill>
                  <a:schemeClr val="tx1"/>
                </a:solidFill>
              </a:rPr>
              <a:t>LGE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TSG RAN WG1 #</a:t>
            </a:r>
            <a:r>
              <a:rPr lang="en-GB" altLang="zh-CN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82</a:t>
            </a:r>
            <a:r>
              <a:rPr lang="en-GB" altLang="ko-KR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				</a:t>
            </a:r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</a:t>
            </a:r>
            <a:r>
              <a:rPr lang="en-GB" altLang="ko-KR" sz="2000" b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R1-154847</a:t>
            </a:r>
            <a:endParaRPr lang="en-US" altLang="zh-CN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zh-CN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Beijing, China, 24 – 28 August 2015</a:t>
            </a:r>
            <a:endParaRPr lang="en-GB" altLang="zh-CN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GB" altLang="ko-KR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US" altLang="zh-CN" sz="20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7.2.7.1</a:t>
            </a:r>
            <a:endParaRPr lang="en-GB" altLang="ko-KR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Proposal</a:t>
            </a:r>
          </a:p>
        </p:txBody>
      </p:sp>
      <p:sp>
        <p:nvSpPr>
          <p:cNvPr id="62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3200400"/>
          </a:xfrm>
        </p:spPr>
        <p:txBody>
          <a:bodyPr/>
          <a:lstStyle/>
          <a:p>
            <a:r>
              <a:rPr lang="en-US" sz="2400" i="1" dirty="0" smtClean="0"/>
              <a:t>To adopt the </a:t>
            </a:r>
            <a:r>
              <a:rPr lang="en-US" sz="2400" i="1" dirty="0" smtClean="0"/>
              <a:t>high level description </a:t>
            </a:r>
            <a:r>
              <a:rPr lang="en-US" sz="2400" i="1" dirty="0" smtClean="0"/>
              <a:t>on the next page as the base for the text proposal of symbol level superposition schemes for MUST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357158" y="3071810"/>
            <a:ext cx="8352928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863" indent="-169863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“n” number of coded bits of far UE and “m” number of coded bits of near UE come into bit concatenation to form a “(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m+n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)” bit long concatenated sequence [a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…, a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b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1400" baseline="-25000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 marL="169863" indent="-169863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The sequence [a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…, a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b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1400" baseline="-25000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] undergoes constellation mapping to form “n” number of bits [c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1400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] and “m” number of bits [d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…, d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], where the actual mapping may depend on the power partition:</a:t>
            </a:r>
          </a:p>
          <a:p>
            <a:pPr marL="627063" lvl="1" indent="-169863"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Direct superposition: [c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zh-CN" sz="12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1200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] = [a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, …, a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] , and [d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, …, d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] = [b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zh-CN" sz="1200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1200" baseline="-25000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]. Gray mapping not guaranteed</a:t>
            </a:r>
          </a:p>
          <a:p>
            <a:pPr marL="627063" lvl="1" indent="-169863"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General mapping : [c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zh-CN" sz="12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1200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, …, d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] = </a:t>
            </a:r>
            <a:r>
              <a:rPr lang="en-US" altLang="zh-CN" sz="1200" dirty="0" smtClean="0">
                <a:latin typeface="Symbol" pitchFamily="18" charset="2"/>
                <a:cs typeface="Times New Roman" pitchFamily="18" charset="0"/>
              </a:rPr>
              <a:t>p(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[a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, …, a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, b</a:t>
            </a:r>
            <a:r>
              <a:rPr lang="en-US" altLang="zh-CN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zh-CN" sz="1200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1200" baseline="-25000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] ), where </a:t>
            </a:r>
            <a:r>
              <a:rPr lang="en-US" altLang="zh-CN" sz="1200" dirty="0" smtClean="0">
                <a:latin typeface="Symbol" pitchFamily="18" charset="2"/>
                <a:cs typeface="Times New Roman" pitchFamily="18" charset="0"/>
              </a:rPr>
              <a:t>p(.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) defines certain binary operation. Gray mapping is the primary target</a:t>
            </a:r>
          </a:p>
          <a:p>
            <a:pPr marL="169863" indent="-169863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Bit sequence [c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1400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] is modulated by Rel-12 QPSK or 2</a:t>
            </a:r>
            <a:r>
              <a:rPr lang="en-US" altLang="zh-CN" sz="1400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-QAM modulation</a:t>
            </a:r>
          </a:p>
          <a:p>
            <a:pPr marL="169863" indent="-169863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Bit sequence [d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…, d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] is modulated by Rel-12 QPSK or 2</a:t>
            </a:r>
            <a:r>
              <a:rPr lang="en-US" altLang="zh-CN" sz="1400" baseline="30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-QAM modulation</a:t>
            </a:r>
          </a:p>
          <a:p>
            <a:pPr marL="169863" indent="-169863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altLang="zh-CN" sz="1400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–QPSK/QAM symbol and 2</a:t>
            </a:r>
            <a:r>
              <a:rPr lang="en-US" altLang="zh-CN" sz="1400" baseline="30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–QPSK/QAM symbol are linearly superposed with weight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sqrt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(P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) and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sqrt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(P</a:t>
            </a:r>
            <a:r>
              <a:rPr lang="en-US" altLang="zh-CN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), respectively, to form a combined modulation symbol which is generally non-uniform. </a:t>
            </a:r>
            <a:endParaRPr lang="zh-CN" alt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169863" indent="-169863">
              <a:buFont typeface="Arial" pitchFamily="34" charset="0"/>
              <a:buChar char="•"/>
            </a:pPr>
            <a:endParaRPr lang="zh-CN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8" y="1071546"/>
            <a:ext cx="1071538" cy="449682"/>
          </a:xfrm>
          <a:prstGeom prst="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Coded bits of far UE</a:t>
            </a:r>
            <a:endParaRPr lang="zh-CN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649543" y="785794"/>
          <a:ext cx="279911" cy="260090"/>
        </p:xfrm>
        <a:graphic>
          <a:graphicData uri="http://schemas.openxmlformats.org/presentationml/2006/ole">
            <p:oleObj spid="_x0000_s30722" name="Equation" r:id="rId3" imgW="291960" imgH="2664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590724" y="2525967"/>
          <a:ext cx="267292" cy="260091"/>
        </p:xfrm>
        <a:graphic>
          <a:graphicData uri="http://schemas.openxmlformats.org/presentationml/2006/ole">
            <p:oleObj spid="_x0000_s30723" name="Equation" r:id="rId4" imgW="279360" imgH="266400" progId="">
              <p:embed/>
            </p:oleObj>
          </a:graphicData>
        </a:graphic>
      </p:graphicFrame>
      <p:grpSp>
        <p:nvGrpSpPr>
          <p:cNvPr id="2" name="组合 13"/>
          <p:cNvGrpSpPr/>
          <p:nvPr/>
        </p:nvGrpSpPr>
        <p:grpSpPr>
          <a:xfrm>
            <a:off x="6506667" y="1098080"/>
            <a:ext cx="184698" cy="187780"/>
            <a:chOff x="4645026" y="252369"/>
            <a:chExt cx="292104" cy="292104"/>
          </a:xfrm>
        </p:grpSpPr>
        <p:sp>
          <p:nvSpPr>
            <p:cNvPr id="37" name="椭圆 7"/>
            <p:cNvSpPr/>
            <p:nvPr/>
          </p:nvSpPr>
          <p:spPr>
            <a:xfrm>
              <a:off x="4645026" y="252369"/>
              <a:ext cx="292104" cy="2921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8" name="直接连接符 8"/>
            <p:cNvCxnSpPr/>
            <p:nvPr/>
          </p:nvCxnSpPr>
          <p:spPr>
            <a:xfrm rot="16200000" flipH="1" flipV="1">
              <a:off x="4687804" y="295147"/>
              <a:ext cx="206548" cy="20654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9"/>
            <p:cNvCxnSpPr/>
            <p:nvPr/>
          </p:nvCxnSpPr>
          <p:spPr>
            <a:xfrm rot="16200000" flipH="1">
              <a:off x="4687804" y="295147"/>
              <a:ext cx="206548" cy="20654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7"/>
          <p:cNvGrpSpPr/>
          <p:nvPr/>
        </p:nvGrpSpPr>
        <p:grpSpPr>
          <a:xfrm>
            <a:off x="6500826" y="2214554"/>
            <a:ext cx="184698" cy="187780"/>
            <a:chOff x="4645026" y="252369"/>
            <a:chExt cx="292104" cy="292104"/>
          </a:xfrm>
        </p:grpSpPr>
        <p:sp>
          <p:nvSpPr>
            <p:cNvPr id="34" name="椭圆 33"/>
            <p:cNvSpPr/>
            <p:nvPr/>
          </p:nvSpPr>
          <p:spPr>
            <a:xfrm>
              <a:off x="4645026" y="252369"/>
              <a:ext cx="292104" cy="2921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直接连接符 34"/>
            <p:cNvCxnSpPr>
              <a:stCxn id="34" idx="7"/>
              <a:endCxn id="34" idx="3"/>
            </p:cNvCxnSpPr>
            <p:nvPr/>
          </p:nvCxnSpPr>
          <p:spPr>
            <a:xfrm rot="16200000" flipH="1" flipV="1">
              <a:off x="4687804" y="295147"/>
              <a:ext cx="206548" cy="20654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13"/>
            <p:cNvCxnSpPr>
              <a:stCxn id="34" idx="1"/>
              <a:endCxn id="34" idx="5"/>
            </p:cNvCxnSpPr>
            <p:nvPr/>
          </p:nvCxnSpPr>
          <p:spPr>
            <a:xfrm rot="16200000" flipH="1">
              <a:off x="4687804" y="295147"/>
              <a:ext cx="206548" cy="20654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27"/>
          <p:cNvGrpSpPr/>
          <p:nvPr/>
        </p:nvGrpSpPr>
        <p:grpSpPr>
          <a:xfrm>
            <a:off x="7524008" y="1677206"/>
            <a:ext cx="208141" cy="211615"/>
            <a:chOff x="7894683" y="3794130"/>
            <a:chExt cx="255591" cy="255590"/>
          </a:xfrm>
        </p:grpSpPr>
        <p:sp>
          <p:nvSpPr>
            <p:cNvPr id="31" name="椭圆 30"/>
            <p:cNvSpPr/>
            <p:nvPr/>
          </p:nvSpPr>
          <p:spPr>
            <a:xfrm>
              <a:off x="7894683" y="3794130"/>
              <a:ext cx="255591" cy="255590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直接连接符 31"/>
            <p:cNvCxnSpPr>
              <a:stCxn id="31" idx="6"/>
              <a:endCxn id="31" idx="2"/>
            </p:cNvCxnSpPr>
            <p:nvPr/>
          </p:nvCxnSpPr>
          <p:spPr>
            <a:xfrm flipH="1">
              <a:off x="7894683" y="3921925"/>
              <a:ext cx="255591" cy="0"/>
            </a:xfrm>
            <a:prstGeom prst="line">
              <a:avLst/>
            </a:prstGeom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31" idx="0"/>
              <a:endCxn id="31" idx="4"/>
            </p:cNvCxnSpPr>
            <p:nvPr/>
          </p:nvCxnSpPr>
          <p:spPr>
            <a:xfrm rot="16200000" flipH="1">
              <a:off x="7894684" y="3921925"/>
              <a:ext cx="2555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1428728" y="980494"/>
            <a:ext cx="1071570" cy="173412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Bit concatenation</a:t>
            </a:r>
            <a:endParaRPr lang="zh-CN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3439" y="1071546"/>
            <a:ext cx="1117927" cy="34407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12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-PSK/QAM Modulation</a:t>
            </a:r>
            <a:endParaRPr lang="zh-CN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3439" y="2097339"/>
            <a:ext cx="1118456" cy="34407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12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-PSK/QAM Modulation</a:t>
            </a:r>
            <a:endParaRPr lang="zh-CN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1934" y="214290"/>
            <a:ext cx="928694" cy="37032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Power partition</a:t>
            </a:r>
            <a:endParaRPr lang="zh-CN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1071538" y="1357298"/>
            <a:ext cx="3531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1071538" y="2285992"/>
            <a:ext cx="3531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>
            <a:off x="2500298" y="1785926"/>
            <a:ext cx="576064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7732148" y="1783014"/>
            <a:ext cx="31221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786711" y="2071678"/>
            <a:ext cx="1143007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Combined </a:t>
            </a:r>
          </a:p>
          <a:p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superposition </a:t>
            </a:r>
          </a:p>
          <a:p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symbols </a:t>
            </a:r>
          </a:p>
        </p:txBody>
      </p:sp>
      <p:graphicFrame>
        <p:nvGraphicFramePr>
          <p:cNvPr id="1041" name="Object 8"/>
          <p:cNvGraphicFramePr>
            <a:graphicFrameLocks noChangeAspect="1"/>
          </p:cNvGraphicFramePr>
          <p:nvPr/>
        </p:nvGraphicFramePr>
        <p:xfrm>
          <a:off x="7128379" y="1199602"/>
          <a:ext cx="146838" cy="214604"/>
        </p:xfrm>
        <a:graphic>
          <a:graphicData uri="http://schemas.openxmlformats.org/presentationml/2006/ole">
            <p:oleObj spid="_x0000_s30724" name="Equation" r:id="rId5" imgW="203040" imgH="291960" progId="">
              <p:embed/>
            </p:oleObj>
          </a:graphicData>
        </a:graphic>
      </p:graphicFrame>
      <p:graphicFrame>
        <p:nvGraphicFramePr>
          <p:cNvPr id="1042" name="Object 8"/>
          <p:cNvGraphicFramePr>
            <a:graphicFrameLocks noChangeAspect="1"/>
          </p:cNvGraphicFramePr>
          <p:nvPr/>
        </p:nvGraphicFramePr>
        <p:xfrm>
          <a:off x="7054233" y="2143116"/>
          <a:ext cx="128484" cy="214604"/>
        </p:xfrm>
        <a:graphic>
          <a:graphicData uri="http://schemas.openxmlformats.org/presentationml/2006/ole">
            <p:oleObj spid="_x0000_s30725" name="Equation" r:id="rId6" imgW="177480" imgH="291960" progId="">
              <p:embed/>
            </p:oleObj>
          </a:graphicData>
        </a:graphic>
      </p:graphicFrame>
      <p:graphicFrame>
        <p:nvGraphicFramePr>
          <p:cNvPr id="1043" name="Object 8"/>
          <p:cNvGraphicFramePr>
            <a:graphicFrameLocks noChangeAspect="1"/>
          </p:cNvGraphicFramePr>
          <p:nvPr/>
        </p:nvGraphicFramePr>
        <p:xfrm>
          <a:off x="8087226" y="1571398"/>
          <a:ext cx="556741" cy="289307"/>
        </p:xfrm>
        <a:graphic>
          <a:graphicData uri="http://schemas.openxmlformats.org/presentationml/2006/ole">
            <p:oleObj spid="_x0000_s30726" name="Equation" r:id="rId7" imgW="571320" imgH="291960" progId="">
              <p:embed/>
            </p:oleObj>
          </a:graphicData>
        </a:graphic>
      </p:graphicFrame>
      <p:cxnSp>
        <p:nvCxnSpPr>
          <p:cNvPr id="119" name="直接箭头连接符 118"/>
          <p:cNvCxnSpPr/>
          <p:nvPr/>
        </p:nvCxnSpPr>
        <p:spPr>
          <a:xfrm>
            <a:off x="4071934" y="1214422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4"/>
          <p:cNvSpPr/>
          <p:nvPr/>
        </p:nvSpPr>
        <p:spPr>
          <a:xfrm>
            <a:off x="71438" y="2000240"/>
            <a:ext cx="1071538" cy="449682"/>
          </a:xfrm>
          <a:prstGeom prst="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Coded bits of near UE</a:t>
            </a:r>
            <a:endParaRPr lang="zh-CN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42910" y="1428736"/>
            <a:ext cx="7328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sz="1400" dirty="0" smtClean="0">
                <a:latin typeface="Times New Roman" pitchFamily="18" charset="0"/>
                <a:cs typeface="Times New Roman" pitchFamily="18" charset="0"/>
              </a:rPr>
              <a:t>,…,a</a:t>
            </a:r>
            <a:r>
              <a:rPr lang="en-GB" sz="1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en-US" sz="1400" baseline="-25000" dirty="0"/>
          </a:p>
        </p:txBody>
      </p:sp>
      <p:sp>
        <p:nvSpPr>
          <p:cNvPr id="80" name="Rectangle 79"/>
          <p:cNvSpPr/>
          <p:nvPr/>
        </p:nvSpPr>
        <p:spPr>
          <a:xfrm>
            <a:off x="642910" y="2428868"/>
            <a:ext cx="785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GB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sz="1400" dirty="0" smtClean="0">
                <a:latin typeface="Times New Roman" pitchFamily="18" charset="0"/>
                <a:cs typeface="Times New Roman" pitchFamily="18" charset="0"/>
              </a:rPr>
              <a:t>,…,</a:t>
            </a:r>
            <a:r>
              <a:rPr lang="en-GB" sz="1400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GB" sz="1400" baseline="-25000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en-US" sz="1400" baseline="-25000" dirty="0"/>
          </a:p>
        </p:txBody>
      </p:sp>
      <p:sp>
        <p:nvSpPr>
          <p:cNvPr id="82" name="矩形 10"/>
          <p:cNvSpPr/>
          <p:nvPr/>
        </p:nvSpPr>
        <p:spPr>
          <a:xfrm>
            <a:off x="3071802" y="928670"/>
            <a:ext cx="1000132" cy="173412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Constellation mapping</a:t>
            </a:r>
            <a:endParaRPr lang="zh-CN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2357422" y="1428736"/>
            <a:ext cx="785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sz="1400" dirty="0" smtClean="0">
                <a:latin typeface="Times New Roman" pitchFamily="18" charset="0"/>
                <a:cs typeface="Times New Roman" pitchFamily="18" charset="0"/>
              </a:rPr>
              <a:t>,…,</a:t>
            </a:r>
            <a:r>
              <a:rPr lang="en-GB" sz="1400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GB" sz="1400" baseline="-25000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en-US" sz="1400" baseline="-25000" dirty="0"/>
          </a:p>
        </p:txBody>
      </p:sp>
      <p:sp>
        <p:nvSpPr>
          <p:cNvPr id="104" name="Rectangle 103"/>
          <p:cNvSpPr/>
          <p:nvPr/>
        </p:nvSpPr>
        <p:spPr>
          <a:xfrm>
            <a:off x="4000496" y="857232"/>
            <a:ext cx="7328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GB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sz="1400" dirty="0" smtClean="0">
                <a:latin typeface="Times New Roman" pitchFamily="18" charset="0"/>
                <a:cs typeface="Times New Roman" pitchFamily="18" charset="0"/>
              </a:rPr>
              <a:t>,…,</a:t>
            </a:r>
            <a:r>
              <a:rPr lang="en-GB" sz="14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GB" sz="1400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en-US" sz="1400" baseline="-25000" dirty="0"/>
          </a:p>
        </p:txBody>
      </p:sp>
      <p:sp>
        <p:nvSpPr>
          <p:cNvPr id="106" name="Rectangle 105"/>
          <p:cNvSpPr/>
          <p:nvPr/>
        </p:nvSpPr>
        <p:spPr>
          <a:xfrm>
            <a:off x="4000496" y="2311653"/>
            <a:ext cx="785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GB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sz="1400" dirty="0" smtClean="0">
                <a:latin typeface="Times New Roman" pitchFamily="18" charset="0"/>
                <a:cs typeface="Times New Roman" pitchFamily="18" charset="0"/>
              </a:rPr>
              <a:t>,…,d</a:t>
            </a:r>
            <a:r>
              <a:rPr lang="en-GB" sz="1400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en-US" sz="1400" baseline="-25000" dirty="0"/>
          </a:p>
        </p:txBody>
      </p:sp>
      <p:cxnSp>
        <p:nvCxnSpPr>
          <p:cNvPr id="112" name="直接箭头连接符 118"/>
          <p:cNvCxnSpPr/>
          <p:nvPr/>
        </p:nvCxnSpPr>
        <p:spPr>
          <a:xfrm>
            <a:off x="5786446" y="1214422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箭头连接符 118"/>
          <p:cNvCxnSpPr/>
          <p:nvPr/>
        </p:nvCxnSpPr>
        <p:spPr>
          <a:xfrm>
            <a:off x="5786446" y="2285992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箭头连接符 118"/>
          <p:cNvCxnSpPr/>
          <p:nvPr/>
        </p:nvCxnSpPr>
        <p:spPr>
          <a:xfrm>
            <a:off x="6929454" y="1214422"/>
            <a:ext cx="625036" cy="493774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箭头连接符 118"/>
          <p:cNvCxnSpPr/>
          <p:nvPr/>
        </p:nvCxnSpPr>
        <p:spPr>
          <a:xfrm>
            <a:off x="6643702" y="1214422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箭头连接符 118"/>
          <p:cNvCxnSpPr/>
          <p:nvPr/>
        </p:nvCxnSpPr>
        <p:spPr>
          <a:xfrm rot="5400000">
            <a:off x="6236648" y="763429"/>
            <a:ext cx="670439" cy="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箭头连接符 118"/>
          <p:cNvCxnSpPr/>
          <p:nvPr/>
        </p:nvCxnSpPr>
        <p:spPr>
          <a:xfrm rot="5400000" flipH="1" flipV="1">
            <a:off x="6368268" y="2632864"/>
            <a:ext cx="417516" cy="95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箭头连接符 118"/>
          <p:cNvCxnSpPr/>
          <p:nvPr/>
        </p:nvCxnSpPr>
        <p:spPr>
          <a:xfrm>
            <a:off x="5000628" y="428604"/>
            <a:ext cx="1571636" cy="1588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箭头连接符 118"/>
          <p:cNvCxnSpPr/>
          <p:nvPr/>
        </p:nvCxnSpPr>
        <p:spPr>
          <a:xfrm>
            <a:off x="3643306" y="428604"/>
            <a:ext cx="428628" cy="1588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箭头连接符 118"/>
          <p:cNvCxnSpPr/>
          <p:nvPr/>
        </p:nvCxnSpPr>
        <p:spPr>
          <a:xfrm rot="16200000" flipH="1">
            <a:off x="3393274" y="678637"/>
            <a:ext cx="500067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箭头连接符 118"/>
          <p:cNvCxnSpPr/>
          <p:nvPr/>
        </p:nvCxnSpPr>
        <p:spPr>
          <a:xfrm>
            <a:off x="4071934" y="2240215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118"/>
          <p:cNvCxnSpPr/>
          <p:nvPr/>
        </p:nvCxnSpPr>
        <p:spPr>
          <a:xfrm>
            <a:off x="6685524" y="2285992"/>
            <a:ext cx="243930" cy="1588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118"/>
          <p:cNvCxnSpPr/>
          <p:nvPr/>
        </p:nvCxnSpPr>
        <p:spPr>
          <a:xfrm flipV="1">
            <a:off x="6929454" y="1857831"/>
            <a:ext cx="625036" cy="428161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118"/>
          <p:cNvCxnSpPr/>
          <p:nvPr/>
        </p:nvCxnSpPr>
        <p:spPr>
          <a:xfrm rot="5400000">
            <a:off x="4037009" y="1463661"/>
            <a:ext cx="500066" cy="1588"/>
          </a:xfrm>
          <a:prstGeom prst="straightConnector1">
            <a:avLst/>
          </a:prstGeom>
          <a:ln>
            <a:solidFill>
              <a:schemeClr val="tx1"/>
            </a:solidFill>
            <a:headEnd type="oval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12"/>
          <p:cNvSpPr/>
          <p:nvPr/>
        </p:nvSpPr>
        <p:spPr>
          <a:xfrm>
            <a:off x="4714875" y="1643050"/>
            <a:ext cx="1000133" cy="214314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Bit swapping</a:t>
            </a:r>
            <a:endParaRPr lang="zh-CN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矩形 12"/>
          <p:cNvSpPr/>
          <p:nvPr/>
        </p:nvSpPr>
        <p:spPr>
          <a:xfrm>
            <a:off x="6000760" y="2143116"/>
            <a:ext cx="357189" cy="214314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f(.)</a:t>
            </a:r>
            <a:endParaRPr lang="zh-CN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9" name="直接箭头连接符 118"/>
          <p:cNvCxnSpPr/>
          <p:nvPr/>
        </p:nvCxnSpPr>
        <p:spPr>
          <a:xfrm>
            <a:off x="6357950" y="2284404"/>
            <a:ext cx="142876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箭头连接符 118"/>
          <p:cNvCxnSpPr/>
          <p:nvPr/>
        </p:nvCxnSpPr>
        <p:spPr>
          <a:xfrm>
            <a:off x="4286248" y="1714488"/>
            <a:ext cx="428628" cy="1588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箭头连接符 118"/>
          <p:cNvCxnSpPr/>
          <p:nvPr/>
        </p:nvCxnSpPr>
        <p:spPr>
          <a:xfrm>
            <a:off x="5715008" y="1714488"/>
            <a:ext cx="428628" cy="1588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箭头连接符 118"/>
          <p:cNvCxnSpPr/>
          <p:nvPr/>
        </p:nvCxnSpPr>
        <p:spPr>
          <a:xfrm rot="16200000" flipH="1">
            <a:off x="5951293" y="1906830"/>
            <a:ext cx="384687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7118</TotalTime>
  <Words>333</Words>
  <Application>Microsoft Office PowerPoint</Application>
  <PresentationFormat>On-screen Show (4:3)</PresentationFormat>
  <Paragraphs>34</Paragraphs>
  <Slides>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Equation</vt:lpstr>
      <vt:lpstr>WF on Description of Symbol Level Superposition of MUST</vt:lpstr>
      <vt:lpstr>Proposal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Yifei Yuan</cp:lastModifiedBy>
  <cp:revision>210</cp:revision>
  <dcterms:created xsi:type="dcterms:W3CDTF">2014-08-07T02:43:23Z</dcterms:created>
  <dcterms:modified xsi:type="dcterms:W3CDTF">2015-08-25T14:26:15Z</dcterms:modified>
</cp:coreProperties>
</file>