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96" y="-87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hidden node problems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Cisco Systems, Broadcom, Ruckus, </a:t>
            </a:r>
            <a:r>
              <a:rPr lang="en-US" altLang="zh-CN" dirty="0" smtClean="0"/>
              <a:t>Sony, </a:t>
            </a:r>
            <a:r>
              <a:rPr lang="en-US" altLang="zh-CN" dirty="0" err="1" smtClean="0"/>
              <a:t>CableLabs</a:t>
            </a:r>
            <a:r>
              <a:rPr lang="en-US" altLang="zh-CN" dirty="0" smtClean="0"/>
              <a:t>,…,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380312" y="548680"/>
            <a:ext cx="11993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R1-153448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67544" y="509246"/>
            <a:ext cx="35108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3GPP TSG-RAN WG1 Meeting #81</a:t>
            </a:r>
          </a:p>
          <a:p>
            <a:r>
              <a:rPr lang="en-US" dirty="0" smtClean="0"/>
              <a:t>Fukuoka, Japan, 25</a:t>
            </a:r>
            <a:r>
              <a:rPr lang="en-US" baseline="30000" dirty="0" smtClean="0"/>
              <a:t>th</a:t>
            </a:r>
            <a:r>
              <a:rPr lang="en-US" dirty="0" smtClean="0"/>
              <a:t>-29</a:t>
            </a:r>
            <a:r>
              <a:rPr lang="en-US" baseline="30000" dirty="0" smtClean="0"/>
              <a:t>th</a:t>
            </a:r>
            <a:r>
              <a:rPr lang="en-US" dirty="0" smtClean="0"/>
              <a:t> May 2015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67544" y="1484784"/>
            <a:ext cx="23962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Document for: Decision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67544" y="1124744"/>
            <a:ext cx="1069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AI 6.2.4.3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Hidden node problem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24744"/>
            <a:ext cx="4114800" cy="4968552"/>
          </a:xfrm>
        </p:spPr>
        <p:txBody>
          <a:bodyPr>
            <a:noAutofit/>
          </a:bodyPr>
          <a:lstStyle/>
          <a:p>
            <a:pPr lvl="0"/>
            <a:r>
              <a:rPr lang="en-GB" sz="1800" b="1" dirty="0" smtClean="0"/>
              <a:t>Scenario A: </a:t>
            </a:r>
          </a:p>
          <a:p>
            <a:pPr lvl="1"/>
            <a:r>
              <a:rPr lang="en-GB" sz="1600" dirty="0" smtClean="0"/>
              <a:t>When </a:t>
            </a:r>
            <a:r>
              <a:rPr lang="en-GB" sz="1600" dirty="0"/>
              <a:t>a </a:t>
            </a:r>
            <a:r>
              <a:rPr lang="en-GB" sz="1600" dirty="0" smtClean="0"/>
              <a:t>node (node A</a:t>
            </a:r>
            <a:r>
              <a:rPr lang="en-GB" sz="1600" dirty="0"/>
              <a:t>) is out of transmission range of another node </a:t>
            </a:r>
            <a:r>
              <a:rPr lang="en-GB" sz="1600" dirty="0" smtClean="0"/>
              <a:t>(node B</a:t>
            </a:r>
            <a:r>
              <a:rPr lang="en-GB" sz="1600" dirty="0"/>
              <a:t>), and the recipient of node </a:t>
            </a:r>
            <a:r>
              <a:rPr lang="en-GB" sz="1600" dirty="0" smtClean="0"/>
              <a:t>B (node B’) </a:t>
            </a:r>
            <a:r>
              <a:rPr lang="en-GB" sz="1600" dirty="0"/>
              <a:t>is within transmission range of node A, Node A would have no knowledge of the transmission status of node </a:t>
            </a:r>
            <a:r>
              <a:rPr lang="en-GB" sz="1600" dirty="0" smtClean="0"/>
              <a:t>B, </a:t>
            </a:r>
            <a:r>
              <a:rPr lang="en-GB" sz="1600" dirty="0"/>
              <a:t>and </a:t>
            </a:r>
            <a:r>
              <a:rPr lang="en-GB" sz="1600" dirty="0" smtClean="0"/>
              <a:t>collisions </a:t>
            </a:r>
            <a:r>
              <a:rPr lang="en-GB" sz="1600" dirty="0"/>
              <a:t>can occur. </a:t>
            </a:r>
          </a:p>
          <a:p>
            <a:pPr lvl="0"/>
            <a:r>
              <a:rPr lang="en-GB" sz="1800" b="1" dirty="0" smtClean="0"/>
              <a:t>Scenario B</a:t>
            </a:r>
            <a:r>
              <a:rPr lang="en-GB" sz="1800" dirty="0" smtClean="0"/>
              <a:t>: </a:t>
            </a:r>
          </a:p>
          <a:p>
            <a:pPr lvl="1"/>
            <a:r>
              <a:rPr lang="en-GB" sz="1600" dirty="0" smtClean="0"/>
              <a:t>When </a:t>
            </a:r>
            <a:r>
              <a:rPr lang="en-GB" sz="1600" dirty="0"/>
              <a:t>node C is within transmission range of both A and B, but A is not within range of B, both A and B may transmit </a:t>
            </a:r>
            <a:r>
              <a:rPr lang="en-GB" sz="1600" dirty="0" smtClean="0"/>
              <a:t>to their respective recipients nodes A’ and B’ at </a:t>
            </a:r>
            <a:r>
              <a:rPr lang="en-GB" sz="1600" dirty="0"/>
              <a:t>the same time, and thereby blocking transmission opportunities for C. </a:t>
            </a:r>
          </a:p>
          <a:p>
            <a:pPr lvl="0"/>
            <a:endParaRPr lang="en-GB" sz="2000" b="1" i="1" dirty="0"/>
          </a:p>
        </p:txBody>
      </p:sp>
      <p:sp>
        <p:nvSpPr>
          <p:cNvPr id="4" name="Isosceles Triangle 3"/>
          <p:cNvSpPr/>
          <p:nvPr/>
        </p:nvSpPr>
        <p:spPr>
          <a:xfrm>
            <a:off x="5493433" y="1412776"/>
            <a:ext cx="144016" cy="432048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Isosceles Triangle 4"/>
          <p:cNvSpPr/>
          <p:nvPr/>
        </p:nvSpPr>
        <p:spPr>
          <a:xfrm>
            <a:off x="7668344" y="1412776"/>
            <a:ext cx="144016" cy="432048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Oval 5"/>
          <p:cNvSpPr/>
          <p:nvPr/>
        </p:nvSpPr>
        <p:spPr>
          <a:xfrm>
            <a:off x="6588224" y="1736812"/>
            <a:ext cx="144016" cy="21602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Box 6"/>
          <p:cNvSpPr txBox="1"/>
          <p:nvPr/>
        </p:nvSpPr>
        <p:spPr>
          <a:xfrm>
            <a:off x="4945378" y="1490300"/>
            <a:ext cx="64793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Node A</a:t>
            </a:r>
            <a:endParaRPr lang="en-GB" sz="1200" dirty="0"/>
          </a:p>
        </p:txBody>
      </p:sp>
      <p:sp>
        <p:nvSpPr>
          <p:cNvPr id="8" name="TextBox 7"/>
          <p:cNvSpPr txBox="1"/>
          <p:nvPr/>
        </p:nvSpPr>
        <p:spPr>
          <a:xfrm>
            <a:off x="7887643" y="1413633"/>
            <a:ext cx="6415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Node B</a:t>
            </a:r>
            <a:endParaRPr lang="en-GB" sz="1200" dirty="0"/>
          </a:p>
        </p:txBody>
      </p:sp>
      <p:sp>
        <p:nvSpPr>
          <p:cNvPr id="10" name="Oval 9"/>
          <p:cNvSpPr/>
          <p:nvPr/>
        </p:nvSpPr>
        <p:spPr>
          <a:xfrm>
            <a:off x="4860032" y="1105168"/>
            <a:ext cx="1944216" cy="1387728"/>
          </a:xfrm>
          <a:prstGeom prst="ellipse">
            <a:avLst/>
          </a:prstGeom>
          <a:noFill/>
          <a:ln w="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Oval 10"/>
          <p:cNvSpPr/>
          <p:nvPr/>
        </p:nvSpPr>
        <p:spPr>
          <a:xfrm>
            <a:off x="6264188" y="1073435"/>
            <a:ext cx="1944216" cy="1387728"/>
          </a:xfrm>
          <a:prstGeom prst="ellipse">
            <a:avLst/>
          </a:prstGeom>
          <a:noFill/>
          <a:ln w="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Box 11"/>
          <p:cNvSpPr txBox="1"/>
          <p:nvPr/>
        </p:nvSpPr>
        <p:spPr>
          <a:xfrm>
            <a:off x="6339471" y="2060848"/>
            <a:ext cx="6751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Node B’</a:t>
            </a:r>
            <a:endParaRPr lang="en-GB" sz="1200" dirty="0"/>
          </a:p>
        </p:txBody>
      </p:sp>
      <p:cxnSp>
        <p:nvCxnSpPr>
          <p:cNvPr id="14" name="Straight Arrow Connector 13"/>
          <p:cNvCxnSpPr>
            <a:endCxn id="6" idx="0"/>
          </p:cNvCxnSpPr>
          <p:nvPr/>
        </p:nvCxnSpPr>
        <p:spPr>
          <a:xfrm flipH="1">
            <a:off x="6660232" y="1552132"/>
            <a:ext cx="864096" cy="18468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5637449" y="1413633"/>
            <a:ext cx="878767" cy="323179"/>
          </a:xfrm>
          <a:prstGeom prst="straightConnector1">
            <a:avLst/>
          </a:prstGeom>
          <a:ln w="25400"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Isosceles Triangle 17"/>
          <p:cNvSpPr/>
          <p:nvPr/>
        </p:nvSpPr>
        <p:spPr>
          <a:xfrm>
            <a:off x="5493433" y="3768341"/>
            <a:ext cx="144016" cy="432048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Isosceles Triangle 18"/>
          <p:cNvSpPr/>
          <p:nvPr/>
        </p:nvSpPr>
        <p:spPr>
          <a:xfrm>
            <a:off x="7668344" y="3768341"/>
            <a:ext cx="144016" cy="432048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Oval 19"/>
          <p:cNvSpPr/>
          <p:nvPr/>
        </p:nvSpPr>
        <p:spPr>
          <a:xfrm>
            <a:off x="5760132" y="4553925"/>
            <a:ext cx="144016" cy="21602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extBox 20"/>
          <p:cNvSpPr txBox="1"/>
          <p:nvPr/>
        </p:nvSpPr>
        <p:spPr>
          <a:xfrm>
            <a:off x="4945378" y="3845865"/>
            <a:ext cx="64793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Node A</a:t>
            </a:r>
            <a:endParaRPr lang="en-GB" sz="1200" dirty="0"/>
          </a:p>
        </p:txBody>
      </p:sp>
      <p:sp>
        <p:nvSpPr>
          <p:cNvPr id="22" name="TextBox 21"/>
          <p:cNvSpPr txBox="1"/>
          <p:nvPr/>
        </p:nvSpPr>
        <p:spPr>
          <a:xfrm>
            <a:off x="7887643" y="3769198"/>
            <a:ext cx="6415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Node B</a:t>
            </a:r>
            <a:endParaRPr lang="en-GB" sz="1200" dirty="0"/>
          </a:p>
        </p:txBody>
      </p:sp>
      <p:sp>
        <p:nvSpPr>
          <p:cNvPr id="23" name="Oval 22"/>
          <p:cNvSpPr/>
          <p:nvPr/>
        </p:nvSpPr>
        <p:spPr>
          <a:xfrm>
            <a:off x="4860032" y="3460733"/>
            <a:ext cx="1944216" cy="1387728"/>
          </a:xfrm>
          <a:prstGeom prst="ellipse">
            <a:avLst/>
          </a:prstGeom>
          <a:noFill/>
          <a:ln w="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Oval 23"/>
          <p:cNvSpPr/>
          <p:nvPr/>
        </p:nvSpPr>
        <p:spPr>
          <a:xfrm>
            <a:off x="6264188" y="3429000"/>
            <a:ext cx="1944216" cy="1387728"/>
          </a:xfrm>
          <a:prstGeom prst="ellipse">
            <a:avLst/>
          </a:prstGeom>
          <a:noFill/>
          <a:ln w="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extBox 24"/>
          <p:cNvSpPr txBox="1"/>
          <p:nvPr/>
        </p:nvSpPr>
        <p:spPr>
          <a:xfrm>
            <a:off x="6556702" y="3568866"/>
            <a:ext cx="6399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Node C</a:t>
            </a:r>
            <a:endParaRPr lang="en-GB" sz="1200" dirty="0"/>
          </a:p>
        </p:txBody>
      </p:sp>
      <p:sp>
        <p:nvSpPr>
          <p:cNvPr id="28" name="Oval 27"/>
          <p:cNvSpPr/>
          <p:nvPr/>
        </p:nvSpPr>
        <p:spPr>
          <a:xfrm>
            <a:off x="7254997" y="4454148"/>
            <a:ext cx="144016" cy="21602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Isosceles Triangle 28"/>
          <p:cNvSpPr/>
          <p:nvPr/>
        </p:nvSpPr>
        <p:spPr>
          <a:xfrm>
            <a:off x="6515414" y="3824335"/>
            <a:ext cx="144016" cy="432048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30" name="Straight Arrow Connector 29"/>
          <p:cNvCxnSpPr/>
          <p:nvPr/>
        </p:nvCxnSpPr>
        <p:spPr>
          <a:xfrm flipH="1">
            <a:off x="7331034" y="3888994"/>
            <a:ext cx="269331" cy="500494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>
            <a:off x="5631670" y="3824334"/>
            <a:ext cx="200470" cy="629814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Oval 35"/>
          <p:cNvSpPr/>
          <p:nvPr/>
        </p:nvSpPr>
        <p:spPr>
          <a:xfrm>
            <a:off x="6587422" y="4490426"/>
            <a:ext cx="144016" cy="21602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37" name="Straight Arrow Connector 36"/>
          <p:cNvCxnSpPr/>
          <p:nvPr/>
        </p:nvCxnSpPr>
        <p:spPr>
          <a:xfrm>
            <a:off x="5637449" y="3799685"/>
            <a:ext cx="806759" cy="108012"/>
          </a:xfrm>
          <a:prstGeom prst="straightConnector1">
            <a:avLst/>
          </a:prstGeom>
          <a:ln w="25400"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 flipH="1">
            <a:off x="6660232" y="3806081"/>
            <a:ext cx="940133" cy="101616"/>
          </a:xfrm>
          <a:prstGeom prst="straightConnector1">
            <a:avLst/>
          </a:prstGeom>
          <a:ln w="25400"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5097778" y="4562160"/>
            <a:ext cx="6815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Node A’</a:t>
            </a:r>
            <a:endParaRPr lang="en-GB" sz="1200" dirty="0"/>
          </a:p>
        </p:txBody>
      </p:sp>
      <p:sp>
        <p:nvSpPr>
          <p:cNvPr id="42" name="TextBox 41"/>
          <p:cNvSpPr txBox="1"/>
          <p:nvPr/>
        </p:nvSpPr>
        <p:spPr>
          <a:xfrm>
            <a:off x="7454830" y="4488214"/>
            <a:ext cx="6799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Node B’</a:t>
            </a:r>
            <a:endParaRPr lang="en-GB" sz="1200" dirty="0"/>
          </a:p>
        </p:txBody>
      </p:sp>
      <p:sp>
        <p:nvSpPr>
          <p:cNvPr id="43" name="TextBox 42"/>
          <p:cNvSpPr txBox="1"/>
          <p:nvPr/>
        </p:nvSpPr>
        <p:spPr>
          <a:xfrm>
            <a:off x="6339471" y="4779432"/>
            <a:ext cx="68505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Node C’</a:t>
            </a:r>
            <a:endParaRPr lang="en-GB" sz="1200" dirty="0"/>
          </a:p>
        </p:txBody>
      </p:sp>
      <p:sp>
        <p:nvSpPr>
          <p:cNvPr id="44" name="TextBox 43"/>
          <p:cNvSpPr txBox="1"/>
          <p:nvPr/>
        </p:nvSpPr>
        <p:spPr>
          <a:xfrm>
            <a:off x="5760132" y="2780928"/>
            <a:ext cx="11769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Scenario A</a:t>
            </a:r>
            <a:endParaRPr lang="en-GB" dirty="0"/>
          </a:p>
        </p:txBody>
      </p:sp>
      <p:sp>
        <p:nvSpPr>
          <p:cNvPr id="45" name="TextBox 44"/>
          <p:cNvSpPr txBox="1"/>
          <p:nvPr/>
        </p:nvSpPr>
        <p:spPr>
          <a:xfrm>
            <a:off x="5768701" y="5169816"/>
            <a:ext cx="11689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Scenario B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70217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Proposal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GB" sz="2400" dirty="0"/>
              <a:t>Proposal 1: </a:t>
            </a:r>
            <a:endParaRPr lang="en-GB" sz="2400" dirty="0" smtClean="0"/>
          </a:p>
          <a:p>
            <a:pPr lvl="1"/>
            <a:r>
              <a:rPr lang="en-GB" sz="2000" dirty="0" smtClean="0"/>
              <a:t>RAN1 </a:t>
            </a:r>
            <a:r>
              <a:rPr lang="en-GB" sz="2000" dirty="0"/>
              <a:t>should capture hidden node aspects in TR 36.889 and further investigate how to handle the issue.</a:t>
            </a:r>
          </a:p>
          <a:p>
            <a:pPr lvl="0"/>
            <a:r>
              <a:rPr lang="en-GB" sz="2400" dirty="0" smtClean="0"/>
              <a:t>Proposal </a:t>
            </a:r>
            <a:r>
              <a:rPr lang="en-GB" sz="2400" dirty="0"/>
              <a:t>2</a:t>
            </a:r>
            <a:r>
              <a:rPr lang="en-GB" sz="2400" dirty="0" smtClean="0"/>
              <a:t>: </a:t>
            </a:r>
          </a:p>
          <a:p>
            <a:pPr lvl="1"/>
            <a:r>
              <a:rPr lang="en-GB" sz="2000" dirty="0" smtClean="0"/>
              <a:t>Investigations on hidden node issues may include</a:t>
            </a:r>
          </a:p>
          <a:p>
            <a:pPr lvl="2"/>
            <a:r>
              <a:rPr lang="en-GB" sz="1600" dirty="0" smtClean="0"/>
              <a:t>Respecting the NAV  (RTS/CTS) from Wi-Fi nodes or </a:t>
            </a:r>
          </a:p>
          <a:p>
            <a:pPr lvl="2"/>
            <a:r>
              <a:rPr lang="en-GB" sz="1600" dirty="0" smtClean="0"/>
              <a:t>An alternative mechanism that addresses hidden nodes to the equivalent level that RTS/CTS does for Wi-Fi, and/or </a:t>
            </a:r>
          </a:p>
          <a:p>
            <a:pPr lvl="2"/>
            <a:r>
              <a:rPr lang="en-GB" sz="1600" dirty="0" smtClean="0"/>
              <a:t>Increasing CCA sensitivity, i.e. </a:t>
            </a:r>
            <a:r>
              <a:rPr lang="en-GB" sz="1600" dirty="0" smtClean="0"/>
              <a:t>lowering </a:t>
            </a:r>
            <a:r>
              <a:rPr lang="en-GB" sz="1600" dirty="0" smtClean="0"/>
              <a:t>LAA ED threshold 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762713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3091</TotalTime>
  <Words>248</Words>
  <Application>Microsoft Office PowerPoint</Application>
  <PresentationFormat>On-screen Show (4:3)</PresentationFormat>
  <Paragraphs>31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主题</vt:lpstr>
      <vt:lpstr>WF on hidden node problems</vt:lpstr>
      <vt:lpstr>Hidden node problem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Buffer Occupancy range for different traffic load for LAA evaluation</dc:title>
  <dc:creator>eddy.kwon@intel.com</dc:creator>
  <cp:lastModifiedBy>Raymond Kwan (raymokwa)</cp:lastModifiedBy>
  <cp:revision>144</cp:revision>
  <dcterms:created xsi:type="dcterms:W3CDTF">2015-02-09T15:32:33Z</dcterms:created>
  <dcterms:modified xsi:type="dcterms:W3CDTF">2015-05-25T09:13:30Z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1423507830</vt:lpwstr>
  </property>
</Properties>
</file>