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62" r:id="rId4"/>
    <p:sldId id="265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6416-BABC-4ADC-8D36-79F1FE93E725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44D4B-F4A4-4C3F-A132-74419E0D0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4446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44D4B-F4A4-4C3F-A132-74419E0D0EE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2612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081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552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7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8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4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13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9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2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9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0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8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41235-613E-4CC4-B6DB-18D0F53EB8C1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3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CSI-RS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CHTTL,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>
          <a:xfrm>
            <a:off x="0" y="-9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/>
              <a:t>3GPP TSG RAN1 #80	</a:t>
            </a:r>
            <a:endParaRPr lang="en-GB" altLang="ko-KR" b="1" dirty="0" smtClean="0"/>
          </a:p>
          <a:p>
            <a:r>
              <a:rPr lang="en-US" altLang="ko-KR" b="1" dirty="0" smtClean="0"/>
              <a:t>Athens</a:t>
            </a:r>
            <a:r>
              <a:rPr lang="en-US" altLang="ko-KR" b="1" dirty="0"/>
              <a:t>, Greece, 9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– 13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February </a:t>
            </a:r>
            <a:r>
              <a:rPr lang="en-US" altLang="ko-KR" b="1" dirty="0" smtClean="0"/>
              <a:t>2015</a:t>
            </a:r>
          </a:p>
          <a:p>
            <a:r>
              <a:rPr lang="en-US" altLang="ko-KR" b="1" dirty="0" smtClean="0"/>
              <a:t>Agenda: 7.2.4.3.1</a:t>
            </a:r>
            <a:endParaRPr lang="ko-KR" altLang="ko-KR" dirty="0"/>
          </a:p>
        </p:txBody>
      </p:sp>
      <p:sp>
        <p:nvSpPr>
          <p:cNvPr id="5" name="직사각형 4"/>
          <p:cNvSpPr/>
          <p:nvPr/>
        </p:nvSpPr>
        <p:spPr>
          <a:xfrm>
            <a:off x="7904019" y="-922"/>
            <a:ext cx="1204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/>
              <a:t>R1-150818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4932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pPr lvl="0"/>
            <a:r>
              <a:rPr lang="en-GB" altLang="ko-KR" sz="2800" dirty="0" smtClean="0"/>
              <a:t>CSI-RS enhancement schemes for EBF/FD-MIMO are defined according to the followings:</a:t>
            </a:r>
          </a:p>
          <a:p>
            <a:pPr lvl="1"/>
            <a:r>
              <a:rPr lang="en-GB" altLang="ko-KR" sz="2400" dirty="0" smtClean="0"/>
              <a:t>Scheme 1: Full port CSI-RS</a:t>
            </a:r>
          </a:p>
          <a:p>
            <a:pPr lvl="2"/>
            <a:r>
              <a:rPr lang="en-GB" altLang="ko-KR" sz="2000" dirty="0" smtClean="0"/>
              <a:t>1:1 mapping for Q CSI-RS port </a:t>
            </a:r>
            <a:r>
              <a:rPr lang="en-GB" altLang="ko-KR" sz="2000" dirty="0"/>
              <a:t>to </a:t>
            </a:r>
            <a:r>
              <a:rPr lang="en-GB" altLang="ko-KR" sz="2000" dirty="0" smtClean="0"/>
              <a:t>Q TXRU</a:t>
            </a:r>
            <a:endParaRPr lang="en-GB" altLang="ko-KR" sz="2400" dirty="0" smtClean="0"/>
          </a:p>
          <a:p>
            <a:pPr lvl="1"/>
            <a:endParaRPr lang="en-GB" altLang="ko-KR" sz="2400" dirty="0" smtClean="0"/>
          </a:p>
          <a:p>
            <a:pPr lvl="1"/>
            <a:r>
              <a:rPr lang="en-GB" altLang="ko-KR" sz="2400" dirty="0" smtClean="0"/>
              <a:t>Scheme 2: Partial port CSI-RS</a:t>
            </a:r>
          </a:p>
          <a:p>
            <a:pPr lvl="2"/>
            <a:r>
              <a:rPr lang="en-GB" altLang="ko-KR" sz="2000" dirty="0" smtClean="0"/>
              <a:t>Option1: using two separate sets of CSI-RS port</a:t>
            </a:r>
          </a:p>
          <a:p>
            <a:pPr lvl="3"/>
            <a:r>
              <a:rPr lang="en-GB" altLang="ko-KR" sz="1800" dirty="0" smtClean="0"/>
              <a:t>Set #1: 2N CSI-RS port mapping to 2N TXRUs comprising a row of 2D TXRU array</a:t>
            </a:r>
          </a:p>
          <a:p>
            <a:pPr lvl="3"/>
            <a:r>
              <a:rPr lang="en-GB" altLang="ko-KR" sz="1800" dirty="0"/>
              <a:t>Set </a:t>
            </a:r>
            <a:r>
              <a:rPr lang="en-GB" altLang="ko-KR" sz="1800" dirty="0" smtClean="0"/>
              <a:t>#2: M</a:t>
            </a:r>
            <a:r>
              <a:rPr lang="en-GB" altLang="ko-KR" sz="1800" baseline="-25000" dirty="0" smtClean="0"/>
              <a:t>TXRU</a:t>
            </a:r>
            <a:r>
              <a:rPr lang="en-GB" altLang="ko-KR" sz="1800" dirty="0" smtClean="0"/>
              <a:t> </a:t>
            </a:r>
            <a:r>
              <a:rPr lang="en-GB" altLang="ko-KR" sz="1800" dirty="0"/>
              <a:t>CSI-RS port mapping to M</a:t>
            </a:r>
            <a:r>
              <a:rPr lang="en-GB" altLang="ko-KR" sz="1800" baseline="-25000" dirty="0"/>
              <a:t>TXRU </a:t>
            </a:r>
            <a:r>
              <a:rPr lang="en-GB" altLang="ko-KR" sz="1800" dirty="0" smtClean="0"/>
              <a:t>TXRUs </a:t>
            </a:r>
            <a:r>
              <a:rPr lang="en-GB" altLang="ko-KR" sz="1800" dirty="0"/>
              <a:t>comprising a </a:t>
            </a:r>
            <a:r>
              <a:rPr lang="en-GB" altLang="ko-KR" sz="1800" dirty="0" smtClean="0"/>
              <a:t>column of </a:t>
            </a:r>
            <a:r>
              <a:rPr lang="en-GB" altLang="ko-KR" sz="1800" dirty="0"/>
              <a:t>2D TXRU array</a:t>
            </a:r>
          </a:p>
          <a:p>
            <a:pPr lvl="1"/>
            <a:endParaRPr lang="en-US" altLang="ko-KR" sz="2400" dirty="0"/>
          </a:p>
          <a:p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3151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GB" altLang="ko-KR" sz="2400" dirty="0"/>
              <a:t>Scheme 3: </a:t>
            </a:r>
            <a:r>
              <a:rPr lang="en-GB" altLang="ko-KR" sz="2400" dirty="0" err="1"/>
              <a:t>Beamformed</a:t>
            </a:r>
            <a:r>
              <a:rPr lang="en-GB" altLang="ko-KR" sz="2400" dirty="0"/>
              <a:t> CSI-RS</a:t>
            </a:r>
          </a:p>
          <a:p>
            <a:pPr lvl="2"/>
            <a:r>
              <a:rPr lang="en-GB" altLang="ko-KR" sz="2000" dirty="0" smtClean="0"/>
              <a:t>1D-beamformed CSI-RS</a:t>
            </a:r>
          </a:p>
          <a:p>
            <a:pPr lvl="3"/>
            <a:r>
              <a:rPr lang="en-GB" altLang="ko-KR" sz="1800" dirty="0" smtClean="0"/>
              <a:t>B x 2N CSI-RS port are mapped to Q TXRUs</a:t>
            </a:r>
          </a:p>
          <a:p>
            <a:pPr lvl="3"/>
            <a:r>
              <a:rPr lang="en-GB" altLang="ko-KR" sz="1800" dirty="0" smtClean="0"/>
              <a:t>B: Number of 1D </a:t>
            </a:r>
            <a:r>
              <a:rPr lang="en-GB" altLang="ko-KR" sz="1800" dirty="0" err="1" smtClean="0"/>
              <a:t>beamformed</a:t>
            </a:r>
            <a:r>
              <a:rPr lang="en-GB" altLang="ko-KR" sz="1800" dirty="0" smtClean="0"/>
              <a:t> CSI-RS port per column per same pol</a:t>
            </a:r>
          </a:p>
          <a:p>
            <a:pPr lvl="2"/>
            <a:r>
              <a:rPr lang="en-GB" altLang="ko-KR" sz="2000" dirty="0" smtClean="0"/>
              <a:t>2D-beamformed CSI-RS</a:t>
            </a:r>
          </a:p>
          <a:p>
            <a:pPr lvl="3"/>
            <a:r>
              <a:rPr lang="en-GB" altLang="ko-KR" sz="1800" dirty="0" smtClean="0"/>
              <a:t>B </a:t>
            </a:r>
            <a:r>
              <a:rPr lang="en-GB" altLang="ko-KR" sz="1800" dirty="0"/>
              <a:t>CSI-RS port are mapped to Q TXRUs</a:t>
            </a:r>
          </a:p>
          <a:p>
            <a:pPr lvl="3"/>
            <a:r>
              <a:rPr lang="en-GB" altLang="ko-KR" sz="1800" dirty="0" smtClean="0"/>
              <a:t>B: </a:t>
            </a:r>
            <a:r>
              <a:rPr lang="en-GB" altLang="ko-KR" sz="1800" dirty="0"/>
              <a:t>Number of </a:t>
            </a:r>
            <a:r>
              <a:rPr lang="en-GB" altLang="ko-KR" sz="1800" dirty="0" smtClean="0"/>
              <a:t>2D </a:t>
            </a:r>
            <a:r>
              <a:rPr lang="en-GB" altLang="ko-KR" sz="1800" dirty="0" err="1"/>
              <a:t>beamformed</a:t>
            </a:r>
            <a:r>
              <a:rPr lang="en-GB" altLang="ko-KR" sz="1800" dirty="0"/>
              <a:t> CSI-RS port </a:t>
            </a:r>
            <a:endParaRPr lang="en-GB" altLang="ko-KR" sz="2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ko-KR" sz="2400" dirty="0" smtClean="0"/>
          </a:p>
          <a:p>
            <a:pPr lvl="1"/>
            <a:r>
              <a:rPr lang="en-GB" altLang="ko-KR" sz="2400" dirty="0"/>
              <a:t>Scheme 4: Low duty cycle of full </a:t>
            </a:r>
            <a:r>
              <a:rPr lang="en-GB" altLang="ko-KR" sz="2400" dirty="0" smtClean="0"/>
              <a:t>port CSI-RS </a:t>
            </a:r>
            <a:r>
              <a:rPr lang="en-GB" altLang="ko-KR" sz="2400" dirty="0"/>
              <a:t>+ high duty cycle of </a:t>
            </a:r>
            <a:r>
              <a:rPr lang="en-GB" altLang="ko-KR" sz="2400" dirty="0" err="1"/>
              <a:t>beamformed</a:t>
            </a:r>
            <a:r>
              <a:rPr lang="en-GB" altLang="ko-KR" sz="2400" dirty="0"/>
              <a:t> </a:t>
            </a:r>
            <a:r>
              <a:rPr lang="en-GB" altLang="ko-KR" sz="2400" dirty="0" smtClean="0"/>
              <a:t>CSI-RS or aperiodic </a:t>
            </a:r>
            <a:r>
              <a:rPr lang="en-GB" altLang="ko-KR" sz="2400" dirty="0" err="1" smtClean="0"/>
              <a:t>beamformed</a:t>
            </a:r>
            <a:r>
              <a:rPr lang="en-GB" altLang="ko-KR" sz="2400" dirty="0" smtClean="0"/>
              <a:t> CSI-RS</a:t>
            </a:r>
          </a:p>
          <a:p>
            <a:pPr lvl="2"/>
            <a:r>
              <a:rPr lang="en-GB" altLang="ko-KR" sz="2000" dirty="0" smtClean="0"/>
              <a:t>For full port CSI-RS</a:t>
            </a:r>
          </a:p>
          <a:p>
            <a:pPr lvl="3"/>
            <a:r>
              <a:rPr lang="en-GB" altLang="ko-KR" sz="1700" dirty="0" smtClean="0"/>
              <a:t>1:1 </a:t>
            </a:r>
            <a:r>
              <a:rPr lang="en-GB" altLang="ko-KR" sz="1700" dirty="0"/>
              <a:t>mapping for Q CSI-RS port to Q TXRU</a:t>
            </a:r>
          </a:p>
          <a:p>
            <a:pPr lvl="2"/>
            <a:r>
              <a:rPr lang="en-GB" altLang="ko-KR" sz="2000" dirty="0" smtClean="0"/>
              <a:t>For </a:t>
            </a:r>
            <a:r>
              <a:rPr lang="en-GB" altLang="ko-KR" sz="2000" dirty="0" err="1" smtClean="0"/>
              <a:t>beamformed</a:t>
            </a:r>
            <a:r>
              <a:rPr lang="en-GB" altLang="ko-KR" sz="2000" dirty="0" smtClean="0"/>
              <a:t> CSIRS</a:t>
            </a:r>
          </a:p>
          <a:p>
            <a:pPr lvl="3"/>
            <a:r>
              <a:rPr lang="en-GB" altLang="ko-KR" sz="1700" dirty="0"/>
              <a:t>B CSI-RS port are mapped to Q TXRUs</a:t>
            </a:r>
          </a:p>
          <a:p>
            <a:pPr lvl="3"/>
            <a:r>
              <a:rPr lang="en-GB" altLang="ko-KR" sz="1700" dirty="0"/>
              <a:t>B: Number of </a:t>
            </a:r>
            <a:r>
              <a:rPr lang="en-GB" altLang="ko-KR" sz="1700" dirty="0" err="1" smtClean="0"/>
              <a:t>beamformed</a:t>
            </a:r>
            <a:r>
              <a:rPr lang="en-GB" altLang="ko-KR" sz="1700" dirty="0" smtClean="0"/>
              <a:t> </a:t>
            </a:r>
            <a:r>
              <a:rPr lang="en-GB" altLang="ko-KR" sz="1700" dirty="0"/>
              <a:t>CSI-RS port </a:t>
            </a:r>
            <a:endParaRPr lang="en-GB" altLang="ko-KR" sz="2600" dirty="0"/>
          </a:p>
          <a:p>
            <a:pPr lvl="3"/>
            <a:endParaRPr lang="en-GB" altLang="ko-KR" sz="2800" dirty="0">
              <a:solidFill>
                <a:srgbClr val="FF0000"/>
              </a:solidFill>
            </a:endParaRPr>
          </a:p>
          <a:p>
            <a:pPr lvl="1"/>
            <a:endParaRPr lang="en-GB" altLang="ko-KR" sz="24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99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4886718" y="1471418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900488" y="1852418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900488" y="2462018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Q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/>
          <p:cNvCxnSpPr>
            <a:stCxn id="4" idx="1"/>
          </p:cNvCxnSpPr>
          <p:nvPr/>
        </p:nvCxnSpPr>
        <p:spPr>
          <a:xfrm flipH="1">
            <a:off x="4277118" y="158571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 flipH="1">
            <a:off x="4290889" y="196671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flipH="1">
            <a:off x="4277118" y="257631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66087" y="1428269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#1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175355" y="1806292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#2</a:t>
            </a:r>
            <a:endParaRPr lang="ko-KR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162589" y="2425990"/>
            <a:ext cx="124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#Q</a:t>
            </a:r>
            <a:endParaRPr lang="ko-KR" altLang="en-US" sz="1400" dirty="0"/>
          </a:p>
        </p:txBody>
      </p:sp>
      <p:sp>
        <p:nvSpPr>
          <p:cNvPr id="16" name="타원 15"/>
          <p:cNvSpPr/>
          <p:nvPr/>
        </p:nvSpPr>
        <p:spPr>
          <a:xfrm>
            <a:off x="5299850" y="2133126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300769" y="2233418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5301688" y="2333710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3743718" y="2128643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3744637" y="2228935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3745556" y="2329227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3326776" y="4203671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340546" y="4584671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340546" y="5194271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#2N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40" name="직선 연결선 39"/>
          <p:cNvCxnSpPr>
            <a:stCxn id="37" idx="1"/>
          </p:cNvCxnSpPr>
          <p:nvPr/>
        </p:nvCxnSpPr>
        <p:spPr>
          <a:xfrm flipH="1">
            <a:off x="2717176" y="43179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2730947" y="46989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 flipH="1">
            <a:off x="2717176" y="53085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606145" y="4160522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#1</a:t>
            </a:r>
            <a:endParaRPr lang="ko-KR" alt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1615413" y="4538545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#2</a:t>
            </a:r>
            <a:endParaRPr lang="ko-KR" alt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514511" y="5158243"/>
            <a:ext cx="1328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#2N</a:t>
            </a:r>
            <a:endParaRPr lang="ko-KR" altLang="en-US" sz="1400" dirty="0"/>
          </a:p>
        </p:txBody>
      </p:sp>
      <p:sp>
        <p:nvSpPr>
          <p:cNvPr id="46" name="타원 45"/>
          <p:cNvSpPr/>
          <p:nvPr/>
        </p:nvSpPr>
        <p:spPr>
          <a:xfrm>
            <a:off x="3739908" y="4865379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3740827" y="4965671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3741746" y="5065963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2183776" y="4860896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2184695" y="4961188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>
            <a:off x="2185614" y="5061480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>
            <a:off x="6820360" y="4203671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6834130" y="4584671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6834130" y="5194271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71" name="직선 연결선 70"/>
          <p:cNvCxnSpPr>
            <a:stCxn id="68" idx="1"/>
          </p:cNvCxnSpPr>
          <p:nvPr/>
        </p:nvCxnSpPr>
        <p:spPr>
          <a:xfrm flipH="1">
            <a:off x="6210760" y="43179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 flipH="1">
            <a:off x="6224531" y="46989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 flipH="1">
            <a:off x="6210760" y="5308571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099729" y="4160522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#1</a:t>
            </a:r>
            <a:endParaRPr lang="ko-KR" altLang="en-US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5108997" y="4538545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#2</a:t>
            </a:r>
            <a:endParaRPr lang="ko-KR" altLang="en-US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4787747" y="5158243"/>
            <a:ext cx="1538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</a:t>
            </a:r>
            <a:r>
              <a:rPr lang="en-US" altLang="ko-KR" sz="1400" dirty="0"/>
              <a:t>M</a:t>
            </a:r>
            <a:r>
              <a:rPr lang="en-US" altLang="ko-KR" sz="1400" baseline="-25000" dirty="0"/>
              <a:t>TXRU</a:t>
            </a:r>
            <a:endParaRPr lang="ko-KR" altLang="en-US" sz="1400" baseline="-25000" dirty="0"/>
          </a:p>
          <a:p>
            <a:endParaRPr lang="ko-KR" altLang="en-US" sz="1400" dirty="0"/>
          </a:p>
        </p:txBody>
      </p:sp>
      <p:sp>
        <p:nvSpPr>
          <p:cNvPr id="77" name="타원 76"/>
          <p:cNvSpPr/>
          <p:nvPr/>
        </p:nvSpPr>
        <p:spPr>
          <a:xfrm>
            <a:off x="7233492" y="4865379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타원 77"/>
          <p:cNvSpPr/>
          <p:nvPr/>
        </p:nvSpPr>
        <p:spPr>
          <a:xfrm>
            <a:off x="7234411" y="4965671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타원 78"/>
          <p:cNvSpPr/>
          <p:nvPr/>
        </p:nvSpPr>
        <p:spPr>
          <a:xfrm>
            <a:off x="7235330" y="5065963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타원 79"/>
          <p:cNvSpPr/>
          <p:nvPr/>
        </p:nvSpPr>
        <p:spPr>
          <a:xfrm>
            <a:off x="5677360" y="4860896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타원 80"/>
          <p:cNvSpPr/>
          <p:nvPr/>
        </p:nvSpPr>
        <p:spPr>
          <a:xfrm>
            <a:off x="5678279" y="4961188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타원 81"/>
          <p:cNvSpPr/>
          <p:nvPr/>
        </p:nvSpPr>
        <p:spPr>
          <a:xfrm>
            <a:off x="5679198" y="5061480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8" name="직사각형 1027"/>
          <p:cNvSpPr/>
          <p:nvPr/>
        </p:nvSpPr>
        <p:spPr>
          <a:xfrm>
            <a:off x="6752509" y="5169260"/>
            <a:ext cx="9909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/>
              <a:t>TXRU #M</a:t>
            </a:r>
            <a:r>
              <a:rPr lang="en-US" altLang="ko-KR" sz="1200" baseline="-25000" dirty="0"/>
              <a:t>TXRU</a:t>
            </a:r>
            <a:endParaRPr lang="ko-KR" altLang="en-US" sz="1200" baseline="-25000" dirty="0"/>
          </a:p>
        </p:txBody>
      </p:sp>
      <p:sp>
        <p:nvSpPr>
          <p:cNvPr id="193" name="TextBox 192"/>
          <p:cNvSpPr txBox="1"/>
          <p:nvPr/>
        </p:nvSpPr>
        <p:spPr>
          <a:xfrm>
            <a:off x="4078769" y="2957334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&lt;Scheme 1&gt;</a:t>
            </a:r>
            <a:endParaRPr lang="ko-KR" altLang="en-US" sz="1400" dirty="0"/>
          </a:p>
        </p:txBody>
      </p:sp>
      <p:sp>
        <p:nvSpPr>
          <p:cNvPr id="194" name="TextBox 193"/>
          <p:cNvSpPr txBox="1"/>
          <p:nvPr/>
        </p:nvSpPr>
        <p:spPr>
          <a:xfrm>
            <a:off x="4085196" y="6105278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&lt;Scheme 2&gt;</a:t>
            </a:r>
            <a:endParaRPr lang="ko-KR" altLang="en-US" sz="1400" dirty="0"/>
          </a:p>
        </p:txBody>
      </p:sp>
      <p:sp>
        <p:nvSpPr>
          <p:cNvPr id="1029" name="왼쪽 중괄호 1028"/>
          <p:cNvSpPr/>
          <p:nvPr/>
        </p:nvSpPr>
        <p:spPr>
          <a:xfrm rot="16200000">
            <a:off x="2871996" y="4169619"/>
            <a:ext cx="169804" cy="2762607"/>
          </a:xfrm>
          <a:prstGeom prst="lef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왼쪽 중괄호 195"/>
          <p:cNvSpPr/>
          <p:nvPr/>
        </p:nvSpPr>
        <p:spPr>
          <a:xfrm rot="16200000">
            <a:off x="6218459" y="4172677"/>
            <a:ext cx="215443" cy="2762607"/>
          </a:xfrm>
          <a:prstGeom prst="lef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0" name="직사각형 1029"/>
          <p:cNvSpPr/>
          <p:nvPr/>
        </p:nvSpPr>
        <p:spPr>
          <a:xfrm>
            <a:off x="693837" y="5635823"/>
            <a:ext cx="3073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GB" altLang="ko-KR" sz="1200" dirty="0" smtClean="0"/>
              <a:t>2N </a:t>
            </a:r>
            <a:r>
              <a:rPr lang="en-GB" altLang="ko-KR" sz="1200" dirty="0"/>
              <a:t>TXRUs comprising </a:t>
            </a:r>
            <a:endParaRPr lang="en-GB" altLang="ko-KR" sz="1200" dirty="0" smtClean="0"/>
          </a:p>
          <a:p>
            <a:pPr lvl="3"/>
            <a:r>
              <a:rPr lang="en-GB" altLang="ko-KR" sz="1200" dirty="0" smtClean="0"/>
              <a:t>a </a:t>
            </a:r>
            <a:r>
              <a:rPr lang="en-GB" altLang="ko-KR" sz="1200" dirty="0"/>
              <a:t>row of 2D TXRU array</a:t>
            </a:r>
          </a:p>
        </p:txBody>
      </p:sp>
      <p:sp>
        <p:nvSpPr>
          <p:cNvPr id="1031" name="직사각형 1030"/>
          <p:cNvSpPr/>
          <p:nvPr/>
        </p:nvSpPr>
        <p:spPr>
          <a:xfrm>
            <a:off x="4049617" y="5638800"/>
            <a:ext cx="3457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GB" altLang="ko-KR" sz="1200" dirty="0"/>
              <a:t>M</a:t>
            </a:r>
            <a:r>
              <a:rPr lang="en-GB" altLang="ko-KR" sz="1200" baseline="-25000" dirty="0"/>
              <a:t>TXRU </a:t>
            </a:r>
            <a:r>
              <a:rPr lang="en-GB" altLang="ko-KR" sz="1200" dirty="0"/>
              <a:t>TXRUs comprising </a:t>
            </a:r>
            <a:endParaRPr lang="en-GB" altLang="ko-KR" sz="1200" dirty="0" smtClean="0"/>
          </a:p>
          <a:p>
            <a:pPr lvl="3"/>
            <a:r>
              <a:rPr lang="en-GB" altLang="ko-KR" sz="1200" dirty="0" smtClean="0"/>
              <a:t>a </a:t>
            </a:r>
            <a:r>
              <a:rPr lang="en-GB" altLang="ko-KR" sz="1200" dirty="0"/>
              <a:t>column of 2D TXRU array</a:t>
            </a:r>
          </a:p>
        </p:txBody>
      </p:sp>
      <p:sp>
        <p:nvSpPr>
          <p:cNvPr id="199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1032" name="TextBox 1031"/>
          <p:cNvSpPr txBox="1"/>
          <p:nvPr/>
        </p:nvSpPr>
        <p:spPr>
          <a:xfrm>
            <a:off x="7391400" y="6411426"/>
            <a:ext cx="15837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Note: Q= M</a:t>
            </a:r>
            <a:r>
              <a:rPr lang="en-US" altLang="ko-KR" sz="1400" baseline="-25000" dirty="0" smtClean="0"/>
              <a:t>TXRU</a:t>
            </a:r>
            <a:r>
              <a:rPr lang="en-US" altLang="ko-KR" sz="1400" dirty="0" smtClean="0"/>
              <a:t>x2N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2290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/>
        </p:nvSpPr>
        <p:spPr>
          <a:xfrm>
            <a:off x="3627967" y="2404632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3629805" y="2605216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978682" y="2190729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992452" y="2571729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992452" y="3181329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aseline="-25000" dirty="0">
              <a:solidFill>
                <a:schemeClr val="tx1"/>
              </a:solidFill>
            </a:endParaRPr>
          </a:p>
        </p:txBody>
      </p:sp>
      <p:cxnSp>
        <p:nvCxnSpPr>
          <p:cNvPr id="13" name="직선 연결선 12"/>
          <p:cNvCxnSpPr>
            <a:stCxn id="10" idx="1"/>
          </p:cNvCxnSpPr>
          <p:nvPr/>
        </p:nvCxnSpPr>
        <p:spPr>
          <a:xfrm flipH="1">
            <a:off x="1891325" y="2305029"/>
            <a:ext cx="108735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>
            <a:stCxn id="11" idx="1"/>
          </p:cNvCxnSpPr>
          <p:nvPr/>
        </p:nvCxnSpPr>
        <p:spPr>
          <a:xfrm flipH="1">
            <a:off x="1905096" y="2686029"/>
            <a:ext cx="108735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stCxn id="12" idx="1"/>
          </p:cNvCxnSpPr>
          <p:nvPr/>
        </p:nvCxnSpPr>
        <p:spPr>
          <a:xfrm flipH="1">
            <a:off x="1891325" y="3295629"/>
            <a:ext cx="110112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9735" y="2658490"/>
            <a:ext cx="1107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n,1</a:t>
            </a:r>
            <a:endParaRPr lang="ko-KR" alt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520191" y="4300684"/>
            <a:ext cx="1112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</a:t>
            </a:r>
            <a:r>
              <a:rPr lang="en-US" altLang="ko-KR" sz="1200" dirty="0" err="1" smtClean="0"/>
              <a:t>n,B</a:t>
            </a:r>
            <a:endParaRPr lang="ko-KR" altLang="en-US" sz="1200" baseline="-25000" dirty="0"/>
          </a:p>
          <a:p>
            <a:endParaRPr lang="ko-KR" altLang="en-US" sz="1200" dirty="0"/>
          </a:p>
        </p:txBody>
      </p:sp>
      <p:sp>
        <p:nvSpPr>
          <p:cNvPr id="18" name="타원 17"/>
          <p:cNvSpPr/>
          <p:nvPr/>
        </p:nvSpPr>
        <p:spPr>
          <a:xfrm>
            <a:off x="3391814" y="2852437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3392733" y="2952729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3393652" y="3053021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2919184" y="3156318"/>
            <a:ext cx="9909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/>
              <a:t>TXRU #M</a:t>
            </a:r>
            <a:r>
              <a:rPr lang="en-US" altLang="ko-KR" sz="1200" baseline="-25000" dirty="0"/>
              <a:t>TXRU</a:t>
            </a:r>
            <a:endParaRPr lang="ko-KR" altLang="en-US" sz="1200" baseline="-25000" dirty="0"/>
          </a:p>
        </p:txBody>
      </p:sp>
      <p:cxnSp>
        <p:nvCxnSpPr>
          <p:cNvPr id="22" name="직선 연결선 21"/>
          <p:cNvCxnSpPr/>
          <p:nvPr/>
        </p:nvCxnSpPr>
        <p:spPr>
          <a:xfrm>
            <a:off x="2197819" y="2118713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/>
          <p:cNvGrpSpPr/>
          <p:nvPr/>
        </p:nvGrpSpPr>
        <p:grpSpPr>
          <a:xfrm>
            <a:off x="2133481" y="2234461"/>
            <a:ext cx="135691" cy="142872"/>
            <a:chOff x="3939140" y="3941285"/>
            <a:chExt cx="251860" cy="271749"/>
          </a:xfrm>
        </p:grpSpPr>
        <p:sp>
          <p:nvSpPr>
            <p:cNvPr id="24" name="타원 23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곱셈 기호 24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26" name="직선 연결선 25"/>
          <p:cNvCxnSpPr/>
          <p:nvPr/>
        </p:nvCxnSpPr>
        <p:spPr>
          <a:xfrm>
            <a:off x="2207344" y="2522101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2216869" y="3103641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/>
        </p:nvGrpSpPr>
        <p:grpSpPr>
          <a:xfrm>
            <a:off x="2142050" y="2624420"/>
            <a:ext cx="135691" cy="142872"/>
            <a:chOff x="3939140" y="3941285"/>
            <a:chExt cx="251860" cy="271749"/>
          </a:xfrm>
        </p:grpSpPr>
        <p:sp>
          <p:nvSpPr>
            <p:cNvPr id="29" name="타원 28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곱셈 기호 29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150619" y="3211067"/>
            <a:ext cx="135691" cy="142872"/>
            <a:chOff x="3939140" y="3941285"/>
            <a:chExt cx="251860" cy="271749"/>
          </a:xfrm>
        </p:grpSpPr>
        <p:sp>
          <p:nvSpPr>
            <p:cNvPr id="32" name="타원 31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3" name="곱셈 기호 32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032361" y="1893150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1,1</a:t>
            </a:r>
            <a:endParaRPr lang="ko-KR" altLang="en-US" sz="1200" i="1" baseline="-25000" dirty="0"/>
          </a:p>
        </p:txBody>
      </p:sp>
      <p:sp>
        <p:nvSpPr>
          <p:cNvPr id="35" name="TextBox 34"/>
          <p:cNvSpPr txBox="1"/>
          <p:nvPr/>
        </p:nvSpPr>
        <p:spPr>
          <a:xfrm>
            <a:off x="2045419" y="2326151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2,1</a:t>
            </a:r>
            <a:endParaRPr lang="ko-KR" altLang="en-US" sz="1200" i="1" baseline="-25000" dirty="0"/>
          </a:p>
        </p:txBody>
      </p:sp>
      <p:sp>
        <p:nvSpPr>
          <p:cNvPr id="36" name="TextBox 35"/>
          <p:cNvSpPr txBox="1"/>
          <p:nvPr/>
        </p:nvSpPr>
        <p:spPr>
          <a:xfrm>
            <a:off x="2058477" y="2887352"/>
            <a:ext cx="708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M</a:t>
            </a:r>
            <a:r>
              <a:rPr lang="en-US" altLang="ko-KR" sz="1200" i="1" baseline="-50000" dirty="0" smtClean="0"/>
              <a:t>TXRU,1</a:t>
            </a:r>
            <a:endParaRPr lang="ko-KR" altLang="en-US" sz="1200" i="1" baseline="-50000" dirty="0"/>
          </a:p>
        </p:txBody>
      </p:sp>
      <p:cxnSp>
        <p:nvCxnSpPr>
          <p:cNvPr id="37" name="직선 연결선 36"/>
          <p:cNvCxnSpPr/>
          <p:nvPr/>
        </p:nvCxnSpPr>
        <p:spPr>
          <a:xfrm flipV="1">
            <a:off x="1905096" y="2315824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H="1">
            <a:off x="1600296" y="2790934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flipH="1">
            <a:off x="1894634" y="3951564"/>
            <a:ext cx="94872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908404" y="4332564"/>
            <a:ext cx="830181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 flipV="1">
            <a:off x="1894634" y="4942164"/>
            <a:ext cx="586889" cy="207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2201127" y="3765248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그룹 43"/>
          <p:cNvGrpSpPr/>
          <p:nvPr/>
        </p:nvGrpSpPr>
        <p:grpSpPr>
          <a:xfrm>
            <a:off x="2136789" y="3880996"/>
            <a:ext cx="135691" cy="142872"/>
            <a:chOff x="3939140" y="3941285"/>
            <a:chExt cx="251860" cy="271749"/>
          </a:xfrm>
        </p:grpSpPr>
        <p:sp>
          <p:nvSpPr>
            <p:cNvPr id="45" name="타원 44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6" name="곱셈 기호 45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7" name="직선 연결선 46"/>
          <p:cNvCxnSpPr/>
          <p:nvPr/>
        </p:nvCxnSpPr>
        <p:spPr>
          <a:xfrm>
            <a:off x="2210652" y="4168636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>
            <a:off x="2220177" y="4750176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그룹 48"/>
          <p:cNvGrpSpPr/>
          <p:nvPr/>
        </p:nvGrpSpPr>
        <p:grpSpPr>
          <a:xfrm>
            <a:off x="2145358" y="4270955"/>
            <a:ext cx="135691" cy="142872"/>
            <a:chOff x="3939140" y="3941285"/>
            <a:chExt cx="251860" cy="271749"/>
          </a:xfrm>
        </p:grpSpPr>
        <p:sp>
          <p:nvSpPr>
            <p:cNvPr id="50" name="타원 49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51" name="곱셈 기호 50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2153927" y="4857602"/>
            <a:ext cx="135691" cy="142872"/>
            <a:chOff x="3939140" y="3941285"/>
            <a:chExt cx="251860" cy="271749"/>
          </a:xfrm>
        </p:grpSpPr>
        <p:sp>
          <p:nvSpPr>
            <p:cNvPr id="53" name="타원 52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54" name="곱셈 기호 53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2035669" y="353968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1,B</a:t>
            </a:r>
            <a:endParaRPr lang="ko-KR" altLang="en-US" sz="1200" i="1" baseline="-25000" dirty="0"/>
          </a:p>
        </p:txBody>
      </p:sp>
      <p:sp>
        <p:nvSpPr>
          <p:cNvPr id="56" name="TextBox 55"/>
          <p:cNvSpPr txBox="1"/>
          <p:nvPr/>
        </p:nvSpPr>
        <p:spPr>
          <a:xfrm>
            <a:off x="2048727" y="3972686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2,B</a:t>
            </a:r>
            <a:endParaRPr lang="ko-KR" altLang="en-US" sz="1200" i="1" baseline="-25000" dirty="0"/>
          </a:p>
        </p:txBody>
      </p:sp>
      <p:cxnSp>
        <p:nvCxnSpPr>
          <p:cNvPr id="57" name="직선 연결선 56"/>
          <p:cNvCxnSpPr/>
          <p:nvPr/>
        </p:nvCxnSpPr>
        <p:spPr>
          <a:xfrm flipV="1">
            <a:off x="1908404" y="3962359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/>
          <p:cNvCxnSpPr/>
          <p:nvPr/>
        </p:nvCxnSpPr>
        <p:spPr>
          <a:xfrm flipH="1">
            <a:off x="1603604" y="4437469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 flipV="1">
            <a:off x="2843360" y="2293917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 flipV="1">
            <a:off x="2738585" y="2693055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 flipV="1">
            <a:off x="2490935" y="3283605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792" y="2807396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99851" y="3558458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2061785" y="4533887"/>
            <a:ext cx="7134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M</a:t>
            </a:r>
            <a:r>
              <a:rPr lang="en-US" altLang="ko-KR" sz="1200" i="1" baseline="-50000" dirty="0" smtClean="0"/>
              <a:t>TXRU,B</a:t>
            </a:r>
            <a:endParaRPr lang="ko-KR" altLang="en-US" sz="1200" i="1" baseline="-50000" dirty="0"/>
          </a:p>
        </p:txBody>
      </p:sp>
      <p:grpSp>
        <p:nvGrpSpPr>
          <p:cNvPr id="65" name="그룹 64"/>
          <p:cNvGrpSpPr/>
          <p:nvPr/>
        </p:nvGrpSpPr>
        <p:grpSpPr>
          <a:xfrm>
            <a:off x="2781940" y="2244386"/>
            <a:ext cx="122839" cy="112067"/>
            <a:chOff x="3939140" y="3941285"/>
            <a:chExt cx="251860" cy="271749"/>
          </a:xfrm>
        </p:grpSpPr>
        <p:sp>
          <p:nvSpPr>
            <p:cNvPr id="66" name="타원 65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7" name="곱셈 기호 66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2662385" y="2630982"/>
            <a:ext cx="122839" cy="112067"/>
            <a:chOff x="3939140" y="3941285"/>
            <a:chExt cx="251860" cy="271749"/>
          </a:xfrm>
        </p:grpSpPr>
        <p:sp>
          <p:nvSpPr>
            <p:cNvPr id="69" name="타원 68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0" name="곱셈 기호 69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그룹 70"/>
          <p:cNvGrpSpPr/>
          <p:nvPr/>
        </p:nvGrpSpPr>
        <p:grpSpPr>
          <a:xfrm>
            <a:off x="2424260" y="3240582"/>
            <a:ext cx="122839" cy="112067"/>
            <a:chOff x="3939140" y="3941285"/>
            <a:chExt cx="251860" cy="271749"/>
          </a:xfrm>
        </p:grpSpPr>
        <p:sp>
          <p:nvSpPr>
            <p:cNvPr id="72" name="타원 71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3" name="곱셈 기호 72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1157900" y="3518538"/>
            <a:ext cx="47557" cy="246710"/>
            <a:chOff x="8416963" y="3143414"/>
            <a:chExt cx="47557" cy="246710"/>
          </a:xfrm>
        </p:grpSpPr>
        <p:sp>
          <p:nvSpPr>
            <p:cNvPr id="75" name="타원 74"/>
            <p:cNvSpPr/>
            <p:nvPr/>
          </p:nvSpPr>
          <p:spPr>
            <a:xfrm>
              <a:off x="8416963" y="3143414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타원 75"/>
            <p:cNvSpPr/>
            <p:nvPr/>
          </p:nvSpPr>
          <p:spPr>
            <a:xfrm>
              <a:off x="8417882" y="3243706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/>
            <p:cNvSpPr/>
            <p:nvPr/>
          </p:nvSpPr>
          <p:spPr>
            <a:xfrm>
              <a:off x="8418801" y="3343998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5" name="타원 94"/>
          <p:cNvSpPr/>
          <p:nvPr/>
        </p:nvSpPr>
        <p:spPr>
          <a:xfrm>
            <a:off x="7842632" y="2433358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타원 95"/>
          <p:cNvSpPr/>
          <p:nvPr/>
        </p:nvSpPr>
        <p:spPr>
          <a:xfrm>
            <a:off x="7843551" y="2533650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타원 96"/>
          <p:cNvSpPr/>
          <p:nvPr/>
        </p:nvSpPr>
        <p:spPr>
          <a:xfrm>
            <a:off x="7844470" y="2633942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직사각형 97"/>
          <p:cNvSpPr/>
          <p:nvPr/>
        </p:nvSpPr>
        <p:spPr>
          <a:xfrm>
            <a:off x="7193347" y="2219455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7207117" y="2600455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7207117" y="3210055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aseline="-25000" dirty="0">
              <a:solidFill>
                <a:schemeClr val="tx1"/>
              </a:solidFill>
            </a:endParaRPr>
          </a:p>
        </p:txBody>
      </p:sp>
      <p:cxnSp>
        <p:nvCxnSpPr>
          <p:cNvPr id="101" name="직선 연결선 100"/>
          <p:cNvCxnSpPr>
            <a:stCxn id="98" idx="1"/>
          </p:cNvCxnSpPr>
          <p:nvPr/>
        </p:nvCxnSpPr>
        <p:spPr>
          <a:xfrm flipH="1">
            <a:off x="6105990" y="2333755"/>
            <a:ext cx="108735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/>
          <p:cNvCxnSpPr>
            <a:stCxn id="99" idx="1"/>
          </p:cNvCxnSpPr>
          <p:nvPr/>
        </p:nvCxnSpPr>
        <p:spPr>
          <a:xfrm flipH="1">
            <a:off x="6119761" y="2714755"/>
            <a:ext cx="108735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연결선 102"/>
          <p:cNvCxnSpPr>
            <a:stCxn id="100" idx="1"/>
          </p:cNvCxnSpPr>
          <p:nvPr/>
        </p:nvCxnSpPr>
        <p:spPr>
          <a:xfrm flipH="1">
            <a:off x="6105990" y="3324355"/>
            <a:ext cx="110112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724400" y="2687216"/>
            <a:ext cx="1065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#1</a:t>
            </a:r>
            <a:endParaRPr lang="ko-KR" altLang="en-US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4734856" y="4329410"/>
            <a:ext cx="1070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#B</a:t>
            </a:r>
            <a:endParaRPr lang="ko-KR" altLang="en-US" sz="1200" baseline="-25000" dirty="0"/>
          </a:p>
          <a:p>
            <a:endParaRPr lang="ko-KR" altLang="en-US" sz="1200" dirty="0"/>
          </a:p>
        </p:txBody>
      </p:sp>
      <p:sp>
        <p:nvSpPr>
          <p:cNvPr id="106" name="타원 105"/>
          <p:cNvSpPr/>
          <p:nvPr/>
        </p:nvSpPr>
        <p:spPr>
          <a:xfrm>
            <a:off x="7606479" y="2881163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타원 106"/>
          <p:cNvSpPr/>
          <p:nvPr/>
        </p:nvSpPr>
        <p:spPr>
          <a:xfrm>
            <a:off x="7607398" y="2981455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타원 107"/>
          <p:cNvSpPr/>
          <p:nvPr/>
        </p:nvSpPr>
        <p:spPr>
          <a:xfrm>
            <a:off x="7608317" y="3081747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/>
          <p:cNvSpPr/>
          <p:nvPr/>
        </p:nvSpPr>
        <p:spPr>
          <a:xfrm>
            <a:off x="7259684" y="3185044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/>
              <a:t>TXRU </a:t>
            </a:r>
            <a:r>
              <a:rPr lang="en-US" altLang="ko-KR" sz="1200" dirty="0" smtClean="0"/>
              <a:t>#Q</a:t>
            </a:r>
            <a:endParaRPr lang="ko-KR" altLang="en-US" sz="1200" baseline="-25000" dirty="0"/>
          </a:p>
        </p:txBody>
      </p:sp>
      <p:cxnSp>
        <p:nvCxnSpPr>
          <p:cNvPr id="110" name="직선 연결선 109"/>
          <p:cNvCxnSpPr/>
          <p:nvPr/>
        </p:nvCxnSpPr>
        <p:spPr>
          <a:xfrm>
            <a:off x="6412484" y="2147439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그룹 110"/>
          <p:cNvGrpSpPr/>
          <p:nvPr/>
        </p:nvGrpSpPr>
        <p:grpSpPr>
          <a:xfrm>
            <a:off x="6348146" y="2263187"/>
            <a:ext cx="135691" cy="142872"/>
            <a:chOff x="3939140" y="3941285"/>
            <a:chExt cx="251860" cy="271749"/>
          </a:xfrm>
        </p:grpSpPr>
        <p:sp>
          <p:nvSpPr>
            <p:cNvPr id="112" name="타원 111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13" name="곱셈 기호 112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14" name="직선 연결선 113"/>
          <p:cNvCxnSpPr/>
          <p:nvPr/>
        </p:nvCxnSpPr>
        <p:spPr>
          <a:xfrm>
            <a:off x="6422009" y="2550827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직선 연결선 114"/>
          <p:cNvCxnSpPr/>
          <p:nvPr/>
        </p:nvCxnSpPr>
        <p:spPr>
          <a:xfrm>
            <a:off x="6431534" y="3132367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그룹 115"/>
          <p:cNvGrpSpPr/>
          <p:nvPr/>
        </p:nvGrpSpPr>
        <p:grpSpPr>
          <a:xfrm>
            <a:off x="6356715" y="2653146"/>
            <a:ext cx="135691" cy="142872"/>
            <a:chOff x="3939140" y="3941285"/>
            <a:chExt cx="251860" cy="271749"/>
          </a:xfrm>
        </p:grpSpPr>
        <p:sp>
          <p:nvSpPr>
            <p:cNvPr id="117" name="타원 116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18" name="곱셈 기호 117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9" name="그룹 118"/>
          <p:cNvGrpSpPr/>
          <p:nvPr/>
        </p:nvGrpSpPr>
        <p:grpSpPr>
          <a:xfrm>
            <a:off x="6365284" y="3239793"/>
            <a:ext cx="135691" cy="142872"/>
            <a:chOff x="3939140" y="3941285"/>
            <a:chExt cx="251860" cy="271749"/>
          </a:xfrm>
        </p:grpSpPr>
        <p:sp>
          <p:nvSpPr>
            <p:cNvPr id="120" name="타원 119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21" name="곱셈 기호 120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6247026" y="1921876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1,1</a:t>
            </a:r>
            <a:endParaRPr lang="ko-KR" altLang="en-US" sz="1200" i="1" baseline="-25000" dirty="0"/>
          </a:p>
        </p:txBody>
      </p:sp>
      <p:sp>
        <p:nvSpPr>
          <p:cNvPr id="123" name="TextBox 122"/>
          <p:cNvSpPr txBox="1"/>
          <p:nvPr/>
        </p:nvSpPr>
        <p:spPr>
          <a:xfrm>
            <a:off x="6260084" y="2354877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2,1</a:t>
            </a:r>
            <a:endParaRPr lang="ko-KR" altLang="en-US" sz="1200" i="1" baseline="-25000" dirty="0"/>
          </a:p>
        </p:txBody>
      </p:sp>
      <p:cxnSp>
        <p:nvCxnSpPr>
          <p:cNvPr id="125" name="직선 연결선 124"/>
          <p:cNvCxnSpPr/>
          <p:nvPr/>
        </p:nvCxnSpPr>
        <p:spPr>
          <a:xfrm flipV="1">
            <a:off x="6119761" y="2344550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직선 연결선 125"/>
          <p:cNvCxnSpPr/>
          <p:nvPr/>
        </p:nvCxnSpPr>
        <p:spPr>
          <a:xfrm flipH="1">
            <a:off x="5814961" y="2819660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직선 연결선 126"/>
          <p:cNvCxnSpPr/>
          <p:nvPr/>
        </p:nvCxnSpPr>
        <p:spPr>
          <a:xfrm flipH="1">
            <a:off x="6109299" y="3980290"/>
            <a:ext cx="94872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직선 연결선 127"/>
          <p:cNvCxnSpPr/>
          <p:nvPr/>
        </p:nvCxnSpPr>
        <p:spPr>
          <a:xfrm flipH="1">
            <a:off x="6123069" y="4361290"/>
            <a:ext cx="830181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직선 연결선 128"/>
          <p:cNvCxnSpPr/>
          <p:nvPr/>
        </p:nvCxnSpPr>
        <p:spPr>
          <a:xfrm flipH="1" flipV="1">
            <a:off x="6109299" y="4970890"/>
            <a:ext cx="586889" cy="207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직선 연결선 130"/>
          <p:cNvCxnSpPr/>
          <p:nvPr/>
        </p:nvCxnSpPr>
        <p:spPr>
          <a:xfrm>
            <a:off x="6415792" y="3793974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그룹 131"/>
          <p:cNvGrpSpPr/>
          <p:nvPr/>
        </p:nvGrpSpPr>
        <p:grpSpPr>
          <a:xfrm>
            <a:off x="6351454" y="3909722"/>
            <a:ext cx="135691" cy="142872"/>
            <a:chOff x="3939140" y="3941285"/>
            <a:chExt cx="251860" cy="271749"/>
          </a:xfrm>
        </p:grpSpPr>
        <p:sp>
          <p:nvSpPr>
            <p:cNvPr id="133" name="타원 132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34" name="곱셈 기호 133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35" name="직선 연결선 134"/>
          <p:cNvCxnSpPr/>
          <p:nvPr/>
        </p:nvCxnSpPr>
        <p:spPr>
          <a:xfrm>
            <a:off x="6425317" y="4197362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직선 연결선 135"/>
          <p:cNvCxnSpPr/>
          <p:nvPr/>
        </p:nvCxnSpPr>
        <p:spPr>
          <a:xfrm>
            <a:off x="6434842" y="4778902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그룹 136"/>
          <p:cNvGrpSpPr/>
          <p:nvPr/>
        </p:nvGrpSpPr>
        <p:grpSpPr>
          <a:xfrm>
            <a:off x="6360023" y="4299681"/>
            <a:ext cx="135691" cy="142872"/>
            <a:chOff x="3939140" y="3941285"/>
            <a:chExt cx="251860" cy="271749"/>
          </a:xfrm>
        </p:grpSpPr>
        <p:sp>
          <p:nvSpPr>
            <p:cNvPr id="138" name="타원 137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39" name="곱셈 기호 138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0" name="그룹 139"/>
          <p:cNvGrpSpPr/>
          <p:nvPr/>
        </p:nvGrpSpPr>
        <p:grpSpPr>
          <a:xfrm>
            <a:off x="6368592" y="4886328"/>
            <a:ext cx="135691" cy="142872"/>
            <a:chOff x="3939140" y="3941285"/>
            <a:chExt cx="251860" cy="271749"/>
          </a:xfrm>
        </p:grpSpPr>
        <p:sp>
          <p:nvSpPr>
            <p:cNvPr id="141" name="타원 140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42" name="곱셈 기호 141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6250334" y="3568411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1,B</a:t>
            </a:r>
            <a:endParaRPr lang="ko-KR" altLang="en-US" sz="1200" i="1" baseline="-25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6263392" y="4001412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2,B</a:t>
            </a:r>
            <a:endParaRPr lang="ko-KR" altLang="en-US" sz="1200" i="1" baseline="-25000" dirty="0"/>
          </a:p>
        </p:txBody>
      </p:sp>
      <p:cxnSp>
        <p:nvCxnSpPr>
          <p:cNvPr id="145" name="직선 연결선 144"/>
          <p:cNvCxnSpPr/>
          <p:nvPr/>
        </p:nvCxnSpPr>
        <p:spPr>
          <a:xfrm flipV="1">
            <a:off x="6123069" y="3991085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직선 연결선 145"/>
          <p:cNvCxnSpPr/>
          <p:nvPr/>
        </p:nvCxnSpPr>
        <p:spPr>
          <a:xfrm flipH="1">
            <a:off x="5818269" y="4466195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직선 연결선 146"/>
          <p:cNvCxnSpPr/>
          <p:nvPr/>
        </p:nvCxnSpPr>
        <p:spPr>
          <a:xfrm flipV="1">
            <a:off x="7058025" y="2322643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직선 연결선 147"/>
          <p:cNvCxnSpPr/>
          <p:nvPr/>
        </p:nvCxnSpPr>
        <p:spPr>
          <a:xfrm flipV="1">
            <a:off x="6953250" y="2721781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 flipV="1">
            <a:off x="6705600" y="3312331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457" y="2836122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14516" y="3587184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3" name="그룹 152"/>
          <p:cNvGrpSpPr/>
          <p:nvPr/>
        </p:nvGrpSpPr>
        <p:grpSpPr>
          <a:xfrm>
            <a:off x="6996605" y="2273112"/>
            <a:ext cx="122839" cy="112067"/>
            <a:chOff x="3939140" y="3941285"/>
            <a:chExt cx="251860" cy="271749"/>
          </a:xfrm>
        </p:grpSpPr>
        <p:sp>
          <p:nvSpPr>
            <p:cNvPr id="154" name="타원 153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55" name="곱셈 기호 154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6" name="그룹 155"/>
          <p:cNvGrpSpPr/>
          <p:nvPr/>
        </p:nvGrpSpPr>
        <p:grpSpPr>
          <a:xfrm>
            <a:off x="6877050" y="2659708"/>
            <a:ext cx="122839" cy="112067"/>
            <a:chOff x="3939140" y="3941285"/>
            <a:chExt cx="251860" cy="271749"/>
          </a:xfrm>
        </p:grpSpPr>
        <p:sp>
          <p:nvSpPr>
            <p:cNvPr id="157" name="타원 156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58" name="곱셈 기호 157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9" name="그룹 158"/>
          <p:cNvGrpSpPr/>
          <p:nvPr/>
        </p:nvGrpSpPr>
        <p:grpSpPr>
          <a:xfrm>
            <a:off x="6638925" y="3269308"/>
            <a:ext cx="122839" cy="112067"/>
            <a:chOff x="3939140" y="3941285"/>
            <a:chExt cx="251860" cy="271749"/>
          </a:xfrm>
        </p:grpSpPr>
        <p:sp>
          <p:nvSpPr>
            <p:cNvPr id="160" name="타원 159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61" name="곱셈 기호 160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2" name="그룹 161"/>
          <p:cNvGrpSpPr/>
          <p:nvPr/>
        </p:nvGrpSpPr>
        <p:grpSpPr>
          <a:xfrm>
            <a:off x="5372565" y="3547264"/>
            <a:ext cx="47557" cy="246710"/>
            <a:chOff x="8416963" y="3143414"/>
            <a:chExt cx="47557" cy="246710"/>
          </a:xfrm>
        </p:grpSpPr>
        <p:sp>
          <p:nvSpPr>
            <p:cNvPr id="163" name="타원 162"/>
            <p:cNvSpPr/>
            <p:nvPr/>
          </p:nvSpPr>
          <p:spPr>
            <a:xfrm>
              <a:off x="8416963" y="3143414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타원 163"/>
            <p:cNvSpPr/>
            <p:nvPr/>
          </p:nvSpPr>
          <p:spPr>
            <a:xfrm>
              <a:off x="8417882" y="3243706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5" name="타원 164"/>
            <p:cNvSpPr/>
            <p:nvPr/>
          </p:nvSpPr>
          <p:spPr>
            <a:xfrm>
              <a:off x="8418801" y="3343998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0" name="TextBox 179"/>
          <p:cNvSpPr txBox="1"/>
          <p:nvPr/>
        </p:nvSpPr>
        <p:spPr>
          <a:xfrm>
            <a:off x="6258802" y="2925602"/>
            <a:ext cx="470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Q,1</a:t>
            </a:r>
            <a:endParaRPr lang="ko-KR" altLang="en-US" sz="1200" i="1" baseline="-25000" dirty="0"/>
          </a:p>
        </p:txBody>
      </p:sp>
      <p:sp>
        <p:nvSpPr>
          <p:cNvPr id="181" name="TextBox 180"/>
          <p:cNvSpPr txBox="1"/>
          <p:nvPr/>
        </p:nvSpPr>
        <p:spPr>
          <a:xfrm>
            <a:off x="6273139" y="4562111"/>
            <a:ext cx="475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Q,B</a:t>
            </a:r>
            <a:endParaRPr lang="ko-KR" altLang="en-US" sz="1200" i="1" baseline="-25000" dirty="0"/>
          </a:p>
        </p:txBody>
      </p:sp>
      <p:sp>
        <p:nvSpPr>
          <p:cNvPr id="182" name="TextBox 181"/>
          <p:cNvSpPr txBox="1"/>
          <p:nvPr/>
        </p:nvSpPr>
        <p:spPr>
          <a:xfrm>
            <a:off x="1918313" y="523893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&lt;Scheme 3 – 1D&gt;</a:t>
            </a:r>
            <a:endParaRPr lang="ko-KR" altLang="en-US" sz="1400" dirty="0"/>
          </a:p>
        </p:txBody>
      </p:sp>
      <p:sp>
        <p:nvSpPr>
          <p:cNvPr id="183" name="TextBox 182"/>
          <p:cNvSpPr txBox="1"/>
          <p:nvPr/>
        </p:nvSpPr>
        <p:spPr>
          <a:xfrm>
            <a:off x="6136491" y="5237449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&lt;Scheme 3 -2D&gt;</a:t>
            </a:r>
            <a:endParaRPr lang="ko-KR" altLang="en-US" sz="1400" dirty="0"/>
          </a:p>
        </p:txBody>
      </p:sp>
      <p:sp>
        <p:nvSpPr>
          <p:cNvPr id="18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185" name="TextBox 184"/>
          <p:cNvSpPr txBox="1"/>
          <p:nvPr/>
        </p:nvSpPr>
        <p:spPr>
          <a:xfrm>
            <a:off x="559060" y="5670014"/>
            <a:ext cx="4185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Note1: CSI-RS port n, </a:t>
            </a:r>
            <a:r>
              <a:rPr lang="en-US" altLang="ko-KR" sz="1200" dirty="0"/>
              <a:t>b</a:t>
            </a:r>
            <a:r>
              <a:rPr lang="en-US" altLang="ko-KR" sz="1200" dirty="0" smtClean="0"/>
              <a:t>: CSI-RS port of b </a:t>
            </a:r>
            <a:r>
              <a:rPr lang="en-US" altLang="ko-KR" sz="1200" dirty="0" err="1" smtClean="0"/>
              <a:t>th</a:t>
            </a:r>
            <a:r>
              <a:rPr lang="en-US" altLang="ko-KR" sz="1200" dirty="0" smtClean="0"/>
              <a:t> beam in n </a:t>
            </a:r>
            <a:r>
              <a:rPr lang="en-US" altLang="ko-KR" sz="1200" dirty="0" err="1" smtClean="0"/>
              <a:t>th</a:t>
            </a:r>
            <a:r>
              <a:rPr lang="en-US" altLang="ko-KR" sz="1200" dirty="0" smtClean="0"/>
              <a:t> column</a:t>
            </a:r>
          </a:p>
          <a:p>
            <a:r>
              <a:rPr lang="en-US" altLang="ko-KR" sz="1200" dirty="0" smtClean="0"/>
              <a:t>Note2: Same weight vectors are applied for every column</a:t>
            </a:r>
          </a:p>
        </p:txBody>
      </p:sp>
      <p:pic>
        <p:nvPicPr>
          <p:cNvPr id="15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247" y="4476256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742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854155" y="2547978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867925" y="2928978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867925" y="3538578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Q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7" name="직선 연결선 6"/>
          <p:cNvCxnSpPr>
            <a:stCxn id="4" idx="1"/>
          </p:cNvCxnSpPr>
          <p:nvPr/>
        </p:nvCxnSpPr>
        <p:spPr>
          <a:xfrm flipH="1">
            <a:off x="2244555" y="266227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 flipH="1">
            <a:off x="2258326" y="304327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 flipH="1">
            <a:off x="2244555" y="3652878"/>
            <a:ext cx="6096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33524" y="2504829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#1</a:t>
            </a:r>
            <a:endParaRPr lang="ko-KR" alt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42792" y="2882852"/>
            <a:ext cx="121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#2</a:t>
            </a:r>
            <a:endParaRPr lang="ko-KR" alt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30026" y="3502550"/>
            <a:ext cx="124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CSI-RS port #Q</a:t>
            </a:r>
            <a:endParaRPr lang="ko-KR" altLang="en-US" sz="1400" dirty="0"/>
          </a:p>
        </p:txBody>
      </p:sp>
      <p:sp>
        <p:nvSpPr>
          <p:cNvPr id="13" name="타원 12"/>
          <p:cNvSpPr/>
          <p:nvPr/>
        </p:nvSpPr>
        <p:spPr>
          <a:xfrm>
            <a:off x="3267287" y="3209686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3268206" y="3309978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269125" y="3410270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1711155" y="3205203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1712074" y="3305495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1712993" y="3405787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왼쪽 중괄호 18"/>
          <p:cNvSpPr/>
          <p:nvPr/>
        </p:nvSpPr>
        <p:spPr>
          <a:xfrm rot="16200000">
            <a:off x="2264182" y="2524935"/>
            <a:ext cx="215443" cy="2762607"/>
          </a:xfrm>
          <a:prstGeom prst="lef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28600" y="4041458"/>
            <a:ext cx="3073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GB" altLang="ko-KR" sz="1200" dirty="0" smtClean="0"/>
              <a:t>For full port CSI-RS with low duty cycle</a:t>
            </a:r>
            <a:endParaRPr lang="en-GB" altLang="ko-KR" sz="1200" dirty="0"/>
          </a:p>
        </p:txBody>
      </p:sp>
      <p:sp>
        <p:nvSpPr>
          <p:cNvPr id="21" name="타원 20"/>
          <p:cNvSpPr/>
          <p:nvPr/>
        </p:nvSpPr>
        <p:spPr>
          <a:xfrm>
            <a:off x="7842632" y="2187882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843551" y="2288174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7844470" y="2388466"/>
            <a:ext cx="45719" cy="461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7193347" y="1973979"/>
            <a:ext cx="8382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207117" y="2354979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TXRU #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7207117" y="2964579"/>
            <a:ext cx="824429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aseline="-25000" dirty="0">
              <a:solidFill>
                <a:schemeClr val="tx1"/>
              </a:solidFill>
            </a:endParaRPr>
          </a:p>
        </p:txBody>
      </p:sp>
      <p:cxnSp>
        <p:nvCxnSpPr>
          <p:cNvPr id="27" name="직선 연결선 26"/>
          <p:cNvCxnSpPr>
            <a:stCxn id="24" idx="1"/>
          </p:cNvCxnSpPr>
          <p:nvPr/>
        </p:nvCxnSpPr>
        <p:spPr>
          <a:xfrm flipH="1">
            <a:off x="6105990" y="2088279"/>
            <a:ext cx="108735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>
            <a:stCxn id="25" idx="1"/>
          </p:cNvCxnSpPr>
          <p:nvPr/>
        </p:nvCxnSpPr>
        <p:spPr>
          <a:xfrm flipH="1">
            <a:off x="6119761" y="2469279"/>
            <a:ext cx="108735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26" idx="1"/>
          </p:cNvCxnSpPr>
          <p:nvPr/>
        </p:nvCxnSpPr>
        <p:spPr>
          <a:xfrm flipH="1">
            <a:off x="6105990" y="3078879"/>
            <a:ext cx="110112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24400" y="2441740"/>
            <a:ext cx="1065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#1</a:t>
            </a:r>
            <a:endParaRPr lang="ko-KR" altLang="en-US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4734856" y="4083934"/>
            <a:ext cx="1070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CSI-RS port #B</a:t>
            </a:r>
            <a:endParaRPr lang="ko-KR" altLang="en-US" sz="1200" baseline="-25000" dirty="0"/>
          </a:p>
          <a:p>
            <a:endParaRPr lang="ko-KR" altLang="en-US" sz="1200" dirty="0"/>
          </a:p>
        </p:txBody>
      </p:sp>
      <p:sp>
        <p:nvSpPr>
          <p:cNvPr id="32" name="타원 31"/>
          <p:cNvSpPr/>
          <p:nvPr/>
        </p:nvSpPr>
        <p:spPr>
          <a:xfrm>
            <a:off x="7606479" y="2635687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607398" y="2735979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608317" y="2836271"/>
            <a:ext cx="45719" cy="4612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7259684" y="2939568"/>
            <a:ext cx="7393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/>
              <a:t>TXRU </a:t>
            </a:r>
            <a:r>
              <a:rPr lang="en-US" altLang="ko-KR" sz="1200" dirty="0" smtClean="0"/>
              <a:t>#Q</a:t>
            </a:r>
            <a:endParaRPr lang="ko-KR" altLang="en-US" sz="1200" baseline="-25000" dirty="0"/>
          </a:p>
        </p:txBody>
      </p:sp>
      <p:cxnSp>
        <p:nvCxnSpPr>
          <p:cNvPr id="36" name="직선 연결선 35"/>
          <p:cNvCxnSpPr/>
          <p:nvPr/>
        </p:nvCxnSpPr>
        <p:spPr>
          <a:xfrm>
            <a:off x="6412484" y="1901963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그룹 36"/>
          <p:cNvGrpSpPr/>
          <p:nvPr/>
        </p:nvGrpSpPr>
        <p:grpSpPr>
          <a:xfrm>
            <a:off x="6348146" y="2017711"/>
            <a:ext cx="135691" cy="142872"/>
            <a:chOff x="3939140" y="3941285"/>
            <a:chExt cx="251860" cy="271749"/>
          </a:xfrm>
        </p:grpSpPr>
        <p:sp>
          <p:nvSpPr>
            <p:cNvPr id="38" name="타원 37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곱셈 기호 38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0" name="직선 연결선 39"/>
          <p:cNvCxnSpPr/>
          <p:nvPr/>
        </p:nvCxnSpPr>
        <p:spPr>
          <a:xfrm>
            <a:off x="6422009" y="2305351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>
            <a:off x="6431534" y="2886891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그룹 41"/>
          <p:cNvGrpSpPr/>
          <p:nvPr/>
        </p:nvGrpSpPr>
        <p:grpSpPr>
          <a:xfrm>
            <a:off x="6356715" y="2407670"/>
            <a:ext cx="135691" cy="142872"/>
            <a:chOff x="3939140" y="3941285"/>
            <a:chExt cx="251860" cy="271749"/>
          </a:xfrm>
        </p:grpSpPr>
        <p:sp>
          <p:nvSpPr>
            <p:cNvPr id="43" name="타원 42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4" name="곱셈 기호 43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6365284" y="2994317"/>
            <a:ext cx="135691" cy="142872"/>
            <a:chOff x="3939140" y="3941285"/>
            <a:chExt cx="251860" cy="271749"/>
          </a:xfrm>
        </p:grpSpPr>
        <p:sp>
          <p:nvSpPr>
            <p:cNvPr id="46" name="타원 45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7" name="곱셈 기호 46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247026" y="1676400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1,1</a:t>
            </a:r>
            <a:endParaRPr lang="ko-KR" altLang="en-US" sz="1200" i="1" baseline="-25000" dirty="0"/>
          </a:p>
        </p:txBody>
      </p:sp>
      <p:sp>
        <p:nvSpPr>
          <p:cNvPr id="49" name="TextBox 48"/>
          <p:cNvSpPr txBox="1"/>
          <p:nvPr/>
        </p:nvSpPr>
        <p:spPr>
          <a:xfrm>
            <a:off x="6260084" y="2109401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2,1</a:t>
            </a:r>
            <a:endParaRPr lang="ko-KR" altLang="en-US" sz="1200" i="1" baseline="-25000" dirty="0"/>
          </a:p>
        </p:txBody>
      </p:sp>
      <p:cxnSp>
        <p:nvCxnSpPr>
          <p:cNvPr id="50" name="직선 연결선 49"/>
          <p:cNvCxnSpPr/>
          <p:nvPr/>
        </p:nvCxnSpPr>
        <p:spPr>
          <a:xfrm flipV="1">
            <a:off x="6119761" y="2099074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H="1">
            <a:off x="5814961" y="2574184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 flipH="1">
            <a:off x="6109299" y="3734814"/>
            <a:ext cx="94872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flipH="1">
            <a:off x="6123069" y="4115814"/>
            <a:ext cx="830181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flipH="1" flipV="1">
            <a:off x="6109299" y="4725414"/>
            <a:ext cx="586889" cy="207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6415792" y="3548498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그룹 55"/>
          <p:cNvGrpSpPr/>
          <p:nvPr/>
        </p:nvGrpSpPr>
        <p:grpSpPr>
          <a:xfrm>
            <a:off x="6351454" y="3664246"/>
            <a:ext cx="135691" cy="142872"/>
            <a:chOff x="3939140" y="3941285"/>
            <a:chExt cx="251860" cy="271749"/>
          </a:xfrm>
        </p:grpSpPr>
        <p:sp>
          <p:nvSpPr>
            <p:cNvPr id="57" name="타원 56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58" name="곱셈 기호 57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59" name="직선 연결선 58"/>
          <p:cNvCxnSpPr/>
          <p:nvPr/>
        </p:nvCxnSpPr>
        <p:spPr>
          <a:xfrm>
            <a:off x="6425317" y="3951886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6434842" y="4533426"/>
            <a:ext cx="1" cy="1940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그룹 60"/>
          <p:cNvGrpSpPr/>
          <p:nvPr/>
        </p:nvGrpSpPr>
        <p:grpSpPr>
          <a:xfrm>
            <a:off x="6360023" y="4054205"/>
            <a:ext cx="135691" cy="142872"/>
            <a:chOff x="3939140" y="3941285"/>
            <a:chExt cx="251860" cy="271749"/>
          </a:xfrm>
        </p:grpSpPr>
        <p:sp>
          <p:nvSpPr>
            <p:cNvPr id="62" name="타원 61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3" name="곱셈 기호 62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4" name="그룹 63"/>
          <p:cNvGrpSpPr/>
          <p:nvPr/>
        </p:nvGrpSpPr>
        <p:grpSpPr>
          <a:xfrm>
            <a:off x="6368592" y="4640852"/>
            <a:ext cx="135691" cy="142872"/>
            <a:chOff x="3939140" y="3941285"/>
            <a:chExt cx="251860" cy="271749"/>
          </a:xfrm>
        </p:grpSpPr>
        <p:sp>
          <p:nvSpPr>
            <p:cNvPr id="65" name="타원 64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6" name="곱셈 기호 65"/>
            <p:cNvSpPr/>
            <p:nvPr/>
          </p:nvSpPr>
          <p:spPr>
            <a:xfrm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250334" y="332293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1,B</a:t>
            </a:r>
            <a:endParaRPr lang="ko-KR" altLang="en-US" sz="1200" i="1" baseline="-25000" dirty="0"/>
          </a:p>
        </p:txBody>
      </p:sp>
      <p:sp>
        <p:nvSpPr>
          <p:cNvPr id="68" name="TextBox 67"/>
          <p:cNvSpPr txBox="1"/>
          <p:nvPr/>
        </p:nvSpPr>
        <p:spPr>
          <a:xfrm>
            <a:off x="6263392" y="3755936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2,B</a:t>
            </a:r>
            <a:endParaRPr lang="ko-KR" altLang="en-US" sz="1200" i="1" baseline="-25000" dirty="0"/>
          </a:p>
        </p:txBody>
      </p:sp>
      <p:cxnSp>
        <p:nvCxnSpPr>
          <p:cNvPr id="69" name="직선 연결선 68"/>
          <p:cNvCxnSpPr/>
          <p:nvPr/>
        </p:nvCxnSpPr>
        <p:spPr>
          <a:xfrm flipV="1">
            <a:off x="6123069" y="3745609"/>
            <a:ext cx="0" cy="98187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/>
          <p:nvPr/>
        </p:nvCxnSpPr>
        <p:spPr>
          <a:xfrm flipH="1">
            <a:off x="5818269" y="4220719"/>
            <a:ext cx="3048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 flipV="1">
            <a:off x="7058025" y="2077167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 flipV="1">
            <a:off x="6953250" y="2476305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 flipV="1">
            <a:off x="6705600" y="3066855"/>
            <a:ext cx="0" cy="167876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457" y="2590646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14516" y="3341708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6" name="그룹 75"/>
          <p:cNvGrpSpPr/>
          <p:nvPr/>
        </p:nvGrpSpPr>
        <p:grpSpPr>
          <a:xfrm>
            <a:off x="6996605" y="2027636"/>
            <a:ext cx="122839" cy="112067"/>
            <a:chOff x="3939140" y="3941285"/>
            <a:chExt cx="251860" cy="271749"/>
          </a:xfrm>
        </p:grpSpPr>
        <p:sp>
          <p:nvSpPr>
            <p:cNvPr id="77" name="타원 76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8" name="곱셈 기호 77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9" name="그룹 78"/>
          <p:cNvGrpSpPr/>
          <p:nvPr/>
        </p:nvGrpSpPr>
        <p:grpSpPr>
          <a:xfrm>
            <a:off x="6877050" y="2414232"/>
            <a:ext cx="122839" cy="112067"/>
            <a:chOff x="3939140" y="3941285"/>
            <a:chExt cx="251860" cy="271749"/>
          </a:xfrm>
        </p:grpSpPr>
        <p:sp>
          <p:nvSpPr>
            <p:cNvPr id="80" name="타원 79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1" name="곱셈 기호 80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2" name="그룹 81"/>
          <p:cNvGrpSpPr/>
          <p:nvPr/>
        </p:nvGrpSpPr>
        <p:grpSpPr>
          <a:xfrm>
            <a:off x="6638925" y="3023832"/>
            <a:ext cx="122839" cy="112067"/>
            <a:chOff x="3939140" y="3941285"/>
            <a:chExt cx="251860" cy="271749"/>
          </a:xfrm>
        </p:grpSpPr>
        <p:sp>
          <p:nvSpPr>
            <p:cNvPr id="83" name="타원 82"/>
            <p:cNvSpPr/>
            <p:nvPr/>
          </p:nvSpPr>
          <p:spPr>
            <a:xfrm>
              <a:off x="3939140" y="3962400"/>
              <a:ext cx="251860" cy="228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4" name="곱셈 기호 83"/>
            <p:cNvSpPr/>
            <p:nvPr/>
          </p:nvSpPr>
          <p:spPr>
            <a:xfrm rot="2698134">
              <a:off x="3939140" y="3941285"/>
              <a:ext cx="251860" cy="271749"/>
            </a:xfrm>
            <a:prstGeom prst="mathMultipl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5372565" y="3301788"/>
            <a:ext cx="47557" cy="246710"/>
            <a:chOff x="8416963" y="3143414"/>
            <a:chExt cx="47557" cy="246710"/>
          </a:xfrm>
        </p:grpSpPr>
        <p:sp>
          <p:nvSpPr>
            <p:cNvPr id="86" name="타원 85"/>
            <p:cNvSpPr/>
            <p:nvPr/>
          </p:nvSpPr>
          <p:spPr>
            <a:xfrm>
              <a:off x="8416963" y="3143414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타원 86"/>
            <p:cNvSpPr/>
            <p:nvPr/>
          </p:nvSpPr>
          <p:spPr>
            <a:xfrm>
              <a:off x="8417882" y="3243706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타원 87"/>
            <p:cNvSpPr/>
            <p:nvPr/>
          </p:nvSpPr>
          <p:spPr>
            <a:xfrm>
              <a:off x="8418801" y="3343998"/>
              <a:ext cx="45719" cy="461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6258802" y="2680126"/>
            <a:ext cx="470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Q,1</a:t>
            </a:r>
            <a:endParaRPr lang="ko-KR" altLang="en-US" sz="1200" i="1" baseline="-25000" dirty="0"/>
          </a:p>
        </p:txBody>
      </p:sp>
      <p:sp>
        <p:nvSpPr>
          <p:cNvPr id="90" name="TextBox 89"/>
          <p:cNvSpPr txBox="1"/>
          <p:nvPr/>
        </p:nvSpPr>
        <p:spPr>
          <a:xfrm>
            <a:off x="6273139" y="4316635"/>
            <a:ext cx="475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/>
              <a:t>W</a:t>
            </a:r>
            <a:r>
              <a:rPr lang="en-US" altLang="ko-KR" sz="1200" i="1" baseline="-25000" dirty="0" smtClean="0"/>
              <a:t>Q,B</a:t>
            </a:r>
            <a:endParaRPr lang="ko-KR" altLang="en-US" sz="1200" i="1" baseline="-25000" dirty="0"/>
          </a:p>
        </p:txBody>
      </p:sp>
      <p:sp>
        <p:nvSpPr>
          <p:cNvPr id="91" name="왼쪽 중괄호 90"/>
          <p:cNvSpPr/>
          <p:nvPr/>
        </p:nvSpPr>
        <p:spPr>
          <a:xfrm rot="16200000">
            <a:off x="6304260" y="3163184"/>
            <a:ext cx="269279" cy="3429000"/>
          </a:xfrm>
          <a:prstGeom prst="lef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3864166" y="4953000"/>
            <a:ext cx="411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GB" altLang="ko-KR" sz="1200" dirty="0" smtClean="0"/>
              <a:t>For </a:t>
            </a:r>
            <a:r>
              <a:rPr lang="en-GB" altLang="ko-KR" sz="1200" dirty="0" err="1" smtClean="0"/>
              <a:t>beamformed</a:t>
            </a:r>
            <a:r>
              <a:rPr lang="en-GB" altLang="ko-KR" sz="1200" dirty="0" smtClean="0"/>
              <a:t> CSI-RS with high duty cycle or aperiodic </a:t>
            </a:r>
            <a:r>
              <a:rPr lang="en-GB" altLang="ko-KR" sz="1200" dirty="0" err="1" smtClean="0"/>
              <a:t>beamformed</a:t>
            </a:r>
            <a:r>
              <a:rPr lang="en-GB" altLang="ko-KR" sz="1200" dirty="0" smtClean="0"/>
              <a:t> CSI-RS</a:t>
            </a:r>
            <a:endParaRPr lang="en-GB" altLang="ko-KR" sz="1200" dirty="0"/>
          </a:p>
        </p:txBody>
      </p:sp>
      <p:sp>
        <p:nvSpPr>
          <p:cNvPr id="93" name="TextBox 92"/>
          <p:cNvSpPr txBox="1"/>
          <p:nvPr/>
        </p:nvSpPr>
        <p:spPr>
          <a:xfrm>
            <a:off x="3883476" y="5333540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&lt;Scheme 4&gt;</a:t>
            </a:r>
            <a:endParaRPr lang="ko-KR" altLang="en-US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5084160" y="5410484"/>
            <a:ext cx="3708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Note: Apply</a:t>
            </a:r>
            <a:r>
              <a:rPr lang="en-US" altLang="ko-KR" sz="1200" i="1" dirty="0" smtClean="0"/>
              <a:t> W </a:t>
            </a:r>
            <a:r>
              <a:rPr lang="en-US" altLang="ko-KR" sz="1200" dirty="0" smtClean="0"/>
              <a:t>for </a:t>
            </a:r>
            <a:r>
              <a:rPr lang="en-US" altLang="ko-KR" sz="1200" dirty="0" err="1" smtClean="0"/>
              <a:t>beamformed</a:t>
            </a:r>
            <a:r>
              <a:rPr lang="en-US" altLang="ko-KR" sz="1200" dirty="0" smtClean="0"/>
              <a:t> CSI-RS which can be derived from full port CSI-RS</a:t>
            </a:r>
            <a:endParaRPr lang="ko-KR" altLang="en-US" sz="1200" baseline="-25000" dirty="0"/>
          </a:p>
        </p:txBody>
      </p:sp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717" y="4220719"/>
            <a:ext cx="45719" cy="1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917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459</Words>
  <Application>Microsoft Office PowerPoint</Application>
  <PresentationFormat>화면 슬라이드 쇼(4:3)</PresentationFormat>
  <Paragraphs>107</Paragraphs>
  <Slides>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Theme</vt:lpstr>
      <vt:lpstr>WF on CSI-RS enhancements</vt:lpstr>
      <vt:lpstr>Proposal</vt:lpstr>
      <vt:lpstr>Proposal</vt:lpstr>
      <vt:lpstr>Appendix</vt:lpstr>
      <vt:lpstr>Appendix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feedback enhancements</dc:title>
  <dc:creator>Young Han Nam</dc:creator>
  <cp:lastModifiedBy>rentpc</cp:lastModifiedBy>
  <cp:revision>78</cp:revision>
  <dcterms:created xsi:type="dcterms:W3CDTF">2015-02-08T03:04:33Z</dcterms:created>
  <dcterms:modified xsi:type="dcterms:W3CDTF">2015-02-10T13:03:46Z</dcterms:modified>
</cp:coreProperties>
</file>