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081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552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473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280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49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133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095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22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93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06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38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41235-613E-4CC4-B6DB-18D0F53EB8C1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9F911-C8F0-4FAC-BFBB-3E1D0248AC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3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EB/FD-MIMO CSI feedback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ZTE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152400"/>
            <a:ext cx="5029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/>
              <a:t>3GPP TSG RAN WG1 Meeting #80	</a:t>
            </a:r>
            <a:endParaRPr lang="en-GB" sz="2000" b="1" dirty="0" smtClean="0"/>
          </a:p>
          <a:p>
            <a:r>
              <a:rPr lang="en-US" sz="2000" b="1" dirty="0" smtClean="0"/>
              <a:t>Athens</a:t>
            </a:r>
            <a:r>
              <a:rPr lang="en-US" sz="2000" b="1" dirty="0"/>
              <a:t>, Greece, 9</a:t>
            </a:r>
            <a:r>
              <a:rPr lang="en-US" sz="2000" b="1" baseline="30000" dirty="0"/>
              <a:t>th</a:t>
            </a:r>
            <a:r>
              <a:rPr lang="en-US" sz="2000" b="1" dirty="0"/>
              <a:t> – 13</a:t>
            </a:r>
            <a:r>
              <a:rPr lang="en-US" sz="2000" b="1" baseline="30000" dirty="0"/>
              <a:t>th</a:t>
            </a:r>
            <a:r>
              <a:rPr lang="en-US" sz="2000" b="1" dirty="0"/>
              <a:t> February 2015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7315200" y="159058"/>
            <a:ext cx="16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smtClean="0"/>
              <a:t>R1-150816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93239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Purpose of this WF</a:t>
            </a:r>
          </a:p>
          <a:p>
            <a:pPr lvl="1"/>
            <a:r>
              <a:rPr lang="en-US" sz="2000" dirty="0" smtClean="0"/>
              <a:t>Provide a high-level common understanding for further evaluation during this SI on CSI feedback and codebook enhancement schemes, based upon the relevant proposals in the contributions in RAN1#80.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44439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000" dirty="0"/>
              <a:t>A </a:t>
            </a:r>
            <a:r>
              <a:rPr lang="en-GB" sz="2000" dirty="0" smtClean="0"/>
              <a:t>CSI </a:t>
            </a:r>
            <a:r>
              <a:rPr lang="en-GB" sz="2000" dirty="0"/>
              <a:t>feedback enhancement scheme </a:t>
            </a:r>
            <a:r>
              <a:rPr lang="en-GB" sz="2000" dirty="0" smtClean="0"/>
              <a:t>for EB/FD-MIMO is </a:t>
            </a:r>
            <a:r>
              <a:rPr lang="en-GB" sz="2000" dirty="0"/>
              <a:t>defined according to the following:</a:t>
            </a:r>
            <a:endParaRPr lang="en-US" sz="2000" dirty="0"/>
          </a:p>
          <a:p>
            <a:pPr lvl="1"/>
            <a:r>
              <a:rPr lang="en-GB" sz="1800" dirty="0"/>
              <a:t>The CSI feedback comprises CQI, RI and PMI.</a:t>
            </a:r>
            <a:endParaRPr lang="en-US" sz="1800" dirty="0"/>
          </a:p>
          <a:p>
            <a:pPr lvl="1"/>
            <a:r>
              <a:rPr lang="en-GB" sz="1800" dirty="0"/>
              <a:t>The PMI corresponds to a composite precoder </a:t>
            </a:r>
            <a:r>
              <a:rPr lang="en-GB" sz="1800" b="1" dirty="0" smtClean="0"/>
              <a:t>w</a:t>
            </a:r>
            <a:r>
              <a:rPr lang="en-GB" sz="1800" dirty="0" smtClean="0"/>
              <a:t> </a:t>
            </a:r>
            <a:r>
              <a:rPr lang="en-GB" sz="1800" dirty="0"/>
              <a:t>for the 3D channel.</a:t>
            </a:r>
            <a:endParaRPr lang="en-US" sz="1800" dirty="0"/>
          </a:p>
          <a:p>
            <a:pPr lvl="2"/>
            <a:r>
              <a:rPr lang="en-GB" sz="1600" b="1" dirty="0" smtClean="0"/>
              <a:t>w</a:t>
            </a:r>
            <a:r>
              <a:rPr lang="en-GB" sz="1600" dirty="0" smtClean="0"/>
              <a:t> </a:t>
            </a:r>
            <a:r>
              <a:rPr lang="en-GB" sz="1600" dirty="0"/>
              <a:t>is a 2</a:t>
            </a:r>
            <a:r>
              <a:rPr lang="en-GB" sz="1600" i="1" dirty="0"/>
              <a:t>NM</a:t>
            </a:r>
            <a:r>
              <a:rPr lang="en-GB" sz="1600" baseline="-25000" dirty="0"/>
              <a:t>TXRU</a:t>
            </a:r>
            <a:r>
              <a:rPr lang="en-GB" sz="1600" dirty="0"/>
              <a:t> ⨉ </a:t>
            </a:r>
            <a:r>
              <a:rPr lang="en-GB" sz="1600" i="1" dirty="0"/>
              <a:t>r</a:t>
            </a:r>
            <a:r>
              <a:rPr lang="en-GB" sz="1600" dirty="0"/>
              <a:t> matrix, where </a:t>
            </a:r>
            <a:r>
              <a:rPr lang="en-GB" sz="1600" i="1" dirty="0"/>
              <a:t>r</a:t>
            </a:r>
            <a:r>
              <a:rPr lang="en-GB" sz="1600" dirty="0"/>
              <a:t> is number of layers, i.e., transmission rank, assumed for the precoder </a:t>
            </a:r>
            <a:r>
              <a:rPr lang="en-GB" sz="1600" b="1" dirty="0" smtClean="0"/>
              <a:t>w</a:t>
            </a:r>
            <a:r>
              <a:rPr lang="en-GB" sz="1600" dirty="0" smtClean="0"/>
              <a:t>.</a:t>
            </a:r>
            <a:endParaRPr lang="en-US" sz="1600" dirty="0"/>
          </a:p>
          <a:p>
            <a:pPr lvl="2"/>
            <a:r>
              <a:rPr lang="en-GB" sz="1600" dirty="0"/>
              <a:t>The PMI can be decomposed into multiple smaller information </a:t>
            </a:r>
            <a:r>
              <a:rPr lang="en-GB" sz="1600" dirty="0" smtClean="0"/>
              <a:t>bit fields</a:t>
            </a:r>
            <a:r>
              <a:rPr lang="en-GB" sz="1600" dirty="0"/>
              <a:t>.</a:t>
            </a:r>
            <a:endParaRPr lang="en-US" sz="1600" dirty="0"/>
          </a:p>
          <a:p>
            <a:pPr lvl="1"/>
            <a:r>
              <a:rPr lang="en-GB" sz="1800" dirty="0"/>
              <a:t>CQI is derived under the assumption that the UE applies the composite precoder </a:t>
            </a:r>
            <a:r>
              <a:rPr lang="en-GB" sz="1800" b="1" dirty="0" smtClean="0"/>
              <a:t>w</a:t>
            </a:r>
            <a:r>
              <a:rPr lang="en-GB" sz="1800" dirty="0" smtClean="0"/>
              <a:t>.</a:t>
            </a:r>
            <a:endParaRPr lang="en-US" sz="1800" dirty="0"/>
          </a:p>
          <a:p>
            <a:pPr lvl="1"/>
            <a:r>
              <a:rPr lang="en-GB" sz="1800" dirty="0"/>
              <a:t>RI corresponds to </a:t>
            </a:r>
            <a:r>
              <a:rPr lang="en-GB" sz="1800" i="1" dirty="0"/>
              <a:t>r</a:t>
            </a:r>
            <a:r>
              <a:rPr lang="en-GB" sz="1800" dirty="0"/>
              <a:t>, to be used for the generation of </a:t>
            </a:r>
            <a:r>
              <a:rPr lang="en-GB" sz="1800" b="1" dirty="0" smtClean="0"/>
              <a:t>w</a:t>
            </a:r>
            <a:r>
              <a:rPr lang="en-GB" sz="1800" dirty="0" smtClean="0"/>
              <a:t> </a:t>
            </a:r>
            <a:r>
              <a:rPr lang="en-GB" sz="1800" dirty="0"/>
              <a:t>for CQI calculation.</a:t>
            </a:r>
            <a:endParaRPr lang="en-US" sz="1800" dirty="0"/>
          </a:p>
          <a:p>
            <a:pPr lvl="0"/>
            <a:endParaRPr lang="en-GB" sz="2000" dirty="0" smtClean="0"/>
          </a:p>
          <a:p>
            <a:pPr lvl="0"/>
            <a:r>
              <a:rPr lang="en-GB" sz="2000" dirty="0" smtClean="0"/>
              <a:t>Other CSI feedback </a:t>
            </a:r>
            <a:r>
              <a:rPr lang="en-GB" sz="2000" dirty="0"/>
              <a:t>enhancement schemes are not </a:t>
            </a:r>
            <a:r>
              <a:rPr lang="en-GB" sz="2000" dirty="0" smtClean="0"/>
              <a:t>precluded in this SI.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83332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GB" sz="2000" dirty="0" smtClean="0"/>
              <a:t>Example </a:t>
            </a:r>
            <a:r>
              <a:rPr lang="en-GB" sz="2000" dirty="0"/>
              <a:t>rank-1 PMI </a:t>
            </a:r>
            <a:r>
              <a:rPr lang="en-GB" sz="2000" dirty="0" smtClean="0"/>
              <a:t>codebooks </a:t>
            </a:r>
            <a:r>
              <a:rPr lang="en-GB" sz="2000" dirty="0"/>
              <a:t>(</a:t>
            </a:r>
            <a:r>
              <a:rPr lang="en-GB" sz="2000" i="1" dirty="0"/>
              <a:t>r</a:t>
            </a:r>
            <a:r>
              <a:rPr lang="en-GB" sz="2000" dirty="0"/>
              <a:t>=1) </a:t>
            </a:r>
            <a:r>
              <a:rPr lang="en-GB" sz="2000" dirty="0" smtClean="0"/>
              <a:t>are defined with the following component precoding vectors:</a:t>
            </a:r>
          </a:p>
          <a:p>
            <a:pPr lvl="1"/>
            <a:r>
              <a:rPr lang="en-GB" sz="2000" b="1" dirty="0" err="1" smtClean="0"/>
              <a:t>w</a:t>
            </a:r>
            <a:r>
              <a:rPr lang="en-GB" sz="2000" baseline="-25000" dirty="0" err="1" smtClean="0"/>
              <a:t>H</a:t>
            </a:r>
            <a:r>
              <a:rPr lang="en-GB" sz="2000" dirty="0" smtClean="0"/>
              <a:t> </a:t>
            </a:r>
            <a:r>
              <a:rPr lang="en-GB" sz="2000" dirty="0"/>
              <a:t>is a 2</a:t>
            </a:r>
            <a:r>
              <a:rPr lang="en-GB" sz="2000" i="1" dirty="0"/>
              <a:t>N</a:t>
            </a:r>
            <a:r>
              <a:rPr lang="en-GB" sz="2000" dirty="0"/>
              <a:t> ⨉ 1 azimuth precoding </a:t>
            </a:r>
            <a:r>
              <a:rPr lang="en-GB" sz="2000" dirty="0" smtClean="0"/>
              <a:t>vector </a:t>
            </a:r>
          </a:p>
          <a:p>
            <a:pPr lvl="2"/>
            <a:r>
              <a:rPr lang="en-GB" sz="1600" dirty="0" smtClean="0"/>
              <a:t>Ex 1) </a:t>
            </a:r>
            <a:r>
              <a:rPr lang="en-GB" sz="1600" b="1" dirty="0" err="1"/>
              <a:t>w</a:t>
            </a:r>
            <a:r>
              <a:rPr lang="en-GB" sz="1600" baseline="-25000" dirty="0" err="1"/>
              <a:t>H</a:t>
            </a:r>
            <a:r>
              <a:rPr lang="en-GB" sz="1600" dirty="0"/>
              <a:t> is generated </a:t>
            </a:r>
            <a:r>
              <a:rPr lang="en-GB" sz="1600" dirty="0" smtClean="0"/>
              <a:t>according to the legacy codebook</a:t>
            </a:r>
            <a:endParaRPr lang="en-US" sz="1600" dirty="0"/>
          </a:p>
          <a:p>
            <a:pPr lvl="1"/>
            <a:r>
              <a:rPr lang="en-GB" sz="2000" b="1" dirty="0" smtClean="0"/>
              <a:t>v</a:t>
            </a:r>
            <a:r>
              <a:rPr lang="en-GB" sz="2000" dirty="0" smtClean="0"/>
              <a:t> </a:t>
            </a:r>
            <a:r>
              <a:rPr lang="en-GB" sz="2000" dirty="0"/>
              <a:t>is a </a:t>
            </a:r>
            <a:r>
              <a:rPr lang="en-GB" sz="2000" i="1" dirty="0"/>
              <a:t>M</a:t>
            </a:r>
            <a:r>
              <a:rPr lang="en-GB" sz="2000" baseline="-25000" dirty="0"/>
              <a:t>TXRU</a:t>
            </a:r>
            <a:r>
              <a:rPr lang="en-GB" sz="2000" dirty="0"/>
              <a:t> ⨉ 1 elevation precoding vector</a:t>
            </a:r>
          </a:p>
          <a:p>
            <a:pPr lvl="1"/>
            <a:r>
              <a:rPr lang="en-GB" sz="1800" dirty="0" smtClean="0"/>
              <a:t>Ex </a:t>
            </a:r>
            <a:r>
              <a:rPr lang="en-GB" sz="1800" dirty="0"/>
              <a:t>1) </a:t>
            </a:r>
            <a:r>
              <a:rPr lang="en-GB" sz="1800" dirty="0" err="1"/>
              <a:t>Kronecker</a:t>
            </a:r>
            <a:r>
              <a:rPr lang="en-GB" sz="1800" dirty="0"/>
              <a:t> product (KP) </a:t>
            </a:r>
            <a:r>
              <a:rPr lang="en-GB" sz="1800" dirty="0" smtClean="0"/>
              <a:t>codebook: </a:t>
            </a:r>
          </a:p>
          <a:p>
            <a:pPr lvl="1"/>
            <a:endParaRPr lang="en-GB" sz="1800" dirty="0" smtClean="0"/>
          </a:p>
          <a:p>
            <a:pPr lvl="1"/>
            <a:endParaRPr lang="en-GB" sz="1800" dirty="0" smtClean="0"/>
          </a:p>
          <a:p>
            <a:pPr lvl="1"/>
            <a:r>
              <a:rPr lang="en-GB" sz="1800" dirty="0" smtClean="0"/>
              <a:t>Ex </a:t>
            </a:r>
            <a:r>
              <a:rPr lang="en-GB" sz="1800" dirty="0"/>
              <a:t>2</a:t>
            </a:r>
            <a:r>
              <a:rPr lang="en-GB" sz="1800" dirty="0" smtClean="0"/>
              <a:t>) </a:t>
            </a:r>
            <a:r>
              <a:rPr lang="en-GB" sz="1800" dirty="0"/>
              <a:t>Linear-combination of KP </a:t>
            </a:r>
            <a:r>
              <a:rPr lang="en-GB" sz="1800" dirty="0" err="1"/>
              <a:t>precoders</a:t>
            </a:r>
            <a:r>
              <a:rPr lang="en-GB" sz="1800" dirty="0"/>
              <a:t>: </a:t>
            </a:r>
            <a:endParaRPr lang="en-US" sz="1800" dirty="0"/>
          </a:p>
          <a:p>
            <a:pPr lvl="1"/>
            <a:endParaRPr lang="en-GB" sz="1800" dirty="0" smtClean="0"/>
          </a:p>
          <a:p>
            <a:pPr lvl="1"/>
            <a:r>
              <a:rPr lang="en-GB" sz="1800" dirty="0" smtClean="0"/>
              <a:t>Ex </a:t>
            </a:r>
            <a:r>
              <a:rPr lang="en-GB" sz="1800" dirty="0"/>
              <a:t>3</a:t>
            </a:r>
            <a:r>
              <a:rPr lang="en-GB" sz="1800" dirty="0" smtClean="0"/>
              <a:t>) </a:t>
            </a:r>
            <a:r>
              <a:rPr lang="en-GB" sz="1800" dirty="0"/>
              <a:t>Explicit quantization </a:t>
            </a:r>
            <a:r>
              <a:rPr lang="en-GB" sz="1800" dirty="0" smtClean="0"/>
              <a:t>of dominant eigenvector of the channel covariance matrix</a:t>
            </a:r>
            <a:endParaRPr lang="en-US" sz="1800" dirty="0"/>
          </a:p>
          <a:p>
            <a:pPr lvl="1"/>
            <a:r>
              <a:rPr lang="en-GB" sz="1800" dirty="0" smtClean="0"/>
              <a:t>In Ex 1 and 2, subband </a:t>
            </a:r>
            <a:r>
              <a:rPr lang="en-GB" sz="1800" b="1" dirty="0" err="1" smtClean="0"/>
              <a:t>w</a:t>
            </a:r>
            <a:r>
              <a:rPr lang="en-GB" sz="1800" baseline="-25000" dirty="0" err="1" smtClean="0"/>
              <a:t>H</a:t>
            </a:r>
            <a:r>
              <a:rPr lang="en-GB" sz="1800" dirty="0" smtClean="0"/>
              <a:t> may be selected from a set of candidate beam vectors, just like Rel-10 8-Tx beam selection.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805492"/>
              </p:ext>
            </p:extLst>
          </p:nvPr>
        </p:nvGraphicFramePr>
        <p:xfrm>
          <a:off x="3810000" y="3657600"/>
          <a:ext cx="1664616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Equation" r:id="rId3" imgW="787320" imgH="215640" progId="Equation.3">
                  <p:embed/>
                </p:oleObj>
              </mc:Choice>
              <mc:Fallback>
                <p:oleObj name="Equation" r:id="rId3" imgW="787320" imgH="215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657600"/>
                        <a:ext cx="1664616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045499"/>
              </p:ext>
            </p:extLst>
          </p:nvPr>
        </p:nvGraphicFramePr>
        <p:xfrm>
          <a:off x="5334000" y="4114800"/>
          <a:ext cx="2201901" cy="793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Equation" r:id="rId5" imgW="1206360" imgH="431640" progId="Equation.3">
                  <p:embed/>
                </p:oleObj>
              </mc:Choice>
              <mc:Fallback>
                <p:oleObj name="Equation" r:id="rId5" imgW="1206360" imgH="431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4114800"/>
                        <a:ext cx="2201901" cy="79305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0835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GB" sz="2000" dirty="0" smtClean="0"/>
              <a:t>Example </a:t>
            </a:r>
            <a:r>
              <a:rPr lang="en-GB" sz="2000" dirty="0"/>
              <a:t>options to define the elevation precoding </a:t>
            </a:r>
            <a:r>
              <a:rPr lang="en-GB" sz="2000" dirty="0" smtClean="0"/>
              <a:t>vector </a:t>
            </a:r>
            <a:r>
              <a:rPr lang="en-GB" sz="2000" b="1" dirty="0" smtClean="0"/>
              <a:t>v</a:t>
            </a:r>
            <a:r>
              <a:rPr lang="en-GB" sz="2000" dirty="0"/>
              <a:t>:</a:t>
            </a:r>
            <a:endParaRPr lang="en-US" sz="2000" dirty="0"/>
          </a:p>
          <a:p>
            <a:pPr lvl="1"/>
            <a:r>
              <a:rPr lang="en-GB" sz="1800" dirty="0"/>
              <a:t>Ex 1)  </a:t>
            </a:r>
            <a:r>
              <a:rPr lang="en-GB" sz="1800" dirty="0" smtClean="0"/>
              <a:t>Legacy </a:t>
            </a:r>
            <a:r>
              <a:rPr lang="en-GB" sz="1800" dirty="0"/>
              <a:t>codebook</a:t>
            </a:r>
            <a:endParaRPr lang="en-US" sz="1800" dirty="0"/>
          </a:p>
          <a:p>
            <a:pPr lvl="2"/>
            <a:r>
              <a:rPr lang="en-GB" sz="1600" dirty="0"/>
              <a:t>If </a:t>
            </a:r>
            <a:r>
              <a:rPr lang="en-GB" sz="1600" i="1" dirty="0"/>
              <a:t>M</a:t>
            </a:r>
            <a:r>
              <a:rPr lang="en-GB" sz="1600" baseline="-25000" dirty="0"/>
              <a:t>TXRU</a:t>
            </a:r>
            <a:r>
              <a:rPr lang="en-GB" sz="1600" dirty="0"/>
              <a:t> = 2,  is a Rel-8 2-Tx codebook</a:t>
            </a:r>
            <a:endParaRPr lang="en-US" sz="1600" dirty="0"/>
          </a:p>
          <a:p>
            <a:pPr lvl="2"/>
            <a:r>
              <a:rPr lang="en-GB" sz="1600" dirty="0"/>
              <a:t>If </a:t>
            </a:r>
            <a:r>
              <a:rPr lang="en-GB" sz="1600" i="1" dirty="0"/>
              <a:t>M</a:t>
            </a:r>
            <a:r>
              <a:rPr lang="en-GB" sz="1600" baseline="-25000" dirty="0"/>
              <a:t>TXRU</a:t>
            </a:r>
            <a:r>
              <a:rPr lang="en-GB" sz="1600" dirty="0"/>
              <a:t> = 4,  is a Rel-8 4-Tx codebook</a:t>
            </a:r>
            <a:endParaRPr lang="en-US" sz="1600" dirty="0"/>
          </a:p>
          <a:p>
            <a:pPr lvl="2"/>
            <a:r>
              <a:rPr lang="en-GB" sz="1600" dirty="0"/>
              <a:t>If </a:t>
            </a:r>
            <a:r>
              <a:rPr lang="en-GB" sz="1600" i="1" dirty="0"/>
              <a:t>M</a:t>
            </a:r>
            <a:r>
              <a:rPr lang="en-GB" sz="1600" baseline="-25000" dirty="0"/>
              <a:t>TXRU</a:t>
            </a:r>
            <a:r>
              <a:rPr lang="en-GB" sz="1600" dirty="0"/>
              <a:t> = 8,  is a Rel-10 8-Tx codebook</a:t>
            </a:r>
            <a:endParaRPr lang="en-US" sz="1600" dirty="0"/>
          </a:p>
          <a:p>
            <a:pPr lvl="1"/>
            <a:r>
              <a:rPr lang="en-GB" sz="1800" dirty="0"/>
              <a:t>Ex 2) </a:t>
            </a:r>
            <a:r>
              <a:rPr lang="en-GB" sz="1800" dirty="0" smtClean="0"/>
              <a:t>(</a:t>
            </a:r>
            <a:r>
              <a:rPr lang="en-GB" sz="1800" i="1" dirty="0" smtClean="0"/>
              <a:t>M</a:t>
            </a:r>
            <a:r>
              <a:rPr lang="en-GB" sz="1800" baseline="-25000" dirty="0" smtClean="0"/>
              <a:t>TXRU</a:t>
            </a:r>
            <a:r>
              <a:rPr lang="en-GB" sz="1800" dirty="0" smtClean="0"/>
              <a:t>)-</a:t>
            </a:r>
            <a:r>
              <a:rPr lang="en-GB" sz="1800" dirty="0"/>
              <a:t>Tx DFT codebook with oversampling factor </a:t>
            </a:r>
            <a:r>
              <a:rPr lang="en-GB" sz="1800" i="1" dirty="0" smtClean="0"/>
              <a:t>x</a:t>
            </a:r>
            <a:r>
              <a:rPr lang="en-GB" sz="1800" dirty="0" smtClean="0"/>
              <a:t>, </a:t>
            </a:r>
            <a:r>
              <a:rPr lang="en-GB" sz="1800" dirty="0"/>
              <a:t>where </a:t>
            </a:r>
            <a:r>
              <a:rPr lang="en-GB" sz="1800" i="1" dirty="0" smtClean="0"/>
              <a:t>x</a:t>
            </a:r>
            <a:r>
              <a:rPr lang="en-GB" sz="1800" dirty="0" smtClean="0"/>
              <a:t> </a:t>
            </a:r>
            <a:r>
              <a:rPr lang="en-GB" sz="1800" dirty="0"/>
              <a:t>is a positive integer</a:t>
            </a:r>
            <a:r>
              <a:rPr lang="en-GB" sz="1800" dirty="0" smtClean="0"/>
              <a:t>.</a:t>
            </a:r>
          </a:p>
          <a:p>
            <a:pPr lvl="0"/>
            <a:endParaRPr lang="en-GB" sz="2000" dirty="0" smtClean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57115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000" dirty="0" smtClean="0"/>
              <a:t>Rank-2 PMI codebook (i.e., with </a:t>
            </a:r>
            <a:r>
              <a:rPr lang="en-GB" sz="2000" i="1" dirty="0" smtClean="0"/>
              <a:t>r</a:t>
            </a:r>
            <a:r>
              <a:rPr lang="en-GB" sz="2000" dirty="0" smtClean="0"/>
              <a:t>=2)</a:t>
            </a:r>
          </a:p>
          <a:p>
            <a:pPr lvl="1"/>
            <a:r>
              <a:rPr lang="en-GB" sz="1800" dirty="0" smtClean="0"/>
              <a:t>Ex 1) Each column of the precoder is a KP of h and v component precoding vectors</a:t>
            </a:r>
          </a:p>
          <a:p>
            <a:pPr lvl="2"/>
            <a:r>
              <a:rPr lang="en-GB" sz="1400" dirty="0" smtClean="0"/>
              <a:t>Ex 1-1</a:t>
            </a:r>
            <a:r>
              <a:rPr lang="en-GB" sz="1400" dirty="0"/>
              <a:t>) column-wise KP of rank-2 </a:t>
            </a:r>
            <a:r>
              <a:rPr lang="en-GB" sz="1400" b="1" dirty="0" err="1"/>
              <a:t>w</a:t>
            </a:r>
            <a:r>
              <a:rPr lang="en-GB" sz="1400" baseline="-25000" dirty="0" err="1"/>
              <a:t>H</a:t>
            </a:r>
            <a:r>
              <a:rPr lang="en-GB" sz="1400" dirty="0"/>
              <a:t> and rank-1 </a:t>
            </a:r>
            <a:r>
              <a:rPr lang="en-GB" sz="1400" b="1" dirty="0"/>
              <a:t>v</a:t>
            </a:r>
            <a:endParaRPr lang="en-GB" sz="1400" baseline="-25000" dirty="0"/>
          </a:p>
          <a:p>
            <a:pPr lvl="2"/>
            <a:r>
              <a:rPr lang="en-GB" sz="1400" dirty="0"/>
              <a:t>Ex </a:t>
            </a:r>
            <a:r>
              <a:rPr lang="en-GB" sz="1400" dirty="0" smtClean="0"/>
              <a:t>1-2</a:t>
            </a:r>
            <a:r>
              <a:rPr lang="en-GB" sz="1400" dirty="0"/>
              <a:t>) column-wise KP of rank-1 </a:t>
            </a:r>
            <a:r>
              <a:rPr lang="en-GB" sz="1400" b="1" dirty="0" err="1"/>
              <a:t>w</a:t>
            </a:r>
            <a:r>
              <a:rPr lang="en-GB" sz="1400" baseline="-25000" dirty="0" err="1"/>
              <a:t>H</a:t>
            </a:r>
            <a:r>
              <a:rPr lang="en-GB" sz="1400" dirty="0"/>
              <a:t> and rank-2 </a:t>
            </a:r>
            <a:r>
              <a:rPr lang="en-GB" sz="1400" b="1" dirty="0"/>
              <a:t>v</a:t>
            </a:r>
            <a:endParaRPr lang="en-GB" sz="1400" dirty="0"/>
          </a:p>
          <a:p>
            <a:endParaRPr lang="en-GB" sz="2000" dirty="0"/>
          </a:p>
          <a:p>
            <a:r>
              <a:rPr lang="en-GB" sz="2000" dirty="0"/>
              <a:t>Companies are encouraged to bring evaluation results for this CSI feedback proposal and/or other CSI feedback proposals by </a:t>
            </a:r>
            <a:r>
              <a:rPr lang="en-GB" sz="2000" dirty="0" smtClean="0"/>
              <a:t>RAN1#80bis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25313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411</Words>
  <Application>Microsoft Office PowerPoint</Application>
  <PresentationFormat>On-screen Show (4:3)</PresentationFormat>
  <Paragraphs>44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Equation</vt:lpstr>
      <vt:lpstr>WF on EB/FD-MIMO CSI feedback enhancements</vt:lpstr>
      <vt:lpstr>Background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feedback enhancements</dc:title>
  <dc:creator>Young Han Nam</dc:creator>
  <cp:lastModifiedBy>Young Han Nam</cp:lastModifiedBy>
  <cp:revision>35</cp:revision>
  <dcterms:created xsi:type="dcterms:W3CDTF">2015-02-08T03:04:33Z</dcterms:created>
  <dcterms:modified xsi:type="dcterms:W3CDTF">2015-02-12T13:08:09Z</dcterms:modified>
</cp:coreProperties>
</file>