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  <p:sldMasterId id="2147483819" r:id="rId4"/>
  </p:sldMasterIdLst>
  <p:notesMasterIdLst>
    <p:notesMasterId r:id="rId9"/>
  </p:notesMasterIdLst>
  <p:handoutMasterIdLst>
    <p:handoutMasterId r:id="rId10"/>
  </p:handoutMasterIdLst>
  <p:sldIdLst>
    <p:sldId id="311" r:id="rId5"/>
    <p:sldId id="414" r:id="rId6"/>
    <p:sldId id="415" r:id="rId7"/>
    <p:sldId id="416" r:id="rId8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842" autoAdjust="0"/>
    <p:restoredTop sz="97320" autoAdjust="0"/>
  </p:normalViewPr>
  <p:slideViewPr>
    <p:cSldViewPr snapToGrid="0">
      <p:cViewPr>
        <p:scale>
          <a:sx n="90" d="100"/>
          <a:sy n="90" d="100"/>
        </p:scale>
        <p:origin x="-1314" y="-2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02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11/19/2014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932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97989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0" bIns="0"/>
          <a:lstStyle>
            <a:lvl1pPr>
              <a:defRPr baseline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 tIns="0" bIns="0"/>
          <a:lstStyle>
            <a:lvl1pPr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7766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0719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67802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15821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093512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37715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7138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2014 – RAN1 Coordination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2014 </a:t>
            </a:r>
            <a:r>
              <a:rPr lang="en-US" sz="800" dirty="0" smtClean="0">
                <a:solidFill>
                  <a:schemeClr val="bg1"/>
                </a:solidFill>
                <a:latin typeface="+mn-lt"/>
                <a:cs typeface="Arial" charset="0"/>
              </a:rPr>
              <a:t>- RAN 1Coordination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FFFFFF"/>
                </a:solidFill>
                <a:cs typeface="Arial" charset="0"/>
              </a:rPr>
              <a:t>© Nokia 2014 </a:t>
            </a:r>
            <a:endParaRPr lang="en-GB" sz="800" dirty="0">
              <a:solidFill>
                <a:srgbClr val="FFFFFF"/>
              </a:solidFill>
              <a:latin typeface="Nokia Pure Text Light"/>
              <a:cs typeface="Arial" charset="0"/>
            </a:endParaRPr>
          </a:p>
        </p:txBody>
      </p:sp>
      <p:pic>
        <p:nvPicPr>
          <p:cNvPr id="28" name="Picture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9280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2014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40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65124"/>
            <a:ext cx="8244000" cy="1368475"/>
          </a:xfrm>
        </p:spPr>
        <p:txBody>
          <a:bodyPr/>
          <a:lstStyle/>
          <a:p>
            <a:pPr eaLnBrk="1" hangingPunct="1"/>
            <a:r>
              <a:rPr lang="en-GB" sz="3600" dirty="0" smtClean="0">
                <a:ea typeface="ヒラギノ角ゴ Pro W3"/>
                <a:cs typeface="ヒラギノ角ゴ Pro W3"/>
              </a:rPr>
              <a:t>6</a:t>
            </a:r>
            <a:r>
              <a:rPr lang="en-GB" sz="3600" noProof="0" dirty="0" smtClean="0">
                <a:ea typeface="ヒラギノ角ゴ Pro W3"/>
                <a:cs typeface="ヒラギノ角ゴ Pro W3"/>
              </a:rPr>
              <a:t>.3.3.2 WF </a:t>
            </a:r>
            <a:r>
              <a:rPr lang="en-GB" sz="3600" dirty="0" smtClean="0">
                <a:ea typeface="ヒラギノ角ゴ Pro W3"/>
                <a:cs typeface="ヒラギノ角ゴ Pro W3"/>
              </a:rPr>
              <a:t>on simulations for enhancement proposals</a:t>
            </a:r>
            <a:endParaRPr lang="en-GB" sz="3600" noProof="0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451" y="180870"/>
            <a:ext cx="844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64158" y="169810"/>
            <a:ext cx="715442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79</a:t>
            </a:r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R1-145355</a:t>
            </a:r>
            <a:endParaRPr lang="en-US" altLang="ko-KR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San Francisco, US, 17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21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st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Nov 2014</a:t>
            </a:r>
            <a:endParaRPr lang="en-GB" altLang="ko-KR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9090" y="2140299"/>
            <a:ext cx="5456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Nokia Networks, Nokia Corporation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03385"/>
            <a:ext cx="8229600" cy="3878663"/>
          </a:xfrm>
        </p:spPr>
        <p:txBody>
          <a:bodyPr/>
          <a:lstStyle/>
          <a:p>
            <a:pPr marL="230188" lvl="1" indent="-230188">
              <a:buFont typeface="Arial" charset="0"/>
              <a:buChar char="•"/>
            </a:pPr>
            <a:r>
              <a:rPr lang="en-US" b="1" dirty="0" smtClean="0"/>
              <a:t>For a given antenna array configuration, an </a:t>
            </a:r>
            <a:r>
              <a:rPr lang="en-US" b="1" dirty="0" smtClean="0"/>
              <a:t>enhancement </a:t>
            </a:r>
            <a:r>
              <a:rPr lang="en-US" b="1" dirty="0" smtClean="0"/>
              <a:t>proposal </a:t>
            </a:r>
            <a:r>
              <a:rPr lang="en-US" b="1" dirty="0" smtClean="0"/>
              <a:t>that requires specifications change </a:t>
            </a:r>
            <a:r>
              <a:rPr lang="en-US" b="1" dirty="0" smtClean="0"/>
              <a:t>should </a:t>
            </a:r>
            <a:r>
              <a:rPr lang="en-US" b="1" dirty="0" smtClean="0">
                <a:solidFill>
                  <a:srgbClr val="FF0000"/>
                </a:solidFill>
              </a:rPr>
              <a:t>at </a:t>
            </a:r>
            <a:r>
              <a:rPr lang="en-US" b="1" dirty="0" smtClean="0">
                <a:solidFill>
                  <a:srgbClr val="FF0000"/>
                </a:solidFill>
              </a:rPr>
              <a:t>least</a:t>
            </a:r>
            <a:r>
              <a:rPr lang="en-US" b="1" dirty="0" smtClean="0"/>
              <a:t> be supported with the following:</a:t>
            </a:r>
            <a:endParaRPr lang="en-US" b="1" dirty="0" smtClean="0"/>
          </a:p>
          <a:p>
            <a:pPr lvl="1"/>
            <a:r>
              <a:rPr lang="en-US" dirty="0" smtClean="0"/>
              <a:t>A </a:t>
            </a:r>
            <a:r>
              <a:rPr lang="en-US" dirty="0"/>
              <a:t>b</a:t>
            </a:r>
            <a:r>
              <a:rPr lang="en-US" dirty="0" smtClean="0"/>
              <a:t>aseline case</a:t>
            </a:r>
          </a:p>
          <a:p>
            <a:pPr lvl="2"/>
            <a:r>
              <a:rPr lang="en-US" dirty="0" smtClean="0"/>
              <a:t>A baseline is considered to have no specification impact to Rel-12 and providing the best performance achievable using Rel-12 specifications</a:t>
            </a:r>
          </a:p>
          <a:p>
            <a:pPr lvl="1"/>
            <a:r>
              <a:rPr lang="en-US" dirty="0" smtClean="0"/>
              <a:t>An enhancement case</a:t>
            </a:r>
          </a:p>
          <a:p>
            <a:pPr lvl="2"/>
            <a:r>
              <a:rPr lang="en-US" dirty="0" smtClean="0"/>
              <a:t>An enhancement is considered to have specification impact to Rel-12</a:t>
            </a:r>
          </a:p>
          <a:p>
            <a:pPr lvl="1"/>
            <a:r>
              <a:rPr lang="en-US" dirty="0" smtClean="0"/>
              <a:t>The enhancement case should </a:t>
            </a:r>
            <a:r>
              <a:rPr lang="en-US" dirty="0" smtClean="0">
                <a:solidFill>
                  <a:srgbClr val="FF0000"/>
                </a:solidFill>
              </a:rPr>
              <a:t>at </a:t>
            </a:r>
            <a:r>
              <a:rPr lang="en-US" dirty="0" smtClean="0">
                <a:solidFill>
                  <a:srgbClr val="FF0000"/>
                </a:solidFill>
              </a:rPr>
              <a:t>least</a:t>
            </a:r>
            <a:r>
              <a:rPr lang="en-US" dirty="0" smtClean="0"/>
              <a:t> be evaluated against </a:t>
            </a:r>
            <a:r>
              <a:rPr lang="en-US" dirty="0" smtClean="0"/>
              <a:t>the  </a:t>
            </a:r>
            <a:r>
              <a:rPr lang="en-US" dirty="0" smtClean="0"/>
              <a:t>baseline case</a:t>
            </a:r>
            <a:endParaRPr lang="en-US" dirty="0" smtClean="0"/>
          </a:p>
          <a:p>
            <a:r>
              <a:rPr lang="en-US" sz="1600" dirty="0" smtClean="0"/>
              <a:t>Antenna array configuration is given by the parameters {M,N,P,Q}</a:t>
            </a:r>
          </a:p>
          <a:p>
            <a:pPr lvl="1"/>
            <a:r>
              <a:rPr lang="en-US" dirty="0" smtClean="0"/>
              <a:t>Baseline and Enhancement cases assume the same values for M, N, P, Q </a:t>
            </a:r>
          </a:p>
          <a:p>
            <a:pPr lvl="2"/>
            <a:r>
              <a:rPr lang="en-US" dirty="0" smtClean="0"/>
              <a:t>1D TXRU virtualization: The total number of associated TXRUs:  Q= M</a:t>
            </a:r>
            <a:r>
              <a:rPr lang="en-US" baseline="-25000" dirty="0" smtClean="0"/>
              <a:t>TXRU </a:t>
            </a:r>
            <a:r>
              <a:rPr lang="en-US" dirty="0" smtClean="0"/>
              <a:t>* N * P according to TXRU model-1 (as defined in RAN1#78bis)</a:t>
            </a:r>
          </a:p>
          <a:p>
            <a:pPr lvl="2"/>
            <a:r>
              <a:rPr lang="en-US" dirty="0" smtClean="0"/>
              <a:t>2D TXRU virtualization: The total number of TXRUs </a:t>
            </a:r>
            <a:r>
              <a:rPr lang="en-US" dirty="0" smtClean="0">
                <a:solidFill>
                  <a:srgbClr val="FF0000"/>
                </a:solidFill>
              </a:rPr>
              <a:t>Q</a:t>
            </a:r>
            <a:r>
              <a:rPr lang="en-US" dirty="0" smtClean="0"/>
              <a:t> should be described by the proponent</a:t>
            </a:r>
            <a:endParaRPr lang="en-US" baseline="-25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-1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53626"/>
            <a:ext cx="8229600" cy="36421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TXRU virtualization models</a:t>
            </a:r>
          </a:p>
          <a:p>
            <a:pPr lvl="1"/>
            <a:r>
              <a:rPr lang="en-US" dirty="0" smtClean="0"/>
              <a:t>For a given array antenna configuration, the Baseline and Enhancement cases can </a:t>
            </a:r>
          </a:p>
          <a:p>
            <a:pPr lvl="2"/>
            <a:r>
              <a:rPr lang="en-US" dirty="0" smtClean="0"/>
              <a:t>assume different virtualization weight vectors ( </a:t>
            </a:r>
            <a:r>
              <a:rPr lang="en-US" dirty="0" smtClean="0">
                <a:solidFill>
                  <a:srgbClr val="FF0000"/>
                </a:solidFill>
              </a:rPr>
              <a:t>for</a:t>
            </a:r>
            <a:r>
              <a:rPr lang="en-US" dirty="0" smtClean="0"/>
              <a:t>1D or 2D virtualization)</a:t>
            </a:r>
            <a:endParaRPr lang="en-US" dirty="0"/>
          </a:p>
          <a:p>
            <a:pPr lvl="2"/>
            <a:r>
              <a:rPr lang="en-US" dirty="0" smtClean="0"/>
              <a:t>assume different TXRU architecture options (e.g. sub-array architecture, full-connection architecture, 2D architecture)</a:t>
            </a:r>
          </a:p>
          <a:p>
            <a:pPr lvl="1"/>
            <a:r>
              <a:rPr lang="en-US" dirty="0" smtClean="0"/>
              <a:t>Companies are encouraged to additionally provide both baseline and enhancement case results for the same architecture option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Introduce the following TXRU virtualization model:</a:t>
            </a:r>
          </a:p>
          <a:p>
            <a:pPr lvl="2"/>
            <a:r>
              <a:rPr lang="en-US" dirty="0" smtClean="0"/>
              <a:t>Sub-array partition model 2</a:t>
            </a:r>
          </a:p>
          <a:p>
            <a:pPr lvl="2"/>
            <a:r>
              <a:rPr lang="en-US" b="1" dirty="0" smtClean="0"/>
              <a:t>q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)=</a:t>
            </a:r>
            <a:r>
              <a:rPr lang="en-US" b="1" dirty="0" smtClean="0"/>
              <a:t>w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)x(</a:t>
            </a:r>
            <a:r>
              <a:rPr lang="en-US" dirty="0" err="1" smtClean="0"/>
              <a:t>i</a:t>
            </a:r>
            <a:r>
              <a:rPr lang="en-US" dirty="0" smtClean="0"/>
              <a:t>), </a:t>
            </a:r>
            <a:r>
              <a:rPr lang="en-US" dirty="0" err="1" smtClean="0"/>
              <a:t>i</a:t>
            </a:r>
            <a:r>
              <a:rPr lang="en-US" dirty="0" smtClean="0"/>
              <a:t>=1, .., M</a:t>
            </a:r>
            <a:r>
              <a:rPr lang="en-US" baseline="-25000" dirty="0" smtClean="0"/>
              <a:t>TXRU</a:t>
            </a:r>
          </a:p>
          <a:p>
            <a:pPr lvl="2"/>
            <a:r>
              <a:rPr lang="en-AU" dirty="0" smtClean="0"/>
              <a:t>The length of </a:t>
            </a:r>
            <a:r>
              <a:rPr lang="en-AU" b="1" dirty="0" smtClean="0"/>
              <a:t>w</a:t>
            </a:r>
            <a:r>
              <a:rPr lang="en-AU" dirty="0" smtClean="0"/>
              <a:t>(</a:t>
            </a:r>
            <a:r>
              <a:rPr lang="en-AU" dirty="0" err="1" smtClean="0"/>
              <a:t>i</a:t>
            </a:r>
            <a:r>
              <a:rPr lang="en-AU" dirty="0" smtClean="0"/>
              <a:t>) is given by K = M/M</a:t>
            </a:r>
            <a:r>
              <a:rPr lang="en-AU" baseline="-25000" dirty="0" smtClean="0"/>
              <a:t>TXRU</a:t>
            </a:r>
          </a:p>
          <a:p>
            <a:pPr lvl="2"/>
            <a:r>
              <a:rPr lang="en-AU" b="1" dirty="0" smtClean="0"/>
              <a:t>w</a:t>
            </a:r>
            <a:r>
              <a:rPr lang="en-AU" dirty="0" smtClean="0"/>
              <a:t> is given by</a:t>
            </a:r>
            <a:endParaRPr lang="en-US" dirty="0" smtClean="0"/>
          </a:p>
          <a:p>
            <a:pPr lvl="3"/>
            <a:r>
              <a:rPr lang="en-US" dirty="0" smtClean="0"/>
              <a:t>a. </a:t>
            </a:r>
            <a:r>
              <a:rPr lang="en-AU" dirty="0" smtClean="0"/>
              <a:t>Option A: </a:t>
            </a:r>
          </a:p>
          <a:p>
            <a:pPr lvl="3"/>
            <a:r>
              <a:rPr lang="en-US" dirty="0" smtClean="0"/>
              <a:t>b. Option B: </a:t>
            </a:r>
            <a:r>
              <a:rPr lang="en-US" i="1" dirty="0" smtClean="0">
                <a:solidFill>
                  <a:srgbClr val="FF0000"/>
                </a:solidFill>
              </a:rPr>
              <a:t>w</a:t>
            </a:r>
            <a:r>
              <a:rPr lang="en-US" i="1" baseline="-25000" dirty="0" smtClean="0">
                <a:solidFill>
                  <a:srgbClr val="FF0000"/>
                </a:solidFill>
              </a:rPr>
              <a:t>k</a:t>
            </a:r>
            <a:r>
              <a:rPr lang="en-US" i="1" dirty="0" smtClean="0">
                <a:solidFill>
                  <a:srgbClr val="FF0000"/>
                </a:solidFill>
              </a:rPr>
              <a:t>(</a:t>
            </a:r>
            <a:r>
              <a:rPr lang="en-US" i="1" dirty="0" err="1" smtClean="0">
                <a:solidFill>
                  <a:srgbClr val="FF0000"/>
                </a:solidFill>
              </a:rPr>
              <a:t>i</a:t>
            </a:r>
            <a:r>
              <a:rPr lang="en-US" i="1" dirty="0" smtClean="0">
                <a:solidFill>
                  <a:srgbClr val="FF0000"/>
                </a:solidFill>
              </a:rPr>
              <a:t>)</a:t>
            </a:r>
            <a:r>
              <a:rPr lang="en-US" dirty="0" smtClean="0"/>
              <a:t> as given by the proponent </a:t>
            </a:r>
            <a:r>
              <a:rPr lang="en-US" dirty="0" smtClean="0"/>
              <a:t>company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The description for 2D TXRU virtualization model to be provided by Ericsson on </a:t>
            </a:r>
            <a:r>
              <a:rPr lang="en-US" dirty="0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hursday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endParaRPr lang="en-US" baseline="-25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0046878"/>
              </p:ext>
            </p:extLst>
          </p:nvPr>
        </p:nvGraphicFramePr>
        <p:xfrm>
          <a:off x="2095725" y="3505473"/>
          <a:ext cx="3948112" cy="381000"/>
        </p:xfrm>
        <a:graphic>
          <a:graphicData uri="http://schemas.openxmlformats.org/presentationml/2006/ole">
            <p:oleObj spid="_x0000_s1029" name="Equation" r:id="rId3" imgW="44831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are encouraged to share details of the baseline case before RAN1#80 via email discussion</a:t>
            </a:r>
          </a:p>
          <a:p>
            <a:pPr lvl="1"/>
            <a:r>
              <a:rPr lang="en-US" dirty="0" smtClean="0"/>
              <a:t>The intention is to allow easy replication of baseline case results</a:t>
            </a:r>
          </a:p>
          <a:p>
            <a:pPr lvl="1"/>
            <a:r>
              <a:rPr lang="en-US" dirty="0" smtClean="0"/>
              <a:t>TXRU virtualization </a:t>
            </a:r>
            <a:r>
              <a:rPr lang="en-US" dirty="0"/>
              <a:t>weights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for</a:t>
            </a:r>
            <a:r>
              <a:rPr lang="en-US" dirty="0" smtClean="0"/>
              <a:t> 1D or 2D virtualization)</a:t>
            </a:r>
          </a:p>
          <a:p>
            <a:pPr lvl="1"/>
            <a:r>
              <a:rPr lang="en-US" dirty="0" smtClean="0"/>
              <a:t>CSI-RS to TXRU virtualization</a:t>
            </a:r>
          </a:p>
          <a:p>
            <a:pPr lvl="1"/>
            <a:r>
              <a:rPr lang="en-US" dirty="0" smtClean="0"/>
              <a:t>CSI-RS port indexing</a:t>
            </a:r>
          </a:p>
          <a:p>
            <a:pPr lvl="1"/>
            <a:r>
              <a:rPr lang="en-US" dirty="0" smtClean="0"/>
              <a:t>Cell association weights and method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-3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0</TotalTime>
  <Words>344</Words>
  <Application>Microsoft Office PowerPoint</Application>
  <PresentationFormat>On-screen Show (16:9)</PresentationFormat>
  <Paragraphs>38</Paragraphs>
  <Slides>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Nokia PowerPoint Template Nokia Pure v13</vt:lpstr>
      <vt:lpstr>Nokia Master Blue Background</vt:lpstr>
      <vt:lpstr>1_Nokia Master Blue Background</vt:lpstr>
      <vt:lpstr>Nokia Master White Background</vt:lpstr>
      <vt:lpstr>Equation</vt:lpstr>
      <vt:lpstr>Slide 1</vt:lpstr>
      <vt:lpstr>Proposal -1</vt:lpstr>
      <vt:lpstr>Proposal 2</vt:lpstr>
      <vt:lpstr>Proposal -3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2014-05-04T21:20:46Z</dcterms:created>
  <dcterms:modified xsi:type="dcterms:W3CDTF">2014-11-20T00:07:25Z</dcterms:modified>
</cp:coreProperties>
</file>