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3" r:id="rId3"/>
    <p:sldId id="265" r:id="rId4"/>
    <p:sldId id="267" r:id="rId5"/>
    <p:sldId id="275" r:id="rId6"/>
    <p:sldId id="274" r:id="rId7"/>
    <p:sldId id="270" r:id="rId8"/>
    <p:sldId id="271" r:id="rId9"/>
    <p:sldId id="272" r:id="rId10"/>
    <p:sldId id="273" r:id="rId11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4660"/>
  </p:normalViewPr>
  <p:slideViewPr>
    <p:cSldViewPr>
      <p:cViewPr>
        <p:scale>
          <a:sx n="60" d="100"/>
          <a:sy n="60" d="100"/>
        </p:scale>
        <p:origin x="-840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4272CD-A264-49B5-8DE9-02332A8310F8}" type="datetimeFigureOut">
              <a:rPr lang="zh-TW" altLang="en-US" smtClean="0"/>
              <a:t>2014/5/21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54602-A6BB-4E2E-BB36-EFAF9243AED0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3527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F65DF-585C-42DE-883E-EC212360DFD8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C2CE7-F383-47F1-BD98-12EE604AAEA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3902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BC6A6-89AA-4395-8171-A02B963FB328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AD146-6A32-43EE-B744-930B3B8E7EC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7394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AF681-3F42-4FBD-B868-2DC94E67EF79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2F5201-8B98-4DB8-8A15-44A225F85CE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7359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EDF3C-7078-4B3D-8DD4-33AD69A64BB0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7B5B4-5FE2-4851-8376-195BE2748D8F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303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9A6F7-059A-4634-8F5C-D1FD6244E70F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D576A-E120-447E-87DD-5DF3A88F488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1154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C372D-9D60-4B57-A553-9931E02A04E9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D032A9-B7F6-4724-8B25-BE5DB69CBD0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9200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8B182-D67C-44C7-B201-FFF7B124ABE4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A67C4-033B-4AC2-98DC-1CC623791B6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1276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D8C9-EDDC-4799-9474-C2B6FBB3B37B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AFB61-56ED-426D-B2C5-C43C418602D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7255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A69A2-BB29-45D1-961B-1CD3D2343327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B3DD8-07DD-4779-8DF2-F4DEFFAE4B1A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586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52CBB-D782-4008-9265-CF23E631AFC9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005104-23E8-4D74-927A-874327DB4E1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945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19F56-DD51-4E01-BDF2-97F1E822F9D7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29A03-F819-41A3-8448-F790EFE3CFB4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8855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BD6763-43AA-48D3-AA83-D433590DB7D3}" type="datetimeFigureOut">
              <a:rPr lang="ko-KR" altLang="en-US"/>
              <a:pPr>
                <a:defRPr/>
              </a:pPr>
              <a:t>2014-05-21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BBB7981-46DE-484F-A19C-31C2CA65042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4838"/>
          </a:xfrm>
        </p:spPr>
        <p:txBody>
          <a:bodyPr/>
          <a:lstStyle/>
          <a:p>
            <a:pPr eaLnBrk="1" latinLnBrk="0" hangingPunct="1"/>
            <a:r>
              <a:rPr lang="en-US" altLang="ja-JP" smtClean="0"/>
              <a:t>WF on Power control for Dual-Connectivity</a:t>
            </a:r>
            <a:endParaRPr lang="ja-JP" altLang="en-US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611188" y="4365625"/>
            <a:ext cx="8069262" cy="1871663"/>
          </a:xfrm>
        </p:spPr>
        <p:txBody>
          <a:bodyPr/>
          <a:lstStyle/>
          <a:p>
            <a:pPr eaLnBrk="1" hangingPunct="1"/>
            <a:r>
              <a:rPr lang="en-US" altLang="ja-JP" sz="2800" dirty="0" smtClean="0">
                <a:solidFill>
                  <a:schemeClr val="tx1"/>
                </a:solidFill>
              </a:rPr>
              <a:t>LG Electronics, [Ericsson, Broadcom, </a:t>
            </a:r>
            <a:r>
              <a:rPr lang="en-US" altLang="ja-JP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sz="2800" dirty="0" smtClean="0">
                <a:solidFill>
                  <a:schemeClr val="tx1"/>
                </a:solidFill>
              </a:rPr>
              <a:t>, NTT DOCOMO, Panasonic, </a:t>
            </a:r>
            <a:r>
              <a:rPr lang="en-US" altLang="ja-JP" sz="2800" dirty="0" err="1" smtClean="0">
                <a:solidFill>
                  <a:schemeClr val="tx1"/>
                </a:solidFill>
              </a:rPr>
              <a:t>KT</a:t>
            </a:r>
            <a:r>
              <a:rPr lang="en-US" altLang="ja-JP" sz="2800" dirty="0" smtClean="0">
                <a:solidFill>
                  <a:schemeClr val="tx1"/>
                </a:solidFill>
              </a:rPr>
              <a:t>, CATT, </a:t>
            </a:r>
            <a:r>
              <a:rPr lang="en-US" altLang="ja-JP" sz="2800" dirty="0" err="1" smtClean="0">
                <a:solidFill>
                  <a:schemeClr val="tx1"/>
                </a:solidFill>
              </a:rPr>
              <a:t>ZTE</a:t>
            </a:r>
            <a:r>
              <a:rPr lang="en-US" altLang="ja-JP" sz="2800" dirty="0" smtClean="0">
                <a:solidFill>
                  <a:schemeClr val="tx1"/>
                </a:solidFill>
              </a:rPr>
              <a:t>, Fujitsu, Huawei, </a:t>
            </a:r>
            <a:r>
              <a:rPr lang="en-US" altLang="ja-JP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ja-JP" sz="2800" dirty="0" smtClean="0">
                <a:solidFill>
                  <a:schemeClr val="tx1"/>
                </a:solidFill>
              </a:rPr>
              <a:t>, Samsung, Sharp, NSN, Nokia, TI, Cisco, Intel, Qualcomm]</a:t>
            </a:r>
            <a:endParaRPr lang="ja-JP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235825" y="188913"/>
            <a:ext cx="1444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ja-JP" sz="2400">
                <a:latin typeface="Calibri" pitchFamily="34" charset="0"/>
                <a:ea typeface="ＭＳ Ｐゴシック" pitchFamily="50" charset="-128"/>
              </a:rPr>
              <a:t>R1-14xxxx</a:t>
            </a:r>
            <a:endParaRPr kumimoji="0" lang="ja-JP" altLang="en-US" sz="2400">
              <a:latin typeface="Calibri" pitchFamily="34" charset="0"/>
              <a:ea typeface="ＭＳ Ｐゴシック" pitchFamily="50" charset="-128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1227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hangingPunct="1"/>
            <a:r>
              <a:rPr kumimoji="0" lang="en-US" altLang="ja-JP" sz="2400">
                <a:latin typeface="Calibri" pitchFamily="34" charset="0"/>
                <a:ea typeface="ＭＳ Ｐゴシック" pitchFamily="50" charset="-128"/>
              </a:rPr>
              <a:t>3GPP TSG RAN WG1 #77</a:t>
            </a:r>
          </a:p>
          <a:p>
            <a:pPr eaLnBrk="1" hangingPunct="1"/>
            <a:r>
              <a:rPr kumimoji="0" lang="en-US" altLang="ja-JP" sz="2400">
                <a:latin typeface="Calibri" pitchFamily="34" charset="0"/>
                <a:ea typeface="ＭＳ Ｐゴシック" pitchFamily="50" charset="-128"/>
              </a:rPr>
              <a:t>Seoul, Korea, May 19 - 23, 2014</a:t>
            </a:r>
          </a:p>
          <a:p>
            <a:pPr eaLnBrk="1" hangingPunct="1"/>
            <a:r>
              <a:rPr kumimoji="0" lang="en-US" altLang="ja-JP" sz="2400">
                <a:latin typeface="Calibri" pitchFamily="34" charset="0"/>
                <a:ea typeface="ＭＳ Ｐゴシック" pitchFamily="50" charset="-128"/>
              </a:rPr>
              <a:t>Agenda item 6.2.4</a:t>
            </a:r>
            <a:endParaRPr kumimoji="0" lang="ja-JP" altLang="en-US" sz="2400">
              <a:latin typeface="Calibri" pitchFamily="34" charset="0"/>
              <a:ea typeface="ＭＳ Ｐゴシック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화살표 연결선 6"/>
          <p:cNvCxnSpPr/>
          <p:nvPr/>
        </p:nvCxnSpPr>
        <p:spPr>
          <a:xfrm>
            <a:off x="395536" y="1268760"/>
            <a:ext cx="0" cy="50405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6200000">
            <a:off x="-175882" y="371238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smtClean="0">
                <a:latin typeface="Times New Roman" pitchFamily="18" charset="0"/>
                <a:cs typeface="Times New Roman" pitchFamily="18" charset="0"/>
              </a:rPr>
              <a:t>CMAX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827584" y="1268760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827584" y="4869160"/>
            <a:ext cx="0" cy="14401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16200000">
            <a:off x="220162" y="187618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MeNB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246874" y="536857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SeNB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259632" y="1268760"/>
            <a:ext cx="2592288" cy="3960440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3851920" y="1268760"/>
            <a:ext cx="2592288" cy="2808312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2555776" y="3789040"/>
            <a:ext cx="2592288" cy="2520280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>
            <a:off x="251520" y="1268760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251520" y="6309320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683568" y="3140968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683568" y="4869160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1259632" y="1268760"/>
            <a:ext cx="2592288" cy="36004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2555776" y="4869160"/>
            <a:ext cx="2592288" cy="1440160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3851920" y="1268760"/>
            <a:ext cx="2592288" cy="2808312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1" name="직선 화살표 연결선 30"/>
          <p:cNvCxnSpPr/>
          <p:nvPr/>
        </p:nvCxnSpPr>
        <p:spPr>
          <a:xfrm>
            <a:off x="1259632" y="1124744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195736" y="76470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</a:t>
            </a:r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직선 화살표 연결선 34"/>
          <p:cNvCxnSpPr/>
          <p:nvPr/>
        </p:nvCxnSpPr>
        <p:spPr>
          <a:xfrm>
            <a:off x="3851920" y="1124744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788024" y="76470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i+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직선 화살표 연결선 36"/>
          <p:cNvCxnSpPr/>
          <p:nvPr/>
        </p:nvCxnSpPr>
        <p:spPr>
          <a:xfrm>
            <a:off x="2555776" y="64533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987824" y="644404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직선 화살표 연결선 38"/>
          <p:cNvCxnSpPr/>
          <p:nvPr/>
        </p:nvCxnSpPr>
        <p:spPr>
          <a:xfrm>
            <a:off x="5148064" y="64533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580112" y="644404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1520" y="32336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For Channel 4 &gt; Channel 3 &gt; Channel 2 &gt; Channel 1 in priority,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79712" y="21328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03848" y="53012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2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55976" y="220486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3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24128" y="53012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Downlink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6876256" y="1484784"/>
            <a:ext cx="216024" cy="368424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7092280" y="1484784"/>
            <a:ext cx="216024" cy="360040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6876256" y="2132856"/>
            <a:ext cx="216024" cy="36004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7092280" y="2132856"/>
            <a:ext cx="216024" cy="360040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7380312" y="2132856"/>
            <a:ext cx="1763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Allocated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51520" y="35332"/>
            <a:ext cx="80106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Non Look-ahead supporting case  with earlier </a:t>
            </a:r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prioritization at SF </a:t>
            </a:r>
            <a:r>
              <a:rPr lang="en-US" altLang="ko-KR" dirty="0" err="1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 on MeNB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  <a:p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380312" y="141277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Scheduled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0" name="직선 화살표 연결선 49"/>
          <p:cNvCxnSpPr/>
          <p:nvPr/>
        </p:nvCxnSpPr>
        <p:spPr>
          <a:xfrm>
            <a:off x="1645513" y="1268760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 rot="16200000">
            <a:off x="858072" y="2102368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직선 화살표 연결선 54"/>
          <p:cNvCxnSpPr/>
          <p:nvPr/>
        </p:nvCxnSpPr>
        <p:spPr>
          <a:xfrm>
            <a:off x="3059832" y="4869160"/>
            <a:ext cx="0" cy="14401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 rot="16200000">
            <a:off x="2187995" y="5433449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Ppre_SeNB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9" name="직선 화살표 연결선 58"/>
          <p:cNvCxnSpPr/>
          <p:nvPr/>
        </p:nvCxnSpPr>
        <p:spPr>
          <a:xfrm>
            <a:off x="4834220" y="1273717"/>
            <a:ext cx="0" cy="280335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 rot="16200000">
            <a:off x="2592539" y="2088012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Palloc_MeNB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" name="직선 화살표 연결선 60"/>
          <p:cNvCxnSpPr/>
          <p:nvPr/>
        </p:nvCxnSpPr>
        <p:spPr>
          <a:xfrm>
            <a:off x="5796136" y="1302551"/>
            <a:ext cx="0" cy="2774521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 rot="16200000">
            <a:off x="4917578" y="2227275"/>
            <a:ext cx="1406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i="1" dirty="0" err="1" smtClean="0">
                <a:latin typeface="Times New Roman" pitchFamily="18" charset="0"/>
                <a:cs typeface="Times New Roman" pitchFamily="18" charset="0"/>
              </a:rPr>
              <a:t>Palloc_MeNB_late</a:t>
            </a:r>
            <a:endParaRPr lang="ko-KR" altLang="en-US" sz="1200" b="1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3" name="직선 화살표 연결선 62"/>
          <p:cNvCxnSpPr/>
          <p:nvPr/>
        </p:nvCxnSpPr>
        <p:spPr>
          <a:xfrm>
            <a:off x="4651507" y="4888473"/>
            <a:ext cx="0" cy="1397464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 rot="16200000">
            <a:off x="3764700" y="5334081"/>
            <a:ext cx="14228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Palloc_SeNB_late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7" name="직선 화살표 연결선 66"/>
          <p:cNvCxnSpPr/>
          <p:nvPr/>
        </p:nvCxnSpPr>
        <p:spPr>
          <a:xfrm>
            <a:off x="4237801" y="1270581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 rot="16200000">
            <a:off x="3450360" y="2104189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5148064" y="4869160"/>
            <a:ext cx="2592288" cy="14401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4" name="직선 화살표 연결선 73"/>
          <p:cNvCxnSpPr/>
          <p:nvPr/>
        </p:nvCxnSpPr>
        <p:spPr>
          <a:xfrm>
            <a:off x="4368618" y="3142789"/>
            <a:ext cx="0" cy="1726371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 rot="16200000">
            <a:off x="3656495" y="3709188"/>
            <a:ext cx="1424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Remaining  Power(k, 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8" name="직선 화살표 연결선 77"/>
          <p:cNvCxnSpPr/>
          <p:nvPr/>
        </p:nvCxnSpPr>
        <p:spPr>
          <a:xfrm flipH="1">
            <a:off x="5440452" y="3081095"/>
            <a:ext cx="7795" cy="322822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 rot="16200000">
            <a:off x="4668622" y="3666218"/>
            <a:ext cx="1543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Remaining  Power(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k+1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 rot="16200000">
            <a:off x="3901495" y="2208953"/>
            <a:ext cx="1500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i="1" dirty="0" err="1" smtClean="0">
                <a:latin typeface="Times New Roman" pitchFamily="18" charset="0"/>
                <a:cs typeface="Times New Roman" pitchFamily="18" charset="0"/>
              </a:rPr>
              <a:t>Palloc_MeNB_early</a:t>
            </a:r>
            <a:endParaRPr lang="ko-KR" altLang="en-US" sz="1200" b="1" i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51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b="1" dirty="0" smtClean="0">
                <a:latin typeface="Calibri" pitchFamily="34" charset="0"/>
              </a:rPr>
              <a:t>Proposal</a:t>
            </a:r>
            <a:endParaRPr lang="ko-KR" altLang="en-US" dirty="0" smtClean="0"/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467544" y="1556792"/>
            <a:ext cx="8424936" cy="4525963"/>
          </a:xfrm>
        </p:spPr>
        <p:txBody>
          <a:bodyPr>
            <a:normAutofit/>
          </a:bodyPr>
          <a:lstStyle/>
          <a:p>
            <a:pPr eaLnBrk="1" latinLnBrk="0" hangingPunct="1"/>
            <a:r>
              <a:rPr lang="en-US" altLang="zh-CN" sz="2400" dirty="0" smtClean="0">
                <a:latin typeface="Arial" charset="0"/>
                <a:ea typeface="ＭＳ Ｐゴシック" pitchFamily="50" charset="-128"/>
                <a:cs typeface="Arial" charset="0"/>
              </a:rPr>
              <a:t>In both synchronous and asynchronous cases, at least for PUCCH/PUSCH</a:t>
            </a:r>
            <a:endParaRPr lang="en-US" altLang="zh-CN" sz="2000" dirty="0" smtClean="0">
              <a:latin typeface="Arial" charset="0"/>
              <a:ea typeface="ＭＳ Ｐゴシック" pitchFamily="50" charset="-128"/>
              <a:cs typeface="Arial" charset="0"/>
            </a:endParaRPr>
          </a:p>
          <a:p>
            <a:pPr lvl="1" eaLnBrk="1" latinLnBrk="0" hangingPunct="1"/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Minimum guaranteed power allocation </a:t>
            </a:r>
            <a:r>
              <a:rPr lang="en-US" altLang="zh-CN" sz="2000" dirty="0" err="1">
                <a:latin typeface="Arial" charset="0"/>
                <a:ea typeface="ＭＳ Ｐゴシック" pitchFamily="50" charset="-128"/>
                <a:cs typeface="Arial" charset="0"/>
              </a:rPr>
              <a:t>P_SeNB</a:t>
            </a:r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/</a:t>
            </a:r>
            <a:r>
              <a:rPr lang="en-US" altLang="zh-CN" sz="2000" dirty="0" err="1">
                <a:latin typeface="Arial" charset="0"/>
                <a:ea typeface="ＭＳ Ｐゴシック" pitchFamily="50" charset="-128"/>
                <a:cs typeface="Arial" charset="0"/>
              </a:rPr>
              <a:t>P_MeNB</a:t>
            </a:r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 can be configured</a:t>
            </a:r>
          </a:p>
          <a:p>
            <a:pPr lvl="2" eaLnBrk="1" latinLnBrk="0" hangingPunct="1"/>
            <a:r>
              <a:rPr lang="en-US" altLang="zh-CN" sz="1600" dirty="0" err="1">
                <a:latin typeface="Arial" charset="0"/>
                <a:ea typeface="ＭＳ Ｐゴシック" pitchFamily="50" charset="-128"/>
                <a:cs typeface="Arial" charset="0"/>
              </a:rPr>
              <a:t>P_SeNB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 &gt;=0, </a:t>
            </a:r>
            <a:r>
              <a:rPr lang="en-US" altLang="zh-CN" sz="1600" dirty="0" err="1">
                <a:latin typeface="Arial" charset="0"/>
                <a:ea typeface="ＭＳ Ｐゴシック" pitchFamily="50" charset="-128"/>
                <a:cs typeface="Arial" charset="0"/>
              </a:rPr>
              <a:t>P_MeNB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 &gt;=0, </a:t>
            </a:r>
            <a:r>
              <a:rPr lang="en-US" altLang="zh-CN" sz="1600" dirty="0" err="1">
                <a:latin typeface="Arial" charset="0"/>
                <a:ea typeface="ＭＳ Ｐゴシック" pitchFamily="50" charset="-128"/>
                <a:cs typeface="Arial" charset="0"/>
              </a:rPr>
              <a:t>P_SeNB+P_MeNB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 &lt;= </a:t>
            </a:r>
            <a:r>
              <a:rPr lang="en-US" altLang="zh-CN" sz="1600" dirty="0" err="1" smtClean="0">
                <a:latin typeface="Arial" charset="0"/>
                <a:ea typeface="ＭＳ Ｐゴシック" pitchFamily="50" charset="-128"/>
                <a:cs typeface="Arial" charset="0"/>
              </a:rPr>
              <a:t>PCmax</a:t>
            </a:r>
            <a:endParaRPr lang="en-US" altLang="zh-CN" sz="1600" dirty="0" smtClean="0">
              <a:latin typeface="Arial" charset="0"/>
              <a:ea typeface="ＭＳ Ｐゴシック" pitchFamily="50" charset="-128"/>
              <a:cs typeface="Arial" charset="0"/>
            </a:endParaRPr>
          </a:p>
          <a:p>
            <a:pPr lvl="1" eaLnBrk="1" latinLnBrk="0" hangingPunct="1"/>
            <a:endParaRPr lang="en-US" altLang="zh-CN" sz="2000" dirty="0" smtClean="0">
              <a:latin typeface="Arial" charset="0"/>
              <a:ea typeface="ＭＳ Ｐゴシック" pitchFamily="50" charset="-128"/>
              <a:cs typeface="Arial" charset="0"/>
            </a:endParaRPr>
          </a:p>
          <a:p>
            <a:pPr lvl="1" eaLnBrk="1" latinLnBrk="0" hangingPunct="1"/>
            <a:r>
              <a:rPr lang="en-US" altLang="zh-CN" sz="2000" dirty="0" smtClean="0">
                <a:latin typeface="Arial" charset="0"/>
                <a:ea typeface="ＭＳ Ｐゴシック" pitchFamily="50" charset="-128"/>
                <a:cs typeface="Arial" charset="0"/>
              </a:rPr>
              <a:t>The </a:t>
            </a:r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total power allocation </a:t>
            </a:r>
            <a:r>
              <a:rPr lang="en-US" altLang="zh-CN" sz="2000" dirty="0" smtClean="0">
                <a:latin typeface="Arial" charset="0"/>
                <a:ea typeface="ＭＳ Ｐゴシック" pitchFamily="50" charset="-128"/>
                <a:cs typeface="Arial" charset="0"/>
              </a:rPr>
              <a:t>per </a:t>
            </a:r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CG </a:t>
            </a:r>
            <a:r>
              <a:rPr lang="en-US" altLang="zh-CN" sz="2000" dirty="0" err="1" smtClean="0">
                <a:latin typeface="Arial" charset="0"/>
                <a:ea typeface="ＭＳ Ｐゴシック" pitchFamily="50" charset="-128"/>
                <a:cs typeface="Arial" charset="0"/>
              </a:rPr>
              <a:t>Palloc_xeNB</a:t>
            </a:r>
            <a:r>
              <a:rPr lang="en-US" altLang="zh-CN" sz="2000" dirty="0" smtClean="0">
                <a:latin typeface="Arial" charset="0"/>
                <a:ea typeface="ＭＳ Ｐゴシック" pitchFamily="50" charset="-128"/>
                <a:cs typeface="Arial" charset="0"/>
              </a:rPr>
              <a:t> can </a:t>
            </a:r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be determined by </a:t>
            </a:r>
          </a:p>
          <a:p>
            <a:pPr lvl="2" eaLnBrk="1" latinLnBrk="0" hangingPunct="1"/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(1) Power 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allocation up to </a:t>
            </a:r>
            <a:r>
              <a:rPr lang="en-US" altLang="zh-CN" sz="1600" dirty="0" err="1">
                <a:latin typeface="Arial" charset="0"/>
                <a:ea typeface="ＭＳ Ｐゴシック" pitchFamily="50" charset="-128"/>
                <a:cs typeface="Arial" charset="0"/>
              </a:rPr>
              <a:t>P_SeNB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/</a:t>
            </a:r>
            <a:r>
              <a:rPr lang="en-US" altLang="zh-CN" sz="1600" dirty="0" err="1">
                <a:latin typeface="Arial" charset="0"/>
                <a:ea typeface="ＭＳ Ｐゴシック" pitchFamily="50" charset="-128"/>
                <a:cs typeface="Arial" charset="0"/>
              </a:rPr>
              <a:t>P_MeNB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 (i.e</a:t>
            </a:r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. </a:t>
            </a:r>
            <a:r>
              <a:rPr lang="en-US" altLang="zh-CN" sz="1600" dirty="0" err="1" smtClean="0">
                <a:latin typeface="Arial" charset="0"/>
                <a:ea typeface="ＭＳ Ｐゴシック" pitchFamily="50" charset="-128"/>
                <a:cs typeface="Arial" charset="0"/>
              </a:rPr>
              <a:t>Ppre_SeNB</a:t>
            </a:r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/</a:t>
            </a:r>
            <a:r>
              <a:rPr lang="en-US" altLang="zh-CN" sz="1600" dirty="0" err="1" smtClean="0">
                <a:latin typeface="Arial" charset="0"/>
                <a:ea typeface="ＭＳ Ｐゴシック" pitchFamily="50" charset="-128"/>
                <a:cs typeface="Arial" charset="0"/>
              </a:rPr>
              <a:t>Ppre_MeNB</a:t>
            </a:r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) </a:t>
            </a:r>
          </a:p>
          <a:p>
            <a:pPr lvl="3" eaLnBrk="1" latinLnBrk="0" hangingPunct="1"/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At first, UE needs to allocate power per each eNB up to </a:t>
            </a:r>
            <a:r>
              <a:rPr lang="en-US" altLang="zh-CN" sz="1400" dirty="0" err="1">
                <a:latin typeface="Arial" charset="0"/>
                <a:ea typeface="ＭＳ Ｐゴシック" pitchFamily="50" charset="-128"/>
                <a:cs typeface="Arial" charset="0"/>
              </a:rPr>
              <a:t>P_SeNB</a:t>
            </a:r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 or </a:t>
            </a:r>
            <a:r>
              <a:rPr lang="en-US" altLang="zh-CN" sz="1400" dirty="0" err="1">
                <a:latin typeface="Arial" charset="0"/>
                <a:ea typeface="ＭＳ Ｐゴシック" pitchFamily="50" charset="-128"/>
                <a:cs typeface="Arial" charset="0"/>
              </a:rPr>
              <a:t>P_MeNB</a:t>
            </a:r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 (if configured) respectively regardless of priority rule if transmission is scheduled</a:t>
            </a:r>
          </a:p>
          <a:p>
            <a:pPr lvl="4" eaLnBrk="1" latinLnBrk="0" hangingPunct="1"/>
            <a:r>
              <a:rPr lang="sv-SE" altLang="en-US" sz="1200" dirty="0" smtClean="0">
                <a:latin typeface="Arial" pitchFamily="34" charset="0"/>
                <a:ea typeface="ＭＳ Ｐゴシック" charset="-128"/>
                <a:cs typeface="Arial" pitchFamily="34" charset="0"/>
              </a:rPr>
              <a:t>Ppre_xeNB </a:t>
            </a:r>
            <a:r>
              <a:rPr lang="sv-SE" altLang="en-US" sz="1200" dirty="0">
                <a:latin typeface="Arial" pitchFamily="34" charset="0"/>
                <a:ea typeface="ＭＳ Ｐゴシック" charset="-128"/>
                <a:cs typeface="Arial" pitchFamily="34" charset="0"/>
              </a:rPr>
              <a:t>= min {power based on actual grant/assignment and TPC commands, P_xeNB</a:t>
            </a:r>
            <a:r>
              <a:rPr lang="sv-SE" altLang="en-US" sz="1200" dirty="0" smtClean="0">
                <a:latin typeface="Arial" pitchFamily="34" charset="0"/>
                <a:ea typeface="ＭＳ Ｐゴシック" charset="-128"/>
                <a:cs typeface="Arial" pitchFamily="34" charset="0"/>
              </a:rPr>
              <a:t>}</a:t>
            </a:r>
            <a:endParaRPr lang="en-US" altLang="zh-CN" sz="1200" dirty="0">
              <a:latin typeface="Arial" pitchFamily="34" charset="0"/>
              <a:ea typeface="ＭＳ Ｐゴシック" pitchFamily="50" charset="-128"/>
              <a:cs typeface="Arial" pitchFamily="34" charset="0"/>
            </a:endParaRPr>
          </a:p>
          <a:p>
            <a:pPr lvl="2" eaLnBrk="1" latinLnBrk="0" hangingPunct="1"/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(2) Plus 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allocation of remaining </a:t>
            </a:r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power</a:t>
            </a:r>
          </a:p>
          <a:p>
            <a:pPr lvl="3" algn="just" eaLnBrk="1" latinLnBrk="0" hangingPunct="1"/>
            <a:endParaRPr lang="en-US" altLang="zh-CN" sz="1400" dirty="0">
              <a:latin typeface="Arial" charset="0"/>
              <a:ea typeface="ＭＳ Ｐゴシック" pitchFamily="50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343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latin typeface="Calibri" pitchFamily="34" charset="0"/>
              </a:rPr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 eaLnBrk="1" latinLnBrk="0" hangingPunct="1"/>
            <a:r>
              <a:rPr lang="en-US" altLang="zh-CN" sz="2400" dirty="0">
                <a:latin typeface="Arial" charset="0"/>
                <a:ea typeface="ＭＳ Ｐゴシック" pitchFamily="50" charset="-128"/>
                <a:cs typeface="Arial" charset="0"/>
              </a:rPr>
              <a:t>In both synchronous and asynchronous cases:</a:t>
            </a:r>
          </a:p>
          <a:p>
            <a:pPr lvl="1" algn="just" eaLnBrk="1" latinLnBrk="0" hangingPunct="1"/>
            <a:r>
              <a:rPr lang="en-US" altLang="zh-CN" sz="2000" dirty="0">
                <a:latin typeface="Arial" charset="0"/>
                <a:ea typeface="ＭＳ Ｐゴシック" pitchFamily="50" charset="-128"/>
                <a:cs typeface="Arial" charset="0"/>
              </a:rPr>
              <a:t>Priority rule for remaining power, </a:t>
            </a:r>
          </a:p>
          <a:p>
            <a:pPr lvl="2" algn="just" eaLnBrk="1" latinLnBrk="0" hangingPunct="1"/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If look-ahead 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is </a:t>
            </a:r>
            <a:r>
              <a:rPr lang="en-US" altLang="zh-CN" sz="1600">
                <a:latin typeface="Arial" charset="0"/>
                <a:ea typeface="ＭＳ Ｐゴシック" pitchFamily="50" charset="-128"/>
                <a:cs typeface="Arial" charset="0"/>
              </a:rPr>
              <a:t>supported </a:t>
            </a:r>
            <a:r>
              <a:rPr lang="en-US" altLang="zh-CN" sz="1600" smtClean="0">
                <a:latin typeface="Arial" charset="0"/>
                <a:ea typeface="ＭＳ Ｐゴシック" pitchFamily="50" charset="-128"/>
                <a:cs typeface="Arial" charset="0"/>
              </a:rPr>
              <a:t>or in </a:t>
            </a:r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synchronous case</a:t>
            </a:r>
            <a:endParaRPr lang="en-US" altLang="zh-CN" sz="1600" dirty="0" smtClean="0">
              <a:latin typeface="Arial" charset="0"/>
              <a:ea typeface="ＭＳ Ｐゴシック" pitchFamily="50" charset="-128"/>
              <a:cs typeface="Arial" charset="0"/>
            </a:endParaRPr>
          </a:p>
          <a:p>
            <a:pPr lvl="3" algn="just" eaLnBrk="1" latinLnBrk="0" hangingPunct="1"/>
            <a:r>
              <a:rPr lang="en-US" altLang="zh-CN" sz="1400" dirty="0" smtClean="0">
                <a:latin typeface="Arial" charset="0"/>
                <a:ea typeface="ＭＳ Ｐゴシック" pitchFamily="50" charset="-128"/>
                <a:cs typeface="Arial" charset="0"/>
              </a:rPr>
              <a:t>All the remaining power can be used</a:t>
            </a:r>
          </a:p>
          <a:p>
            <a:pPr lvl="4" algn="just" eaLnBrk="1" latinLnBrk="0" hangingPunct="1"/>
            <a:r>
              <a:rPr lang="en-US" altLang="zh-CN" sz="1400" dirty="0" smtClean="0">
                <a:latin typeface="Arial" charset="0"/>
                <a:ea typeface="ＭＳ Ｐゴシック" pitchFamily="50" charset="-128"/>
                <a:cs typeface="Arial" charset="0"/>
              </a:rPr>
              <a:t>Ongoing transmission power will not be adjusted by priority rule</a:t>
            </a:r>
          </a:p>
          <a:p>
            <a:pPr lvl="3" algn="just" eaLnBrk="1" latinLnBrk="0" hangingPunct="1"/>
            <a:r>
              <a:rPr lang="en-US" altLang="zh-CN" sz="1400" dirty="0" smtClean="0">
                <a:latin typeface="Arial" charset="0"/>
                <a:ea typeface="ＭＳ Ｐゴシック" pitchFamily="50" charset="-128"/>
                <a:cs typeface="Arial" charset="0"/>
              </a:rPr>
              <a:t>priority is determined based </a:t>
            </a:r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on UCI type across CG for channels not satisfied by </a:t>
            </a:r>
            <a:r>
              <a:rPr lang="en-US" altLang="zh-CN" sz="1400" dirty="0" err="1">
                <a:latin typeface="Arial" charset="0"/>
                <a:ea typeface="ＭＳ Ｐゴシック" pitchFamily="50" charset="-128"/>
                <a:cs typeface="Arial" charset="0"/>
              </a:rPr>
              <a:t>P_SeNB</a:t>
            </a:r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 or </a:t>
            </a:r>
            <a:r>
              <a:rPr lang="en-US" altLang="zh-CN" sz="1400" dirty="0" err="1" smtClean="0">
                <a:latin typeface="Arial" charset="0"/>
                <a:ea typeface="ＭＳ Ｐゴシック" pitchFamily="50" charset="-128"/>
                <a:cs typeface="Arial" charset="0"/>
              </a:rPr>
              <a:t>P_MeNB</a:t>
            </a:r>
            <a:endParaRPr lang="en-US" altLang="zh-CN" sz="1400" dirty="0" smtClean="0">
              <a:latin typeface="Arial" charset="0"/>
              <a:ea typeface="ＭＳ Ｐゴシック" pitchFamily="50" charset="-128"/>
              <a:cs typeface="Arial" charset="0"/>
            </a:endParaRPr>
          </a:p>
          <a:p>
            <a:pPr lvl="4" algn="just" eaLnBrk="1" latinLnBrk="0" hangingPunct="1"/>
            <a:r>
              <a:rPr lang="en-US" altLang="zh-CN" sz="1400" dirty="0" err="1" smtClean="0">
                <a:latin typeface="Arial" charset="0"/>
                <a:ea typeface="ＭＳ Ｐゴシック" pitchFamily="50" charset="-128"/>
                <a:cs typeface="Arial" charset="0"/>
              </a:rPr>
              <a:t>FFS</a:t>
            </a:r>
            <a:r>
              <a:rPr lang="en-US" altLang="zh-CN" sz="1400" dirty="0" smtClean="0">
                <a:latin typeface="Arial" charset="0"/>
                <a:ea typeface="ＭＳ Ｐゴシック" pitchFamily="50" charset="-128"/>
                <a:cs typeface="Arial" charset="0"/>
              </a:rPr>
              <a:t> on details</a:t>
            </a:r>
            <a:endParaRPr lang="en-US" altLang="zh-CN" sz="1400" dirty="0">
              <a:latin typeface="Arial" charset="0"/>
              <a:ea typeface="ＭＳ Ｐゴシック" pitchFamily="50" charset="-128"/>
              <a:cs typeface="Arial" charset="0"/>
            </a:endParaRPr>
          </a:p>
          <a:p>
            <a:pPr lvl="4" algn="just" eaLnBrk="1" latinLnBrk="0" hangingPunct="1"/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Giving higher priority to a CG is not precluded</a:t>
            </a:r>
          </a:p>
          <a:p>
            <a:pPr lvl="2" algn="just" eaLnBrk="1" latinLnBrk="0" hangingPunct="1"/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If look-ahead </a:t>
            </a:r>
            <a:r>
              <a:rPr lang="en-US" altLang="zh-CN" sz="1600" dirty="0">
                <a:latin typeface="Arial" charset="0"/>
                <a:ea typeface="ＭＳ Ｐゴシック" pitchFamily="50" charset="-128"/>
                <a:cs typeface="Arial" charset="0"/>
              </a:rPr>
              <a:t>is not </a:t>
            </a:r>
            <a:r>
              <a:rPr lang="en-US" altLang="zh-CN" sz="1600" dirty="0" smtClean="0">
                <a:latin typeface="Arial" charset="0"/>
                <a:ea typeface="ＭＳ Ｐゴシック" pitchFamily="50" charset="-128"/>
                <a:cs typeface="Arial" charset="0"/>
              </a:rPr>
              <a:t>assumed: </a:t>
            </a:r>
          </a:p>
          <a:p>
            <a:pPr lvl="3" algn="just" eaLnBrk="1" latinLnBrk="0" hangingPunct="1"/>
            <a:r>
              <a:rPr lang="en-US" altLang="zh-CN" sz="1400" dirty="0" smtClean="0">
                <a:latin typeface="Arial" charset="0"/>
                <a:ea typeface="ＭＳ Ｐゴシック" pitchFamily="50" charset="-128"/>
                <a:cs typeface="Arial" charset="0"/>
              </a:rPr>
              <a:t>Reserve </a:t>
            </a:r>
            <a:r>
              <a:rPr lang="en-US" altLang="zh-CN" sz="1400" dirty="0" err="1" smtClean="0">
                <a:latin typeface="Arial" charset="0"/>
                <a:ea typeface="ＭＳ Ｐゴシック" pitchFamily="50" charset="-128"/>
                <a:cs typeface="Arial" charset="0"/>
              </a:rPr>
              <a:t>P_SeNB</a:t>
            </a:r>
            <a:r>
              <a:rPr lang="en-US" altLang="zh-CN" sz="1400" dirty="0" smtClean="0">
                <a:latin typeface="Arial" charset="0"/>
                <a:ea typeface="ＭＳ Ｐゴシック" pitchFamily="50" charset="-128"/>
                <a:cs typeface="Arial" charset="0"/>
              </a:rPr>
              <a:t>/</a:t>
            </a:r>
            <a:r>
              <a:rPr lang="en-US" altLang="zh-CN" sz="1400" dirty="0" err="1" smtClean="0">
                <a:latin typeface="Arial" charset="0"/>
                <a:ea typeface="ＭＳ Ｐゴシック" pitchFamily="50" charset="-128"/>
                <a:cs typeface="Arial" charset="0"/>
              </a:rPr>
              <a:t>P_MeNB</a:t>
            </a:r>
            <a:r>
              <a:rPr lang="en-US" altLang="zh-CN" sz="1400" dirty="0" smtClean="0">
                <a:latin typeface="Arial" charset="0"/>
                <a:ea typeface="ＭＳ Ｐゴシック" pitchFamily="50" charset="-128"/>
                <a:cs typeface="Arial" charset="0"/>
              </a:rPr>
              <a:t> towards each eNB if there is potential uplink transmission</a:t>
            </a:r>
          </a:p>
          <a:p>
            <a:pPr lvl="3" algn="just" eaLnBrk="1" latinLnBrk="0" hangingPunct="1"/>
            <a:r>
              <a:rPr lang="en-US" altLang="zh-CN" sz="1400" dirty="0" err="1" smtClean="0">
                <a:latin typeface="Arial" charset="0"/>
                <a:ea typeface="ＭＳ Ｐゴシック" pitchFamily="50" charset="-128"/>
                <a:cs typeface="Arial" charset="0"/>
              </a:rPr>
              <a:t>FFS</a:t>
            </a:r>
            <a:r>
              <a:rPr lang="en-US" altLang="zh-CN" sz="1400" dirty="0" smtClean="0">
                <a:latin typeface="Arial" charset="0"/>
                <a:ea typeface="ＭＳ Ｐゴシック" pitchFamily="50" charset="-128"/>
                <a:cs typeface="Arial" charset="0"/>
              </a:rPr>
              <a:t> </a:t>
            </a:r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between</a:t>
            </a:r>
          </a:p>
          <a:p>
            <a:pPr lvl="4" algn="just" latinLnBrk="0"/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Earlier transmission is higher priority</a:t>
            </a:r>
          </a:p>
          <a:p>
            <a:pPr lvl="4" algn="just" latinLnBrk="0"/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MCG or </a:t>
            </a:r>
            <a:r>
              <a:rPr lang="en-US" altLang="zh-CN" sz="1400" dirty="0" err="1">
                <a:latin typeface="Arial" charset="0"/>
                <a:ea typeface="ＭＳ Ｐゴシック" pitchFamily="50" charset="-128"/>
                <a:cs typeface="Arial" charset="0"/>
              </a:rPr>
              <a:t>SCG</a:t>
            </a:r>
            <a:r>
              <a:rPr lang="en-US" altLang="zh-CN" sz="1400" dirty="0">
                <a:latin typeface="Arial" charset="0"/>
                <a:ea typeface="ＭＳ Ｐゴシック" pitchFamily="50" charset="-128"/>
                <a:cs typeface="Arial" charset="0"/>
              </a:rPr>
              <a:t> gets all the remaining power</a:t>
            </a:r>
            <a:endParaRPr lang="en-US" altLang="zh-CN" sz="1600" dirty="0">
              <a:latin typeface="Arial" charset="0"/>
              <a:ea typeface="ＭＳ Ｐゴシック" pitchFamily="50" charset="-128"/>
              <a:cs typeface="Arial" charset="0"/>
            </a:endParaRPr>
          </a:p>
          <a:p>
            <a:pPr marL="400050" lvl="1" indent="0"/>
            <a:r>
              <a:rPr lang="en-US" altLang="ko-KR" sz="1800" dirty="0">
                <a:latin typeface="Arial" charset="0"/>
                <a:ea typeface="ＭＳ Ｐゴシック" pitchFamily="50" charset="-128"/>
                <a:cs typeface="Arial" charset="0"/>
              </a:rPr>
              <a:t>Within a CG, for the total power allocation, reuse </a:t>
            </a:r>
            <a:r>
              <a:rPr lang="en-US" altLang="ko-KR" sz="1800" dirty="0" err="1">
                <a:latin typeface="Arial" charset="0"/>
                <a:ea typeface="ＭＳ Ｐゴシック" pitchFamily="50" charset="-128"/>
                <a:cs typeface="Arial" charset="0"/>
              </a:rPr>
              <a:t>Rel</a:t>
            </a:r>
            <a:r>
              <a:rPr lang="en-US" altLang="ko-KR" sz="1800" dirty="0">
                <a:latin typeface="Arial" charset="0"/>
                <a:ea typeface="ＭＳ Ｐゴシック" pitchFamily="50" charset="-128"/>
                <a:cs typeface="Arial" charset="0"/>
              </a:rPr>
              <a:t>-11 relative priority and power scaling of different channel types</a:t>
            </a:r>
            <a:endParaRPr lang="sv-SE" altLang="zh-CN" sz="1800" dirty="0">
              <a:latin typeface="Arial" charset="0"/>
              <a:ea typeface="ＭＳ Ｐゴシック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43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>
                <a:ea typeface="ＭＳ Ｐゴシック" pitchFamily="50" charset="-128"/>
              </a:rPr>
              <a:t>Proposal</a:t>
            </a:r>
            <a:endParaRPr lang="en-US" altLang="ko-KR" smtClean="0">
              <a:ea typeface="ＭＳ Ｐゴシック" pitchFamily="50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 smtClean="0">
                <a:ea typeface="ＭＳ Ｐゴシック" pitchFamily="50" charset="-128"/>
              </a:rPr>
              <a:t>PRACH to PCell has the highest priority; </a:t>
            </a:r>
          </a:p>
          <a:p>
            <a:r>
              <a:rPr lang="en-US" altLang="ko-KR" sz="2000" dirty="0" smtClean="0">
                <a:ea typeface="ＭＳ Ｐゴシック" pitchFamily="50" charset="-128"/>
              </a:rPr>
              <a:t>SRS (both towards MeNB and SeNB) have the lowest priority; </a:t>
            </a:r>
          </a:p>
          <a:p>
            <a:r>
              <a:rPr lang="en-US" altLang="ko-KR" sz="2000" dirty="0" err="1" smtClean="0">
                <a:ea typeface="ＭＳ Ｐゴシック" pitchFamily="50" charset="-128"/>
              </a:rPr>
              <a:t>RAN1</a:t>
            </a:r>
            <a:r>
              <a:rPr lang="en-US" altLang="ko-KR" sz="2000" dirty="0" smtClean="0">
                <a:ea typeface="ＭＳ Ｐゴシック" pitchFamily="50" charset="-128"/>
              </a:rPr>
              <a:t> perspective, differentiation between PUSCH with </a:t>
            </a:r>
            <a:r>
              <a:rPr lang="en-US" altLang="ko-KR" sz="2000" dirty="0" err="1" smtClean="0">
                <a:ea typeface="ＭＳ Ｐゴシック" pitchFamily="50" charset="-128"/>
              </a:rPr>
              <a:t>SRB</a:t>
            </a:r>
            <a:r>
              <a:rPr lang="en-US" altLang="ko-KR" sz="2000" dirty="0" smtClean="0">
                <a:ea typeface="ＭＳ Ｐゴシック" pitchFamily="50" charset="-128"/>
              </a:rPr>
              <a:t> and PUSCH without </a:t>
            </a:r>
            <a:r>
              <a:rPr lang="en-US" altLang="ko-KR" sz="2000" dirty="0" err="1" smtClean="0">
                <a:ea typeface="ＭＳ Ｐゴシック" pitchFamily="50" charset="-128"/>
              </a:rPr>
              <a:t>SRB</a:t>
            </a:r>
            <a:r>
              <a:rPr lang="en-US" altLang="ko-KR" sz="2000" dirty="0" smtClean="0">
                <a:ea typeface="ＭＳ Ｐゴシック" pitchFamily="50" charset="-128"/>
              </a:rPr>
              <a:t> is not assumed</a:t>
            </a:r>
          </a:p>
        </p:txBody>
      </p:sp>
    </p:spTree>
    <p:extLst>
      <p:ext uri="{BB962C8B-B14F-4D97-AF65-F5344CB8AC3E}">
        <p14:creationId xmlns:p14="http://schemas.microsoft.com/office/powerpoint/2010/main" val="187445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4584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en-US" altLang="ko-KR" dirty="0" smtClean="0"/>
              <a:t>In </a:t>
            </a:r>
            <a:r>
              <a:rPr lang="en-US" altLang="ko-KR" dirty="0" err="1" smtClean="0"/>
              <a:t>async</a:t>
            </a:r>
            <a:r>
              <a:rPr lang="en-US" altLang="ko-KR" dirty="0" smtClean="0"/>
              <a:t> case</a:t>
            </a:r>
          </a:p>
          <a:p>
            <a:r>
              <a:rPr lang="en-US" altLang="ko-KR" sz="1800" dirty="0">
                <a:latin typeface="Arial" pitchFamily="34" charset="0"/>
                <a:cs typeface="Arial" pitchFamily="34" charset="0"/>
              </a:rPr>
              <a:t>Allocated power of a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eNB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takes into account both overlapping subframes of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other eNB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 </a:t>
            </a:r>
            <a:endParaRPr lang="en-US" altLang="ko-KR" sz="1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Palloc_xeNB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= min (</a:t>
            </a:r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Palloc_xeNB_early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Palloc_xeNB_late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Palloc_xeNB_early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is the allocated power if only overlapping subframe starting earlier would be present </a:t>
            </a:r>
            <a:endParaRPr lang="en-US" altLang="ko-KR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The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power of the overlapping subframe starting earlier cannot be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changed</a:t>
            </a:r>
          </a:p>
          <a:p>
            <a:r>
              <a:rPr lang="en-US" altLang="ko-KR" sz="1800" dirty="0" err="1">
                <a:latin typeface="Arial" pitchFamily="34" charset="0"/>
                <a:cs typeface="Arial" pitchFamily="34" charset="0"/>
              </a:rPr>
              <a:t>Palloc_xeNB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is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the allocated power if only overlapping subframe starting later would be present </a:t>
            </a:r>
            <a:endParaRPr lang="en-US" altLang="ko-KR" sz="18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If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actual required power of other CG in overlapping subframe starting later can be known ("look-ahead") </a:t>
            </a:r>
          </a:p>
          <a:p>
            <a:pPr lvl="2"/>
            <a:r>
              <a:rPr lang="en-US" altLang="ko-KR" sz="1800" dirty="0" err="1">
                <a:latin typeface="Arial" pitchFamily="34" charset="0"/>
                <a:cs typeface="Arial" pitchFamily="34" charset="0"/>
              </a:rPr>
              <a:t>Palloc_xeNB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_late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is calculated using the actual required power of the other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eNB </a:t>
            </a:r>
          </a:p>
          <a:p>
            <a:pPr lvl="1"/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If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actual required power of other CG in overlapping subframe starting later can not be known (no "look-ahead") </a:t>
            </a:r>
            <a:endParaRPr lang="en-US" altLang="ko-KR" sz="1800" dirty="0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Palloc_xeNB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 _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late is calculated assuming that </a:t>
            </a:r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Ppre_xeNB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of the other </a:t>
            </a:r>
            <a:r>
              <a:rPr lang="en-US" altLang="ko-KR" sz="1800" dirty="0" smtClean="0">
                <a:latin typeface="Arial" pitchFamily="34" charset="0"/>
                <a:cs typeface="Arial" pitchFamily="34" charset="0"/>
              </a:rPr>
              <a:t>eNB </a:t>
            </a:r>
            <a:r>
              <a:rPr lang="en-US" altLang="ko-KR" sz="1800" dirty="0">
                <a:latin typeface="Arial" pitchFamily="34" charset="0"/>
                <a:cs typeface="Arial" pitchFamily="34" charset="0"/>
              </a:rPr>
              <a:t>is equal to its </a:t>
            </a:r>
            <a:r>
              <a:rPr lang="en-US" altLang="ko-KR" sz="1800" dirty="0" err="1" smtClean="0">
                <a:latin typeface="Arial" pitchFamily="34" charset="0"/>
                <a:cs typeface="Arial" pitchFamily="34" charset="0"/>
              </a:rPr>
              <a:t>P_xeNB</a:t>
            </a:r>
            <a:endParaRPr lang="ko-KR" altLang="en-US" sz="1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157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화살표 연결선 6"/>
          <p:cNvCxnSpPr/>
          <p:nvPr/>
        </p:nvCxnSpPr>
        <p:spPr>
          <a:xfrm>
            <a:off x="395536" y="1196752"/>
            <a:ext cx="0" cy="50405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6200000">
            <a:off x="-175882" y="364037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smtClean="0">
                <a:latin typeface="Times New Roman" pitchFamily="18" charset="0"/>
                <a:cs typeface="Times New Roman" pitchFamily="18" charset="0"/>
              </a:rPr>
              <a:t>CMAX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827584" y="1196752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827584" y="4797152"/>
            <a:ext cx="0" cy="14401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16200000">
            <a:off x="220162" y="180417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MeNB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246874" y="529656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SeNB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259632" y="1196752"/>
            <a:ext cx="2592288" cy="4176464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3851920" y="1196752"/>
            <a:ext cx="2592288" cy="4392488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2699792" y="5373216"/>
            <a:ext cx="2592288" cy="864096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292080" y="5229200"/>
            <a:ext cx="2592288" cy="1008112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>
            <a:off x="251520" y="1196752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251520" y="6237312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683568" y="3068960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683568" y="4797152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1259632" y="1196752"/>
            <a:ext cx="2592288" cy="4176464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2699792" y="5373216"/>
            <a:ext cx="2592288" cy="864096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3851920" y="1196752"/>
            <a:ext cx="2592288" cy="4032448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292080" y="5229200"/>
            <a:ext cx="2592288" cy="1008112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1" name="직선 화살표 연결선 30"/>
          <p:cNvCxnSpPr/>
          <p:nvPr/>
        </p:nvCxnSpPr>
        <p:spPr>
          <a:xfrm>
            <a:off x="1259632" y="10527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195736" y="6926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</a:t>
            </a:r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직선 화살표 연결선 34"/>
          <p:cNvCxnSpPr/>
          <p:nvPr/>
        </p:nvCxnSpPr>
        <p:spPr>
          <a:xfrm>
            <a:off x="3851920" y="10527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788024" y="6926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i+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직선 화살표 연결선 36"/>
          <p:cNvCxnSpPr/>
          <p:nvPr/>
        </p:nvCxnSpPr>
        <p:spPr>
          <a:xfrm>
            <a:off x="2699792" y="6381328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987824" y="637203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직선 화살표 연결선 38"/>
          <p:cNvCxnSpPr/>
          <p:nvPr/>
        </p:nvCxnSpPr>
        <p:spPr>
          <a:xfrm>
            <a:off x="5292080" y="6381328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580112" y="637203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1520" y="40466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For Channel 4 &gt; Channel 3 &gt; Channel 2 &gt; Channel 1 in priority,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79712" y="206084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47864" y="57332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2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55976" y="21328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3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868144" y="57332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4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6876256" y="1412776"/>
            <a:ext cx="216024" cy="368424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7092280" y="1412776"/>
            <a:ext cx="216024" cy="360040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6876256" y="2060848"/>
            <a:ext cx="216024" cy="36004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7092280" y="2060848"/>
            <a:ext cx="216024" cy="360040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7380312" y="141277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Scheduled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380312" y="2060848"/>
            <a:ext cx="1763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Allocated power (</a:t>
            </a:r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P_pre_xeNB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51520" y="35332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Look-ahead supporting case at SF </a:t>
            </a:r>
            <a:r>
              <a:rPr lang="en-US" altLang="ko-KR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 on MeNB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3" name="직선 화살표 연결선 52"/>
          <p:cNvCxnSpPr/>
          <p:nvPr/>
        </p:nvCxnSpPr>
        <p:spPr>
          <a:xfrm>
            <a:off x="1763688" y="1200366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 rot="16200000">
            <a:off x="976247" y="2033974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직선 화살표 연결선 54"/>
          <p:cNvCxnSpPr/>
          <p:nvPr/>
        </p:nvCxnSpPr>
        <p:spPr>
          <a:xfrm>
            <a:off x="4315325" y="1196752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 rot="16200000">
            <a:off x="3527884" y="2030360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7" name="직선 화살표 연결선 56"/>
          <p:cNvCxnSpPr/>
          <p:nvPr/>
        </p:nvCxnSpPr>
        <p:spPr>
          <a:xfrm>
            <a:off x="3242077" y="5373216"/>
            <a:ext cx="0" cy="832739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 rot="16200000">
            <a:off x="2370240" y="5633795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Ppre_SeNB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9" name="직선 화살표 연결선 58"/>
          <p:cNvCxnSpPr/>
          <p:nvPr/>
        </p:nvCxnSpPr>
        <p:spPr>
          <a:xfrm>
            <a:off x="7470892" y="5229200"/>
            <a:ext cx="0" cy="1008112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 rot="16200000">
            <a:off x="6599055" y="5489779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Ppre_SeNB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" name="직선 화살표 연결선 60"/>
          <p:cNvCxnSpPr/>
          <p:nvPr/>
        </p:nvCxnSpPr>
        <p:spPr>
          <a:xfrm>
            <a:off x="4716016" y="1196752"/>
            <a:ext cx="0" cy="403244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 rot="16200000">
            <a:off x="3853767" y="3934902"/>
            <a:ext cx="1447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Palloc_MeNB_early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3" name="직선 화살표 연결선 62"/>
          <p:cNvCxnSpPr/>
          <p:nvPr/>
        </p:nvCxnSpPr>
        <p:spPr>
          <a:xfrm>
            <a:off x="5940152" y="1200366"/>
            <a:ext cx="0" cy="4057049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 rot="16200000">
            <a:off x="5071211" y="3787805"/>
            <a:ext cx="14608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Palloc_MeNB_late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5" name="직선 화살표 연결선 64"/>
          <p:cNvCxnSpPr/>
          <p:nvPr/>
        </p:nvCxnSpPr>
        <p:spPr>
          <a:xfrm>
            <a:off x="4119349" y="3072574"/>
            <a:ext cx="20602" cy="2304256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 rot="16200000">
            <a:off x="3352405" y="3766273"/>
            <a:ext cx="1424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Remaining  Power(k, 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7" name="직선 화살표 연결선 66"/>
          <p:cNvCxnSpPr/>
          <p:nvPr/>
        </p:nvCxnSpPr>
        <p:spPr>
          <a:xfrm flipH="1">
            <a:off x="5258632" y="3068960"/>
            <a:ext cx="27118" cy="218845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 rot="16200000">
            <a:off x="4506125" y="3654083"/>
            <a:ext cx="1543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Remaining  Power(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k+1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91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화살표 연결선 6"/>
          <p:cNvCxnSpPr/>
          <p:nvPr/>
        </p:nvCxnSpPr>
        <p:spPr>
          <a:xfrm>
            <a:off x="395536" y="1196752"/>
            <a:ext cx="0" cy="50405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6200000">
            <a:off x="-175882" y="364037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smtClean="0">
                <a:latin typeface="Times New Roman" pitchFamily="18" charset="0"/>
                <a:cs typeface="Times New Roman" pitchFamily="18" charset="0"/>
              </a:rPr>
              <a:t>CMAX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827584" y="1196752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827584" y="4797152"/>
            <a:ext cx="0" cy="14401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16200000">
            <a:off x="220162" y="1804174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MeNB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246874" y="529656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SeNB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259632" y="1196752"/>
            <a:ext cx="2592288" cy="4176464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3851920" y="1196752"/>
            <a:ext cx="2592288" cy="4392488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2483768" y="5373216"/>
            <a:ext cx="2592288" cy="864096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5076056" y="5229200"/>
            <a:ext cx="2592288" cy="1008112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>
            <a:off x="251520" y="1196752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251520" y="6237312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683568" y="3068960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683568" y="4797152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1259632" y="1196752"/>
            <a:ext cx="2592288" cy="36004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2483768" y="5373216"/>
            <a:ext cx="2592288" cy="864096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3851920" y="1196752"/>
            <a:ext cx="2592288" cy="360040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076056" y="5229200"/>
            <a:ext cx="2592288" cy="1008112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1" name="직선 화살표 연결선 30"/>
          <p:cNvCxnSpPr/>
          <p:nvPr/>
        </p:nvCxnSpPr>
        <p:spPr>
          <a:xfrm>
            <a:off x="1259632" y="10527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195736" y="6926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</a:t>
            </a:r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직선 화살표 연결선 34"/>
          <p:cNvCxnSpPr/>
          <p:nvPr/>
        </p:nvCxnSpPr>
        <p:spPr>
          <a:xfrm>
            <a:off x="3851920" y="10527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788024" y="6926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i+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직선 화살표 연결선 36"/>
          <p:cNvCxnSpPr/>
          <p:nvPr/>
        </p:nvCxnSpPr>
        <p:spPr>
          <a:xfrm>
            <a:off x="2483768" y="6381328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987824" y="637203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직선 화살표 연결선 38"/>
          <p:cNvCxnSpPr/>
          <p:nvPr/>
        </p:nvCxnSpPr>
        <p:spPr>
          <a:xfrm>
            <a:off x="5076056" y="6381328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580112" y="637203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1520" y="40466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For Channel 4 &gt; Channel 3 &gt; Channel 2 &gt; Channel 1 in priority,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79712" y="206084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131840" y="57332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2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55976" y="21328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3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652120" y="57332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4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6876256" y="1412776"/>
            <a:ext cx="216024" cy="368424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7092280" y="1412776"/>
            <a:ext cx="216024" cy="360040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6876256" y="2060848"/>
            <a:ext cx="216024" cy="36004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7092280" y="2060848"/>
            <a:ext cx="216024" cy="360040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7380312" y="2060848"/>
            <a:ext cx="1763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Allocated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51520" y="35332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Non Look-ahead supporting 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case at SF </a:t>
            </a:r>
            <a:r>
              <a:rPr lang="en-US" altLang="ko-KR" dirty="0" err="1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 on MeNB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7380312" y="141277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Scheduled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0" name="직선 화살표 연결선 49"/>
          <p:cNvCxnSpPr/>
          <p:nvPr/>
        </p:nvCxnSpPr>
        <p:spPr>
          <a:xfrm>
            <a:off x="1763688" y="1200366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 rot="16200000">
            <a:off x="976247" y="2033974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직선 화살표 연결선 54"/>
          <p:cNvCxnSpPr/>
          <p:nvPr/>
        </p:nvCxnSpPr>
        <p:spPr>
          <a:xfrm>
            <a:off x="4315325" y="1196752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 rot="16200000">
            <a:off x="3527884" y="2030360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7" name="직선 화살표 연결선 56"/>
          <p:cNvCxnSpPr/>
          <p:nvPr/>
        </p:nvCxnSpPr>
        <p:spPr>
          <a:xfrm>
            <a:off x="2882038" y="5370182"/>
            <a:ext cx="0" cy="832739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 rot="16200000">
            <a:off x="2010201" y="5630761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Ppre_SeNB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9" name="직선 화살표 연결선 58"/>
          <p:cNvCxnSpPr/>
          <p:nvPr/>
        </p:nvCxnSpPr>
        <p:spPr>
          <a:xfrm>
            <a:off x="7380312" y="5229200"/>
            <a:ext cx="0" cy="1008112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 rot="16200000">
            <a:off x="6508475" y="5489779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Ppre_SeNB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" name="직선 화살표 연결선 60"/>
          <p:cNvCxnSpPr/>
          <p:nvPr/>
        </p:nvCxnSpPr>
        <p:spPr>
          <a:xfrm>
            <a:off x="4716016" y="1200366"/>
            <a:ext cx="0" cy="3596786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 rot="16200000">
            <a:off x="3834773" y="3915908"/>
            <a:ext cx="148548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Palloc_MeNB</a:t>
            </a:r>
            <a:r>
              <a:rPr lang="en-US" altLang="ko-KR" sz="1200" i="1" dirty="0" err="1">
                <a:latin typeface="Times New Roman" pitchFamily="18" charset="0"/>
                <a:cs typeface="Times New Roman" pitchFamily="18" charset="0"/>
              </a:rPr>
              <a:t>_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early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3" name="직선 화살표 연결선 62"/>
          <p:cNvCxnSpPr/>
          <p:nvPr/>
        </p:nvCxnSpPr>
        <p:spPr>
          <a:xfrm>
            <a:off x="5940152" y="1200366"/>
            <a:ext cx="0" cy="3596786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 rot="16200000">
            <a:off x="5089530" y="3806124"/>
            <a:ext cx="1424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Palloc_MeNB_late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5" name="직선 화살표 연결선 64"/>
          <p:cNvCxnSpPr/>
          <p:nvPr/>
        </p:nvCxnSpPr>
        <p:spPr>
          <a:xfrm flipH="1">
            <a:off x="4111552" y="3072574"/>
            <a:ext cx="7797" cy="172457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 rot="16200000">
            <a:off x="3399430" y="3683015"/>
            <a:ext cx="14242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i="1" dirty="0" smtClean="0">
                <a:latin typeface="Times New Roman" pitchFamily="18" charset="0"/>
                <a:cs typeface="Times New Roman" pitchFamily="18" charset="0"/>
              </a:rPr>
              <a:t>Remaining  Power(k, </a:t>
            </a:r>
            <a:r>
              <a:rPr lang="en-US" altLang="ko-KR" sz="14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4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4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71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직선 화살표 연결선 6"/>
          <p:cNvCxnSpPr/>
          <p:nvPr/>
        </p:nvCxnSpPr>
        <p:spPr>
          <a:xfrm>
            <a:off x="395536" y="1268760"/>
            <a:ext cx="0" cy="50405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6200000">
            <a:off x="-175882" y="3712386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smtClean="0">
                <a:latin typeface="Times New Roman" pitchFamily="18" charset="0"/>
                <a:cs typeface="Times New Roman" pitchFamily="18" charset="0"/>
              </a:rPr>
              <a:t>CMAX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직선 화살표 연결선 16"/>
          <p:cNvCxnSpPr/>
          <p:nvPr/>
        </p:nvCxnSpPr>
        <p:spPr>
          <a:xfrm>
            <a:off x="827584" y="1268760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827584" y="4869160"/>
            <a:ext cx="0" cy="14401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 rot="16200000">
            <a:off x="220162" y="187618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MeNB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 rot="16200000">
            <a:off x="246874" y="5368570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ko-KR" i="1" baseline="-25000" dirty="0" err="1" smtClean="0">
                <a:latin typeface="Times New Roman" pitchFamily="18" charset="0"/>
                <a:cs typeface="Times New Roman" pitchFamily="18" charset="0"/>
              </a:rPr>
              <a:t>SeNB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259632" y="1268760"/>
            <a:ext cx="2592288" cy="3960440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3851920" y="1268760"/>
            <a:ext cx="2592288" cy="2808312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>
          <a:xfrm>
            <a:off x="2771800" y="3789040"/>
            <a:ext cx="2592288" cy="2520280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>
            <a:off x="251520" y="1268760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251520" y="6309320"/>
            <a:ext cx="8568952" cy="0"/>
          </a:xfrm>
          <a:prstGeom prst="line">
            <a:avLst/>
          </a:prstGeom>
          <a:ln w="1905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/>
        </p:nvCxnSpPr>
        <p:spPr>
          <a:xfrm>
            <a:off x="683568" y="3140968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/>
        </p:nvCxnSpPr>
        <p:spPr>
          <a:xfrm>
            <a:off x="683568" y="4869160"/>
            <a:ext cx="8136904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>
          <a:xfrm>
            <a:off x="1259632" y="1268760"/>
            <a:ext cx="2592288" cy="252028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2771800" y="4077072"/>
            <a:ext cx="2592288" cy="2232248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3851920" y="1268760"/>
            <a:ext cx="2592288" cy="2808312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1" name="직선 화살표 연결선 30"/>
          <p:cNvCxnSpPr/>
          <p:nvPr/>
        </p:nvCxnSpPr>
        <p:spPr>
          <a:xfrm>
            <a:off x="1259632" y="1124744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195736" y="76470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</a:t>
            </a:r>
            <a:r>
              <a:rPr lang="en-US" altLang="ko-KR" i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5" name="직선 화살표 연결선 34"/>
          <p:cNvCxnSpPr/>
          <p:nvPr/>
        </p:nvCxnSpPr>
        <p:spPr>
          <a:xfrm>
            <a:off x="3851920" y="1124744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788024" y="76470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i+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7" name="직선 화살표 연결선 36"/>
          <p:cNvCxnSpPr/>
          <p:nvPr/>
        </p:nvCxnSpPr>
        <p:spPr>
          <a:xfrm>
            <a:off x="2771800" y="64533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987824" y="644404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</a:t>
            </a:r>
            <a:endParaRPr lang="ko-KR" altLang="en-US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9" name="직선 화살표 연결선 38"/>
          <p:cNvCxnSpPr/>
          <p:nvPr/>
        </p:nvCxnSpPr>
        <p:spPr>
          <a:xfrm>
            <a:off x="5364088" y="6453336"/>
            <a:ext cx="25922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580112" y="644404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i="1" dirty="0" smtClean="0">
                <a:latin typeface="Times New Roman" pitchFamily="18" charset="0"/>
                <a:cs typeface="Times New Roman" pitchFamily="18" charset="0"/>
              </a:rPr>
              <a:t>SF k+</a:t>
            </a:r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1520" y="323364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For Channel 4 &gt; Channel 3 &gt; Channel 2 &gt; Channel 1 in priority,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979712" y="21328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1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19872" y="53012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2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355976" y="220486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Channel 3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940152" y="530120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Downlink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직사각형 45"/>
          <p:cNvSpPr/>
          <p:nvPr/>
        </p:nvSpPr>
        <p:spPr>
          <a:xfrm>
            <a:off x="6876256" y="1484784"/>
            <a:ext cx="216024" cy="368424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직사각형 46"/>
          <p:cNvSpPr/>
          <p:nvPr/>
        </p:nvSpPr>
        <p:spPr>
          <a:xfrm>
            <a:off x="7092280" y="1484784"/>
            <a:ext cx="216024" cy="360040"/>
          </a:xfrm>
          <a:prstGeom prst="rect">
            <a:avLst/>
          </a:prstGeom>
          <a:solidFill>
            <a:srgbClr val="0000FF">
              <a:alpha val="3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직사각형 47"/>
          <p:cNvSpPr/>
          <p:nvPr/>
        </p:nvSpPr>
        <p:spPr>
          <a:xfrm>
            <a:off x="6876256" y="2132856"/>
            <a:ext cx="216024" cy="360040"/>
          </a:xfrm>
          <a:prstGeom prst="rect">
            <a:avLst/>
          </a:prstGeom>
          <a:solidFill>
            <a:srgbClr val="FF0000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7092280" y="2132856"/>
            <a:ext cx="216024" cy="360040"/>
          </a:xfrm>
          <a:prstGeom prst="rect">
            <a:avLst/>
          </a:prstGeom>
          <a:solidFill>
            <a:srgbClr val="0000FF">
              <a:alpha val="40000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7380312" y="2132856"/>
            <a:ext cx="1763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Allocated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51520" y="35332"/>
            <a:ext cx="64087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Look-ahead supporting 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case at SF </a:t>
            </a:r>
            <a:r>
              <a:rPr lang="en-US" altLang="ko-KR" dirty="0" err="1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dirty="0">
                <a:latin typeface="Times New Roman" pitchFamily="18" charset="0"/>
                <a:cs typeface="Times New Roman" pitchFamily="18" charset="0"/>
              </a:rPr>
              <a:t> on MeNB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  <a:p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380312" y="1412776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Times New Roman" pitchFamily="18" charset="0"/>
                <a:cs typeface="Times New Roman" pitchFamily="18" charset="0"/>
              </a:rPr>
              <a:t>Scheduled power</a:t>
            </a:r>
            <a:endParaRPr lang="ko-KR" altLang="en-US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0" name="직선 화살표 연결선 49"/>
          <p:cNvCxnSpPr/>
          <p:nvPr/>
        </p:nvCxnSpPr>
        <p:spPr>
          <a:xfrm>
            <a:off x="1645513" y="1268760"/>
            <a:ext cx="0" cy="1872208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 rot="16200000">
            <a:off x="858072" y="2102368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Ppre_MeNB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직선 화살표 연결선 54"/>
          <p:cNvCxnSpPr/>
          <p:nvPr/>
        </p:nvCxnSpPr>
        <p:spPr>
          <a:xfrm>
            <a:off x="3275856" y="4869160"/>
            <a:ext cx="0" cy="144016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 rot="16200000">
            <a:off x="2404019" y="5433449"/>
            <a:ext cx="12241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Ppre_SeNB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5364088" y="4869160"/>
            <a:ext cx="2592288" cy="144016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8" name="직선 화살표 연결선 67"/>
          <p:cNvCxnSpPr/>
          <p:nvPr/>
        </p:nvCxnSpPr>
        <p:spPr>
          <a:xfrm>
            <a:off x="4389858" y="3125220"/>
            <a:ext cx="0" cy="951852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 rot="16200000">
            <a:off x="3658662" y="3190210"/>
            <a:ext cx="1424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Remaining  Power(k, 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0" name="직선 화살표 연결선 69"/>
          <p:cNvCxnSpPr>
            <a:stCxn id="71" idx="3"/>
          </p:cNvCxnSpPr>
          <p:nvPr/>
        </p:nvCxnSpPr>
        <p:spPr>
          <a:xfrm>
            <a:off x="5548465" y="3140967"/>
            <a:ext cx="0" cy="3168353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 rot="16200000">
            <a:off x="4784508" y="3674091"/>
            <a:ext cx="1527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Remaining  Power(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k+1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ko-KR" sz="1200" i="1" dirty="0" err="1" smtClean="0">
                <a:latin typeface="Times New Roman" pitchFamily="18" charset="0"/>
                <a:cs typeface="Times New Roman" pitchFamily="18" charset="0"/>
              </a:rPr>
              <a:t>i+1</a:t>
            </a:r>
            <a:r>
              <a:rPr lang="en-US" altLang="ko-KR" sz="1200" i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ko-KR" altLang="en-US" sz="1200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2" name="직선 화살표 연결선 71"/>
          <p:cNvCxnSpPr/>
          <p:nvPr/>
        </p:nvCxnSpPr>
        <p:spPr>
          <a:xfrm>
            <a:off x="4834220" y="1273717"/>
            <a:ext cx="0" cy="2803355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화살표 연결선 72"/>
          <p:cNvCxnSpPr/>
          <p:nvPr/>
        </p:nvCxnSpPr>
        <p:spPr>
          <a:xfrm>
            <a:off x="5796136" y="1302551"/>
            <a:ext cx="0" cy="2774521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 rot="16200000">
            <a:off x="4917578" y="2227275"/>
            <a:ext cx="14063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i="1" dirty="0" err="1" smtClean="0">
                <a:latin typeface="Times New Roman" pitchFamily="18" charset="0"/>
                <a:cs typeface="Times New Roman" pitchFamily="18" charset="0"/>
              </a:rPr>
              <a:t>Palloc_MeNB_late</a:t>
            </a:r>
            <a:endParaRPr lang="ko-KR" altLang="en-US" sz="1200" b="1" i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 rot="16200000">
            <a:off x="3901495" y="2208953"/>
            <a:ext cx="15000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i="1" dirty="0" err="1" smtClean="0">
                <a:latin typeface="Times New Roman" pitchFamily="18" charset="0"/>
                <a:cs typeface="Times New Roman" pitchFamily="18" charset="0"/>
              </a:rPr>
              <a:t>Palloc_MeNB_early</a:t>
            </a:r>
            <a:endParaRPr lang="ko-KR" altLang="en-US" sz="1200" b="1" i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53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4599</TotalTime>
  <Words>602</Words>
  <Application>Microsoft Office PowerPoint</Application>
  <PresentationFormat>화면 슬라이드 쇼(4:3)</PresentationFormat>
  <Paragraphs>137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WF on Power control for Dual-Connectivity</vt:lpstr>
      <vt:lpstr>Proposal</vt:lpstr>
      <vt:lpstr>Proposal</vt:lpstr>
      <vt:lpstr>Proposal</vt:lpstr>
      <vt:lpstr>Appendix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LGE_MC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Power control for Dual-Connectivity</dc:title>
  <dc:creator>Daesung Hwang</dc:creator>
  <cp:lastModifiedBy>Yunjung</cp:lastModifiedBy>
  <cp:revision>99</cp:revision>
  <dcterms:created xsi:type="dcterms:W3CDTF">2014-03-27T00:43:29Z</dcterms:created>
  <dcterms:modified xsi:type="dcterms:W3CDTF">2014-05-20T15:41:26Z</dcterms:modified>
</cp:coreProperties>
</file>