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1" r:id="rId2"/>
    <p:sldId id="286" r:id="rId3"/>
  </p:sldIdLst>
  <p:sldSz cx="9144000" cy="6858000" type="screen4x3"/>
  <p:notesSz cx="6935788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3BD"/>
    <a:srgbClr val="FFFFCC"/>
    <a:srgbClr val="AAAAAA"/>
    <a:srgbClr val="DE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96" autoAdjust="0"/>
    <p:restoredTop sz="94718" autoAdjust="0"/>
  </p:normalViewPr>
  <p:slideViewPr>
    <p:cSldViewPr snapToGrid="0">
      <p:cViewPr>
        <p:scale>
          <a:sx n="75" d="100"/>
          <a:sy n="75" d="100"/>
        </p:scale>
        <p:origin x="-1200" y="-186"/>
      </p:cViewPr>
      <p:guideLst>
        <p:guide orient="horz" pos="2160"/>
        <p:guide pos="28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2718" y="-90"/>
      </p:cViewPr>
      <p:guideLst>
        <p:guide orient="horz" pos="2904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9063" y="8758238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03C7419-61D9-46C1-97E9-76E9D8F8C3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138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2150"/>
            <a:ext cx="4611688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8312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9063" y="8758238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603C3B5-9CFC-4B60-AD1F-942309290D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70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1006088-BF21-4FD5-870B-675EAADE47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BD60626-1ACC-48B1-8201-AA7BD5684B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1F5D59E-3020-483D-90FC-392986F41C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E2DB302-961D-41B7-BD2E-EA757E550C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9852D4D-CA63-4F5E-A04D-C043C1229B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142875"/>
            <a:ext cx="2141537" cy="573563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1775" y="142875"/>
            <a:ext cx="6275388" cy="57356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1C0706DD-24B8-4851-91EA-2616D1811F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5600" y="6038850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14675" y="6038850"/>
            <a:ext cx="2895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5EE79-A7C5-4B77-8FD4-A174D23DBDE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09843C0-6DAC-490D-A4BA-BCECDC8ED96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1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6324600"/>
            <a:ext cx="88042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2394529-A9B3-4A54-83EC-E61379E8334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1_grey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6324600"/>
            <a:ext cx="878205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1A5AC0A-F4BD-4464-80DC-A88E0D9F781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" y="101600"/>
            <a:ext cx="8864600" cy="4413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1" y="618067"/>
            <a:ext cx="8822266" cy="5418666"/>
          </a:xfrm>
        </p:spPr>
        <p:txBody>
          <a:bodyPr/>
          <a:lstStyle>
            <a:lvl1pPr>
              <a:spcBef>
                <a:spcPts val="800"/>
              </a:spcBef>
              <a:buFont typeface="Wingdings" pitchFamily="2" charset="2"/>
              <a:buChar char="v"/>
              <a:defRPr sz="1600">
                <a:latin typeface="Times New Roman" pitchFamily="18" charset="0"/>
                <a:cs typeface="Times New Roman" pitchFamily="18" charset="0"/>
              </a:defRPr>
            </a:lvl1pPr>
            <a:lvl2pPr>
              <a:defRPr sz="1400">
                <a:latin typeface="Times New Roman" pitchFamily="18" charset="0"/>
                <a:cs typeface="Times New Roman" pitchFamily="18" charset="0"/>
              </a:defRPr>
            </a:lvl2pPr>
            <a:lvl3pPr>
              <a:defRPr sz="1400">
                <a:latin typeface="Times New Roman" pitchFamily="18" charset="0"/>
                <a:cs typeface="Times New Roman" pitchFamily="18" charset="0"/>
              </a:defRPr>
            </a:lvl3pPr>
            <a:lvl4pPr>
              <a:defRPr sz="1400">
                <a:latin typeface="Times New Roman" pitchFamily="18" charset="0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38925" y="6049963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6AB8A3-9FE4-4612-8857-687BFF70DD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185863"/>
            <a:ext cx="4157663" cy="46926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185863"/>
            <a:ext cx="4157662" cy="4692650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3A6A834-CC4A-4943-952A-D55BFAADAD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B3D8EEF-7576-4AB0-8518-088FB58AB7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03D9FE4-F784-4A94-8F3E-54A098F0E8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6324600"/>
            <a:ext cx="88042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41275" y="6324600"/>
            <a:ext cx="87407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42875"/>
            <a:ext cx="84582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5" y="1058863"/>
            <a:ext cx="8467725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28" r:id="rId5"/>
    <p:sldLayoutId id="2147483741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42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9pPr>
    </p:titleStyle>
    <p:bodyStyle>
      <a:lvl1pPr marL="227013" indent="-227013" algn="l" rtl="0" eaLnBrk="0" fontAlgn="base" hangingPunct="0">
        <a:spcBef>
          <a:spcPts val="8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33363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854075" indent="-165100" algn="l" rtl="0" eaLnBrk="0" fontAlgn="base" hangingPunct="0">
        <a:spcBef>
          <a:spcPct val="1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201738" indent="-233363" algn="l" rtl="0" eaLnBrk="0" fontAlgn="base" hangingPunct="0">
        <a:spcBef>
          <a:spcPct val="5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1489075" indent="-173038" algn="l" rtl="0" eaLnBrk="0" fontAlgn="base" hangingPunct="0"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19462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4034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8606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3178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Way-forward on 4Tx sub-sampling for PUCCH mode 1-1, </a:t>
            </a:r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submode 1</a:t>
            </a:r>
            <a:endParaRPr lang="en-US" altLang="zh-CN" dirty="0" smtClean="0">
              <a:solidFill>
                <a:schemeClr val="tx1"/>
              </a:solidFill>
              <a:ea typeface="SimSun" pitchFamily="2" charset="-122"/>
            </a:endParaRP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355600" y="4116388"/>
            <a:ext cx="84359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0" dirty="0" smtClean="0">
                <a:ea typeface="SimSun" pitchFamily="2" charset="-122"/>
              </a:rPr>
              <a:t>Alcatel-Lucent</a:t>
            </a:r>
            <a:r>
              <a:rPr lang="en-US" altLang="zh-CN" sz="2000" b="0" dirty="0" smtClean="0">
                <a:ea typeface="SimSun" pitchFamily="2" charset="-122"/>
              </a:rPr>
              <a:t>, Alcatel-Lucent Shanghai Bell, CATT, Huawei, HiSilicon, LG Electronics, Nokia, Nokia Solutions and Networks, </a:t>
            </a:r>
          </a:p>
          <a:p>
            <a:pPr algn="ctr"/>
            <a:r>
              <a:rPr lang="en-US" altLang="zh-CN" sz="2000" b="0" dirty="0" smtClean="0">
                <a:ea typeface="SimSun" pitchFamily="2" charset="-122"/>
              </a:rPr>
              <a:t>Motorola Mobility, Qualcomm, Renesas, Samsung, Texas Instruments</a:t>
            </a:r>
            <a:endParaRPr lang="en-US" altLang="zh-CN" sz="2000" b="0" dirty="0">
              <a:ea typeface="SimSun" pitchFamily="2" charset="-122"/>
            </a:endParaRPr>
          </a:p>
        </p:txBody>
      </p:sp>
      <p:sp>
        <p:nvSpPr>
          <p:cNvPr id="327687" name="Rectangle 7"/>
          <p:cNvSpPr>
            <a:spLocks noChangeArrowheads="1"/>
          </p:cNvSpPr>
          <p:nvPr/>
        </p:nvSpPr>
        <p:spPr bwMode="auto">
          <a:xfrm>
            <a:off x="190500" y="247650"/>
            <a:ext cx="868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sv-SE" altLang="zh-CN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3GPP TSG RAN WG1 </a:t>
            </a:r>
            <a:r>
              <a:rPr lang="sv-SE" altLang="zh-CN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74    </a:t>
            </a:r>
            <a:r>
              <a:rPr lang="sv-SE" altLang="zh-CN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				</a:t>
            </a:r>
            <a:r>
              <a:rPr lang="sv-SE" altLang="zh-CN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               R1-133835</a:t>
            </a:r>
            <a:endParaRPr lang="en-US" altLang="zh-CN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SimSun" pitchFamily="2" charset="-122"/>
            </a:endParaRPr>
          </a:p>
          <a:p>
            <a:pPr>
              <a:defRPr/>
            </a:pPr>
            <a:r>
              <a:rPr lang="en-US" altLang="zh-CN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Barcelona, Spain, 19</a:t>
            </a:r>
            <a:r>
              <a:rPr lang="en-US" altLang="zh-CN" baseline="30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th</a:t>
            </a:r>
            <a:r>
              <a:rPr lang="en-US" altLang="zh-CN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 – 23</a:t>
            </a:r>
            <a:r>
              <a:rPr lang="en-US" altLang="zh-CN" baseline="30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rd</a:t>
            </a:r>
            <a:r>
              <a:rPr lang="en-US" altLang="zh-CN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2013</a:t>
            </a:r>
            <a:endParaRPr lang="en-US" altLang="zh-CN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SimSun" pitchFamily="2" charset="-122"/>
            </a:endParaRPr>
          </a:p>
        </p:txBody>
      </p:sp>
      <p:sp>
        <p:nvSpPr>
          <p:cNvPr id="327688" name="Rectangle 8"/>
          <p:cNvSpPr>
            <a:spLocks noChangeArrowheads="1"/>
          </p:cNvSpPr>
          <p:nvPr/>
        </p:nvSpPr>
        <p:spPr bwMode="auto">
          <a:xfrm>
            <a:off x="152400" y="1216095"/>
            <a:ext cx="31678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Agenda Item	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7.2.2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</a:endParaRPr>
          </a:p>
          <a:p>
            <a:pPr marL="228600" indent="-228600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Document for	: Decision</a:t>
            </a:r>
            <a:endParaRPr lang="en-US" altLang="ja-JP" sz="2000" b="0" dirty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" y="685799"/>
            <a:ext cx="8822266" cy="1216025"/>
          </a:xfrm>
        </p:spPr>
        <p:txBody>
          <a:bodyPr/>
          <a:lstStyle/>
          <a:p>
            <a:r>
              <a:rPr lang="en-US" sz="2400" dirty="0" smtClean="0"/>
              <a:t> Adopt the following subsampling table for PUCCH mode 1-1, submode 1, when Rel.12 4Tx codebook is configured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82090"/>
              </p:ext>
            </p:extLst>
          </p:nvPr>
        </p:nvGraphicFramePr>
        <p:xfrm>
          <a:off x="1028700" y="1913785"/>
          <a:ext cx="7124700" cy="32708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4500"/>
                <a:gridCol w="1524000"/>
                <a:gridCol w="2616200"/>
              </a:tblGrid>
              <a:tr h="55888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Value of joint encoding of RI and the first </a:t>
                      </a:r>
                      <a:r>
                        <a:rPr lang="en-US" sz="2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PMI </a:t>
                      </a:r>
                      <a:r>
                        <a:rPr lang="en-US" sz="200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</a:t>
                      </a:r>
                      <a:r>
                        <a:rPr lang="en-US" sz="2000" i="1" baseline="-25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RI/PMI1</a:t>
                      </a:r>
                      <a:endParaRPr lang="en-US" sz="2000" i="1" baseline="-25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RI</a:t>
                      </a:r>
                      <a:endParaRPr lang="en-US" sz="2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Codebook </a:t>
                      </a:r>
                      <a:r>
                        <a:rPr lang="en-GB" sz="2000" b="0" dirty="0" smtClean="0">
                          <a:effectLst/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index</a:t>
                      </a:r>
                      <a:r>
                        <a:rPr lang="en-US" sz="2000" b="0" dirty="0">
                          <a:effectLst/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 </a:t>
                      </a:r>
                      <a:r>
                        <a:rPr lang="en-US" sz="2000" b="0" i="1" dirty="0" smtClean="0">
                          <a:effectLst/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i</a:t>
                      </a:r>
                      <a:r>
                        <a:rPr lang="en-US" sz="2000" b="0" baseline="-25000" dirty="0" smtClean="0">
                          <a:effectLst/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</a:t>
                      </a:r>
                      <a:endParaRPr lang="en-US" sz="2000" b="1" baseline="-25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0338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0-7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</a:t>
                      </a:r>
                      <a:r>
                        <a:rPr lang="en-US" sz="2000" i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RI/PMI1</a:t>
                      </a:r>
                      <a:endParaRPr lang="en-US" sz="20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338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8-15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</a:t>
                      </a:r>
                      <a:r>
                        <a:rPr lang="en-US" sz="2000" i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RI/PMI1</a:t>
                      </a:r>
                      <a:r>
                        <a:rPr lang="en-US" sz="200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-8</a:t>
                      </a:r>
                      <a:endParaRPr lang="en-US" sz="20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338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16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3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0 (identity </a:t>
                      </a:r>
                      <a:r>
                        <a:rPr lang="en-US" sz="2000" dirty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matrix)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338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17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4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0 </a:t>
                      </a:r>
                      <a:r>
                        <a:rPr lang="en-US" sz="2000" smtClean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(identity </a:t>
                      </a:r>
                      <a:r>
                        <a:rPr lang="en-US" sz="2000" dirty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matrix)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938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18-31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Reserved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2000" dirty="0" smtClean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NA</a:t>
                      </a:r>
                      <a:endParaRPr lang="en-US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EAEAE"/>
      </a:accent2>
      <a:accent3>
        <a:srgbClr val="117788"/>
      </a:accent3>
      <a:accent4>
        <a:srgbClr val="404040"/>
      </a:accent4>
      <a:accent5>
        <a:srgbClr val="7F7F7F"/>
      </a:accent5>
      <a:accent6>
        <a:srgbClr val="32B4CE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8834</TotalTime>
  <Words>110</Words>
  <Application>Microsoft Office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FinalPowerpoint</vt:lpstr>
      <vt:lpstr>Way-forward on 4Tx sub-sampling for PUCCH mode 1-1, submode 1</vt:lpstr>
      <vt:lpstr>Way forward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Runhua Chen</dc:creator>
  <cp:lastModifiedBy>Runhua Chen</cp:lastModifiedBy>
  <cp:revision>520</cp:revision>
  <dcterms:created xsi:type="dcterms:W3CDTF">2007-12-19T20:51:45Z</dcterms:created>
  <dcterms:modified xsi:type="dcterms:W3CDTF">2013-08-21T06:07:51Z</dcterms:modified>
</cp:coreProperties>
</file>