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1029" r:id="rId4"/>
    <p:sldId id="989" r:id="rId5"/>
    <p:sldId id="1005" r:id="rId6"/>
    <p:sldId id="1012" r:id="rId7"/>
    <p:sldId id="1002" r:id="rId8"/>
    <p:sldId id="993" r:id="rId9"/>
    <p:sldId id="996" r:id="rId10"/>
    <p:sldId id="1028" r:id="rId11"/>
    <p:sldId id="998" r:id="rId12"/>
    <p:sldId id="1030" r:id="rId13"/>
    <p:sldId id="1027"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09" d="100"/>
          <a:sy n="109" d="100"/>
        </p:scale>
        <p:origin x="906"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t>3GPP RAN WG1 Chair</a:t>
            </a:r>
          </a:p>
          <a:p>
            <a:pPr>
              <a:spcBef>
                <a:spcPts val="600"/>
              </a:spcBef>
              <a:spcAft>
                <a:spcPts val="600"/>
              </a:spcAft>
            </a:pPr>
            <a:r>
              <a:rPr lang="en-US" altLang="en-US" sz="2400" b="0" dirty="0"/>
              <a:t>Outgoing Chair: Younsun Kim</a:t>
            </a:r>
          </a:p>
          <a:p>
            <a:pPr>
              <a:spcBef>
                <a:spcPts val="600"/>
              </a:spcBef>
              <a:spcAft>
                <a:spcPts val="600"/>
              </a:spcAft>
            </a:pPr>
            <a:r>
              <a:rPr lang="en-US" altLang="en-US" sz="2400" b="0" dirty="0"/>
              <a:t>Incoming Chair: Xiaodong Xu</a:t>
            </a:r>
            <a:endParaRPr lang="en-GB" altLang="en-US" sz="2400" b="0"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RP-250827</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BF84832-E72B-441D-B444-E07FCFAB817B}"/>
              </a:ext>
            </a:extLst>
          </p:cNvPr>
          <p:cNvSpPr>
            <a:spLocks noGrp="1"/>
          </p:cNvSpPr>
          <p:nvPr>
            <p:ph type="title"/>
          </p:nvPr>
        </p:nvSpPr>
        <p:spPr/>
        <p:txBody>
          <a:bodyPr/>
          <a:lstStyle/>
          <a:p>
            <a:r>
              <a:rPr lang="en-GB" altLang="ja-JP" dirty="0"/>
              <a:t>Rel-19 LTE Study/Work Item List</a:t>
            </a:r>
            <a:endParaRPr lang="en-US" dirty="0"/>
          </a:p>
        </p:txBody>
      </p:sp>
      <p:graphicFrame>
        <p:nvGraphicFramePr>
          <p:cNvPr id="4" name="Table 1">
            <a:extLst>
              <a:ext uri="{FF2B5EF4-FFF2-40B4-BE49-F238E27FC236}">
                <a16:creationId xmlns:a16="http://schemas.microsoft.com/office/drawing/2014/main" id="{088E64E7-C4E3-4366-858B-16CDA3CD1934}"/>
              </a:ext>
            </a:extLst>
          </p:cNvPr>
          <p:cNvGraphicFramePr>
            <a:graphicFrameLocks noGrp="1"/>
          </p:cNvGraphicFramePr>
          <p:nvPr>
            <p:extLst>
              <p:ext uri="{D42A27DB-BD31-4B8C-83A1-F6EECF244321}">
                <p14:modId xmlns:p14="http://schemas.microsoft.com/office/powerpoint/2010/main" val="1227165884"/>
              </p:ext>
            </p:extLst>
          </p:nvPr>
        </p:nvGraphicFramePr>
        <p:xfrm>
          <a:off x="1121149" y="1715094"/>
          <a:ext cx="9960696" cy="1381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Introduction of IoT-NTN TDD mode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RP-251175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t>LTE-based 5G Broadcast Phase 2</a:t>
                      </a:r>
                      <a:endPar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RP-251143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148242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RP-251289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502070"/>
                  </a:ext>
                </a:extLst>
              </a:tr>
            </a:tbl>
          </a:graphicData>
        </a:graphic>
      </p:graphicFrame>
    </p:spTree>
    <p:extLst>
      <p:ext uri="{BB962C8B-B14F-4D97-AF65-F5344CB8AC3E}">
        <p14:creationId xmlns:p14="http://schemas.microsoft.com/office/powerpoint/2010/main" val="3951298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맑은 고딕" panose="020B0503020000020004" pitchFamily="34" charset="-127"/>
              </a:rPr>
              <a:t>Rel-19 NR</a:t>
            </a:r>
          </a:p>
          <a:p>
            <a:pPr lvl="1">
              <a:lnSpc>
                <a:spcPct val="120000"/>
              </a:lnSpc>
              <a:spcBef>
                <a:spcPts val="300"/>
              </a:spcBef>
              <a:spcAft>
                <a:spcPts val="300"/>
              </a:spcAft>
            </a:pPr>
            <a:r>
              <a:rPr lang="en-US" altLang="en-US" sz="1600" dirty="0"/>
              <a:t>All Rel-19 LTE work/study items have been completed</a:t>
            </a:r>
            <a:endParaRPr lang="en-US" sz="1600" dirty="0"/>
          </a:p>
          <a:p>
            <a:pPr lvl="1">
              <a:lnSpc>
                <a:spcPct val="120000"/>
              </a:lnSpc>
              <a:spcBef>
                <a:spcPts val="300"/>
              </a:spcBef>
              <a:spcAft>
                <a:spcPts val="300"/>
              </a:spcAft>
            </a:pPr>
            <a:r>
              <a:rPr lang="en-US" altLang="ko-KR" sz="1600" dirty="0"/>
              <a:t>Rel-19 UE feature list was updated and liaised to RAN2</a:t>
            </a:r>
          </a:p>
          <a:p>
            <a:pPr lvl="1">
              <a:lnSpc>
                <a:spcPct val="120000"/>
              </a:lnSpc>
              <a:spcBef>
                <a:spcPts val="300"/>
              </a:spcBef>
              <a:spcAft>
                <a:spcPts val="300"/>
              </a:spcAft>
            </a:pPr>
            <a:r>
              <a:rPr lang="en-US" altLang="ko-KR" sz="1600" dirty="0"/>
              <a:t>RAN1 CRs on Rel-19 NR have been submitted to RAN for approval</a:t>
            </a:r>
          </a:p>
          <a:p>
            <a:pPr marL="712788" lvl="2" indent="-358775" eaLnBrk="1" fontAlgn="t" hangingPunct="1">
              <a:lnSpc>
                <a:spcPct val="120000"/>
              </a:lnSpc>
              <a:spcBef>
                <a:spcPts val="0"/>
              </a:spcBef>
              <a:spcAft>
                <a:spcPts val="0"/>
              </a:spcAft>
              <a:buBlip>
                <a:blip r:embed="rId2"/>
              </a:buBlip>
            </a:pPr>
            <a:endParaRPr lang="en-US" altLang="en-US" dirty="0">
              <a:ea typeface="맑은 고딕" panose="020B0503020000020004" pitchFamily="34" charset="-127"/>
            </a:endParaRPr>
          </a:p>
          <a:p>
            <a:pPr eaLnBrk="1" fontAlgn="t" hangingPunct="1">
              <a:lnSpc>
                <a:spcPct val="120000"/>
              </a:lnSpc>
              <a:spcBef>
                <a:spcPts val="0"/>
              </a:spcBef>
              <a:spcAft>
                <a:spcPts val="0"/>
              </a:spcAft>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r>
              <a:rPr lang="en-US" altLang="en-US" sz="1800" dirty="0">
                <a:ea typeface="맑은 고딕" panose="020B0503020000020004" pitchFamily="34" charset="-127"/>
              </a:rPr>
              <a:t>NR specifications (including Rel-18) are stable</a:t>
            </a:r>
          </a:p>
          <a:p>
            <a:pPr lvl="1">
              <a:spcBef>
                <a:spcPts val="300"/>
              </a:spcBef>
              <a:spcAft>
                <a:spcPts val="300"/>
              </a:spcAft>
            </a:pPr>
            <a:r>
              <a:rPr lang="en-US" altLang="ko-KR" sz="1600" dirty="0"/>
              <a:t>Pre-Rel-17: No CRs</a:t>
            </a:r>
          </a:p>
          <a:p>
            <a:pPr lvl="1">
              <a:spcBef>
                <a:spcPts val="300"/>
              </a:spcBef>
              <a:spcAft>
                <a:spcPts val="300"/>
              </a:spcAft>
            </a:pPr>
            <a:r>
              <a:rPr lang="en-US" altLang="ko-KR" sz="1600" dirty="0"/>
              <a:t>Rel-17: 6 Cat-F CRs were endorsed</a:t>
            </a:r>
          </a:p>
          <a:p>
            <a:pPr lvl="1">
              <a:spcBef>
                <a:spcPts val="300"/>
              </a:spcBef>
              <a:spcAft>
                <a:spcPts val="300"/>
              </a:spcAft>
            </a:pPr>
            <a:r>
              <a:rPr lang="en-US" altLang="ko-KR" sz="1600" dirty="0"/>
              <a:t>Rel-18: 16 Cat-F CRs were endorsed</a:t>
            </a:r>
          </a:p>
          <a:p>
            <a:pPr lvl="1">
              <a:spcBef>
                <a:spcPts val="300"/>
              </a:spcBef>
              <a:spcAft>
                <a:spcPts val="300"/>
              </a:spcAft>
            </a:pPr>
            <a:r>
              <a:rPr lang="en-US" altLang="ko-KR" sz="1600" dirty="0"/>
              <a:t>There were no CRs on TEI</a:t>
            </a:r>
          </a:p>
          <a:p>
            <a:pPr lvl="1">
              <a:spcBef>
                <a:spcPts val="300"/>
              </a:spcBef>
              <a:spcAft>
                <a:spcPts val="300"/>
              </a:spcAft>
            </a:pPr>
            <a:endParaRPr lang="en-US" altLang="ko-KR" sz="1600" dirty="0">
              <a:highlight>
                <a:srgbClr val="FFFF00"/>
              </a:highlight>
            </a:endParaRPr>
          </a:p>
          <a:p>
            <a:pPr marL="358775" lvl="1" indent="-358775" eaLnBrk="1" fontAlgn="t" hangingPunct="1">
              <a:lnSpc>
                <a:spcPct val="120000"/>
              </a:lnSpc>
              <a:spcBef>
                <a:spcPts val="0"/>
              </a:spcBef>
              <a:spcAft>
                <a:spcPts val="0"/>
              </a:spcAft>
              <a:buBlip>
                <a:blip r:embed="rId2"/>
              </a:buBlip>
            </a:pPr>
            <a:endParaRPr lang="en-US" altLang="en-US" dirty="0">
              <a:ea typeface="맑은 고딕" panose="020B0503020000020004" pitchFamily="34" charset="-127"/>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NR Summary</a:t>
            </a:r>
          </a:p>
        </p:txBody>
      </p:sp>
    </p:spTree>
    <p:extLst>
      <p:ext uri="{BB962C8B-B14F-4D97-AF65-F5344CB8AC3E}">
        <p14:creationId xmlns:p14="http://schemas.microsoft.com/office/powerpoint/2010/main" val="830322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890913734"/>
              </p:ext>
            </p:extLst>
          </p:nvPr>
        </p:nvGraphicFramePr>
        <p:xfrm>
          <a:off x="1113663" y="1470112"/>
          <a:ext cx="9960696" cy="4549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RP-251474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RP-251240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AI/ML for NR air interface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516074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RP-251399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166326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RP-251644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RP-251677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RP-251199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Multi-Carrier Enhancements for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RP-251421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924223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 band carrier aggregation via switching</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RP-251316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51844657"/>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RP-251002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RP-251003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NR mobility enhancements Phase 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54944056"/>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2025.Q3</a:t>
            </a:r>
          </a:p>
          <a:p>
            <a:pPr lvl="1">
              <a:spcBef>
                <a:spcPts val="600"/>
              </a:spcBef>
              <a:spcAft>
                <a:spcPts val="300"/>
              </a:spcAft>
            </a:pPr>
            <a:r>
              <a:rPr lang="en-US" dirty="0"/>
              <a:t>RAN1#122 (August 25 ~ 29, India)</a:t>
            </a:r>
          </a:p>
          <a:p>
            <a:pPr>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RAN1#120bis and RAN1#121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 (there were no maintenance discussions in RAN1#120bis to better focus on Rel-19)</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dirty="0"/>
              <a:t>CCSA</a:t>
            </a:r>
            <a:r>
              <a:rPr lang="sv-SE" sz="1600" dirty="0"/>
              <a:t> and </a:t>
            </a:r>
            <a:r>
              <a:rPr lang="sv-SE" sz="1600" i="1" dirty="0"/>
              <a:t>ETSI </a:t>
            </a:r>
            <a:r>
              <a:rPr lang="sv-SE" sz="1600" dirty="0"/>
              <a:t>for hosting the RAN1 meetings in Wuhan and Malta, respectively</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0603" y="4159189"/>
            <a:ext cx="10966981" cy="1345914"/>
          </a:xfrm>
        </p:spPr>
        <p:txBody>
          <a:bodyPr/>
          <a:lstStyle/>
          <a:p>
            <a:pPr>
              <a:spcBef>
                <a:spcPts val="300"/>
              </a:spcBef>
              <a:spcAft>
                <a:spcPts val="600"/>
              </a:spcAft>
            </a:pPr>
            <a:r>
              <a:rPr lang="en-US" altLang="en-US" b="1" dirty="0"/>
              <a:t>Pre-Rel-19</a:t>
            </a:r>
            <a:r>
              <a:rPr lang="en-US" altLang="en-US" dirty="0"/>
              <a:t>: RAN1 specifications are stable</a:t>
            </a:r>
          </a:p>
          <a:p>
            <a:pPr>
              <a:spcBef>
                <a:spcPts val="300"/>
              </a:spcBef>
              <a:spcAft>
                <a:spcPts val="600"/>
              </a:spcAft>
            </a:pPr>
            <a:r>
              <a:rPr lang="en-US" altLang="en-US" b="1" dirty="0"/>
              <a:t>Elections</a:t>
            </a:r>
            <a:r>
              <a:rPr lang="en-US" altLang="en-US" dirty="0"/>
              <a:t>: RAN1 had elections for Chair and one Vice-Chair positions</a:t>
            </a:r>
          </a:p>
          <a:p>
            <a:pPr>
              <a:spcBef>
                <a:spcPts val="300"/>
              </a:spcBef>
              <a:spcAft>
                <a:spcPts val="600"/>
              </a:spcAft>
            </a:pPr>
            <a:r>
              <a:rPr lang="en-US" altLang="en-US" b="1" dirty="0"/>
              <a:t>Rel-19 study/work items</a:t>
            </a:r>
            <a:r>
              <a:rPr lang="en-US" altLang="en-US" dirty="0"/>
              <a:t>: RAN1 work on all Rel-19 study/work item have been completed</a:t>
            </a:r>
          </a:p>
          <a:p>
            <a:pPr lvl="1">
              <a:spcBef>
                <a:spcPts val="300"/>
              </a:spcBef>
              <a:spcAft>
                <a:spcPts val="600"/>
              </a:spcAft>
            </a:pPr>
            <a:r>
              <a:rPr lang="en-US" altLang="en-US" dirty="0"/>
              <a:t>Relevant CRs and TRs have been submitted to RAN#108</a:t>
            </a:r>
            <a:endParaRPr lang="en-US" dirty="0"/>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1266718124"/>
              </p:ext>
            </p:extLst>
          </p:nvPr>
        </p:nvGraphicFramePr>
        <p:xfrm>
          <a:off x="822000" y="1498994"/>
          <a:ext cx="10548000" cy="2085129"/>
        </p:xfrm>
        <a:graphic>
          <a:graphicData uri="http://schemas.openxmlformats.org/drawingml/2006/table">
            <a:tbl>
              <a:tblPr/>
              <a:tblGrid>
                <a:gridCol w="1944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64151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RAN1#120bis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April 7</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11</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Wuhan, China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19</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71458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RAN1#121</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May 19</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23</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St Julian’s, Malta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3478214405"/>
                  </a:ext>
                </a:extLst>
              </a:tr>
              <a:tr h="71458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hlink"/>
                          </a:solidFill>
                          <a:effectLst/>
                          <a:latin typeface="Calibri" pitchFamily="34" charset="0"/>
                          <a:ea typeface="ＭＳ Ｐゴシック" pitchFamily="50" charset="-128"/>
                        </a:rPr>
                        <a:t>RAN#108</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June 9</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 13</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Prague, </a:t>
                      </a:r>
                      <a:b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b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Czech Republic</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4A5999B0-5221-4E38-9A66-EDF4C3C3160E}"/>
              </a:ext>
            </a:extLst>
          </p:cNvPr>
          <p:cNvSpPr>
            <a:spLocks noGrp="1"/>
          </p:cNvSpPr>
          <p:nvPr>
            <p:ph idx="1"/>
          </p:nvPr>
        </p:nvSpPr>
        <p:spPr>
          <a:xfrm>
            <a:off x="2074923" y="1397977"/>
            <a:ext cx="5651620" cy="1489569"/>
          </a:xfrm>
        </p:spPr>
        <p:txBody>
          <a:bodyPr/>
          <a:lstStyle/>
          <a:p>
            <a:pPr>
              <a:lnSpc>
                <a:spcPct val="120000"/>
              </a:lnSpc>
              <a:spcBef>
                <a:spcPts val="600"/>
              </a:spcBef>
            </a:pPr>
            <a:r>
              <a:rPr lang="en-US" b="1" dirty="0"/>
              <a:t>Dr. Xiaodong XU </a:t>
            </a:r>
            <a:r>
              <a:rPr lang="en-US" dirty="0"/>
              <a:t>from China Mobile Communications Corporation (CMCC) (CCSA) was elected as the new RAN1 Chair</a:t>
            </a:r>
          </a:p>
          <a:p>
            <a:pPr marL="0" indent="0">
              <a:lnSpc>
                <a:spcPct val="120000"/>
              </a:lnSpc>
              <a:spcBef>
                <a:spcPts val="600"/>
              </a:spcBef>
              <a:buNone/>
            </a:pPr>
            <a:endParaRPr lang="en-US" dirty="0"/>
          </a:p>
          <a:p>
            <a:pPr>
              <a:lnSpc>
                <a:spcPct val="120000"/>
              </a:lnSpc>
              <a:spcBef>
                <a:spcPts val="600"/>
              </a:spcBef>
            </a:pPr>
            <a:endParaRPr lang="en-US" dirty="0"/>
          </a:p>
        </p:txBody>
      </p:sp>
      <p:sp>
        <p:nvSpPr>
          <p:cNvPr id="3" name="제목 2">
            <a:extLst>
              <a:ext uri="{FF2B5EF4-FFF2-40B4-BE49-F238E27FC236}">
                <a16:creationId xmlns:a16="http://schemas.microsoft.com/office/drawing/2014/main" id="{7FE391D0-7906-4B1F-9346-CFE8A63B2E81}"/>
              </a:ext>
            </a:extLst>
          </p:cNvPr>
          <p:cNvSpPr>
            <a:spLocks noGrp="1"/>
          </p:cNvSpPr>
          <p:nvPr>
            <p:ph type="title"/>
          </p:nvPr>
        </p:nvSpPr>
        <p:spPr/>
        <p:txBody>
          <a:bodyPr/>
          <a:lstStyle/>
          <a:p>
            <a:r>
              <a:rPr lang="en-US" dirty="0"/>
              <a:t>RAN1 Election Results</a:t>
            </a:r>
          </a:p>
        </p:txBody>
      </p:sp>
      <p:pic>
        <p:nvPicPr>
          <p:cNvPr id="5" name="그림 4">
            <a:extLst>
              <a:ext uri="{FF2B5EF4-FFF2-40B4-BE49-F238E27FC236}">
                <a16:creationId xmlns:a16="http://schemas.microsoft.com/office/drawing/2014/main" id="{DBBE7364-3008-4229-8AC8-813B582A9852}"/>
              </a:ext>
            </a:extLst>
          </p:cNvPr>
          <p:cNvPicPr>
            <a:picLocks noChangeAspect="1"/>
          </p:cNvPicPr>
          <p:nvPr/>
        </p:nvPicPr>
        <p:blipFill>
          <a:blip r:embed="rId2"/>
          <a:stretch>
            <a:fillRect/>
          </a:stretch>
        </p:blipFill>
        <p:spPr>
          <a:xfrm>
            <a:off x="1270317" y="3271228"/>
            <a:ext cx="2821577" cy="3174274"/>
          </a:xfrm>
          <a:prstGeom prst="rect">
            <a:avLst/>
          </a:prstGeom>
        </p:spPr>
      </p:pic>
      <p:sp>
        <p:nvSpPr>
          <p:cNvPr id="6" name="내용 개체 틀 1">
            <a:extLst>
              <a:ext uri="{FF2B5EF4-FFF2-40B4-BE49-F238E27FC236}">
                <a16:creationId xmlns:a16="http://schemas.microsoft.com/office/drawing/2014/main" id="{1582721E-7909-463D-B242-AB6BD9231C9D}"/>
              </a:ext>
            </a:extLst>
          </p:cNvPr>
          <p:cNvSpPr txBox="1">
            <a:spLocks/>
          </p:cNvSpPr>
          <p:nvPr/>
        </p:nvSpPr>
        <p:spPr bwMode="auto">
          <a:xfrm>
            <a:off x="3999402" y="4653692"/>
            <a:ext cx="5651620" cy="1489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3"/>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b="1" kern="0" dirty="0"/>
              <a:t>Dr. Sorour FALAHATI </a:t>
            </a:r>
            <a:r>
              <a:rPr lang="en-US" kern="0" dirty="0"/>
              <a:t>from Ericsson </a:t>
            </a:r>
            <a:r>
              <a:rPr lang="en-US" kern="0" dirty="0" err="1"/>
              <a:t>Telefonaktiebolaget</a:t>
            </a:r>
            <a:r>
              <a:rPr lang="en-US" kern="0" dirty="0"/>
              <a:t> LM (ETSI) was elected as the new RAN1 Vice Chair</a:t>
            </a:r>
          </a:p>
          <a:p>
            <a:pPr>
              <a:lnSpc>
                <a:spcPct val="120000"/>
              </a:lnSpc>
              <a:spcBef>
                <a:spcPts val="600"/>
              </a:spcBef>
            </a:pPr>
            <a:endParaRPr lang="en-US" kern="0" dirty="0"/>
          </a:p>
          <a:p>
            <a:pPr>
              <a:lnSpc>
                <a:spcPct val="120000"/>
              </a:lnSpc>
              <a:spcBef>
                <a:spcPts val="600"/>
              </a:spcBef>
            </a:pPr>
            <a:endParaRPr lang="en-US" kern="0" dirty="0"/>
          </a:p>
        </p:txBody>
      </p:sp>
      <p:pic>
        <p:nvPicPr>
          <p:cNvPr id="12" name="그림 11">
            <a:extLst>
              <a:ext uri="{FF2B5EF4-FFF2-40B4-BE49-F238E27FC236}">
                <a16:creationId xmlns:a16="http://schemas.microsoft.com/office/drawing/2014/main" id="{37D60136-1333-4D20-981B-4D33763A7C7C}"/>
              </a:ext>
            </a:extLst>
          </p:cNvPr>
          <p:cNvPicPr>
            <a:picLocks noChangeAspect="1"/>
          </p:cNvPicPr>
          <p:nvPr/>
        </p:nvPicPr>
        <p:blipFill>
          <a:blip r:embed="rId4"/>
          <a:stretch>
            <a:fillRect/>
          </a:stretch>
        </p:blipFill>
        <p:spPr>
          <a:xfrm>
            <a:off x="7911181" y="1204652"/>
            <a:ext cx="2542873" cy="2823681"/>
          </a:xfrm>
          <a:prstGeom prst="rect">
            <a:avLst/>
          </a:prstGeom>
        </p:spPr>
      </p:pic>
    </p:spTree>
    <p:extLst>
      <p:ext uri="{BB962C8B-B14F-4D97-AF65-F5344CB8AC3E}">
        <p14:creationId xmlns:p14="http://schemas.microsoft.com/office/powerpoint/2010/main" val="2439705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and the number is increasing in recent meetings</a:t>
            </a:r>
            <a:br>
              <a:rPr lang="en-US" sz="1800" dirty="0"/>
            </a:br>
            <a:r>
              <a:rPr lang="en-US" sz="1800" dirty="0"/>
              <a:t>(RAN1#120bis: 649, RAN1#121: 654)</a:t>
            </a:r>
          </a:p>
        </p:txBody>
      </p:sp>
      <p:sp>
        <p:nvSpPr>
          <p:cNvPr id="3" name="제목 2"/>
          <p:cNvSpPr>
            <a:spLocks noGrp="1"/>
          </p:cNvSpPr>
          <p:nvPr>
            <p:ph type="title"/>
          </p:nvPr>
        </p:nvSpPr>
        <p:spPr/>
        <p:txBody>
          <a:bodyPr/>
          <a:lstStyle/>
          <a:p>
            <a:r>
              <a:rPr lang="en-US" dirty="0"/>
              <a:t>Delegates in RAN1</a:t>
            </a:r>
          </a:p>
        </p:txBody>
      </p:sp>
      <p:pic>
        <p:nvPicPr>
          <p:cNvPr id="4" name="그림 3">
            <a:extLst>
              <a:ext uri="{FF2B5EF4-FFF2-40B4-BE49-F238E27FC236}">
                <a16:creationId xmlns:a16="http://schemas.microsoft.com/office/drawing/2014/main" id="{C08B2E63-4CB1-4B65-872F-4EE71F8199C5}"/>
              </a:ext>
            </a:extLst>
          </p:cNvPr>
          <p:cNvPicPr>
            <a:picLocks noChangeAspect="1"/>
          </p:cNvPicPr>
          <p:nvPr/>
        </p:nvPicPr>
        <p:blipFill>
          <a:blip r:embed="rId2"/>
          <a:stretch>
            <a:fillRect/>
          </a:stretch>
        </p:blipFill>
        <p:spPr>
          <a:xfrm>
            <a:off x="1283900" y="2382288"/>
            <a:ext cx="8535140" cy="3761558"/>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(RAN1#120bis: 1509, RAN1#121: 1759)</a:t>
            </a:r>
          </a:p>
        </p:txBody>
      </p:sp>
      <p:pic>
        <p:nvPicPr>
          <p:cNvPr id="4" name="그림 3">
            <a:extLst>
              <a:ext uri="{FF2B5EF4-FFF2-40B4-BE49-F238E27FC236}">
                <a16:creationId xmlns:a16="http://schemas.microsoft.com/office/drawing/2014/main" id="{C0673A4C-5D19-499C-81F0-760A41993FBE}"/>
              </a:ext>
            </a:extLst>
          </p:cNvPr>
          <p:cNvPicPr>
            <a:picLocks noChangeAspect="1"/>
          </p:cNvPicPr>
          <p:nvPr/>
        </p:nvPicPr>
        <p:blipFill>
          <a:blip r:embed="rId2"/>
          <a:stretch>
            <a:fillRect/>
          </a:stretch>
        </p:blipFill>
        <p:spPr>
          <a:xfrm>
            <a:off x="1828430" y="2202717"/>
            <a:ext cx="8535140" cy="3767655"/>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178925"/>
            <a:ext cx="11314633" cy="1461533"/>
          </a:xfrm>
        </p:spPr>
        <p:txBody>
          <a:bodyPr/>
          <a:lstStyle/>
          <a:p>
            <a:pPr>
              <a:lnSpc>
                <a:spcPct val="120000"/>
              </a:lnSpc>
              <a:spcBef>
                <a:spcPts val="300"/>
              </a:spcBef>
              <a:spcAft>
                <a:spcPts val="300"/>
              </a:spcAft>
            </a:pPr>
            <a:r>
              <a:rPr lang="en-US" sz="1800" dirty="0"/>
              <a:t>Up to 3 parallel sessions were used for online discussions in RAN1#120bis and RAN1#121</a:t>
            </a:r>
          </a:p>
          <a:p>
            <a:pPr>
              <a:lnSpc>
                <a:spcPct val="120000"/>
              </a:lnSpc>
              <a:spcBef>
                <a:spcPts val="300"/>
              </a:spcBef>
              <a:spcAft>
                <a:spcPts val="300"/>
              </a:spcAft>
            </a:pPr>
            <a:r>
              <a:rPr lang="en-US" altLang="ko-KR" sz="1800" dirty="0"/>
              <a:t>Up to 2 parallel sessions were used for organized offline discussions in </a:t>
            </a:r>
            <a:r>
              <a:rPr lang="en-US" sz="1800" dirty="0"/>
              <a:t>RAN1#120bis and RAN1#121 </a:t>
            </a:r>
          </a:p>
          <a:p>
            <a:pPr>
              <a:lnSpc>
                <a:spcPct val="120000"/>
              </a:lnSpc>
              <a:spcBef>
                <a:spcPts val="300"/>
              </a:spcBef>
              <a:spcAft>
                <a:spcPts val="300"/>
              </a:spcAft>
            </a:pPr>
            <a:r>
              <a:rPr lang="en-US" sz="1800" dirty="0"/>
              <a:t>Online/offline time allocation were done in consideration of the TU allocation in RAN and also considering the level of completion for each study/work item</a:t>
            </a:r>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1499105396"/>
              </p:ext>
            </p:extLst>
          </p:nvPr>
        </p:nvGraphicFramePr>
        <p:xfrm>
          <a:off x="793289" y="3164020"/>
          <a:ext cx="10619193" cy="2568392"/>
        </p:xfrm>
        <a:graphic>
          <a:graphicData uri="http://schemas.openxmlformats.org/drawingml/2006/table">
            <a:tbl>
              <a:tblPr firstRow="1" bandRow="1">
                <a:tableStyleId>{5940675A-B579-460E-94D1-54222C63F5DA}</a:tableStyleId>
              </a:tblPr>
              <a:tblGrid>
                <a:gridCol w="1115193">
                  <a:extLst>
                    <a:ext uri="{9D8B030D-6E8A-4147-A177-3AD203B41FA5}">
                      <a16:colId xmlns:a16="http://schemas.microsoft.com/office/drawing/2014/main" val="2288741288"/>
                    </a:ext>
                  </a:extLst>
                </a:gridCol>
                <a:gridCol w="612000">
                  <a:extLst>
                    <a:ext uri="{9D8B030D-6E8A-4147-A177-3AD203B41FA5}">
                      <a16:colId xmlns:a16="http://schemas.microsoft.com/office/drawing/2014/main" val="1529471702"/>
                    </a:ext>
                  </a:extLst>
                </a:gridCol>
                <a:gridCol w="612000">
                  <a:extLst>
                    <a:ext uri="{9D8B030D-6E8A-4147-A177-3AD203B41FA5}">
                      <a16:colId xmlns:a16="http://schemas.microsoft.com/office/drawing/2014/main" val="799471431"/>
                    </a:ext>
                  </a:extLst>
                </a:gridCol>
                <a:gridCol w="612000">
                  <a:extLst>
                    <a:ext uri="{9D8B030D-6E8A-4147-A177-3AD203B41FA5}">
                      <a16:colId xmlns:a16="http://schemas.microsoft.com/office/drawing/2014/main" val="1299444280"/>
                    </a:ext>
                  </a:extLst>
                </a:gridCol>
                <a:gridCol w="612000">
                  <a:extLst>
                    <a:ext uri="{9D8B030D-6E8A-4147-A177-3AD203B41FA5}">
                      <a16:colId xmlns:a16="http://schemas.microsoft.com/office/drawing/2014/main" val="1192263184"/>
                    </a:ext>
                  </a:extLst>
                </a:gridCol>
                <a:gridCol w="648000">
                  <a:extLst>
                    <a:ext uri="{9D8B030D-6E8A-4147-A177-3AD203B41FA5}">
                      <a16:colId xmlns:a16="http://schemas.microsoft.com/office/drawing/2014/main" val="2174517937"/>
                    </a:ext>
                  </a:extLst>
                </a:gridCol>
                <a:gridCol w="612000">
                  <a:extLst>
                    <a:ext uri="{9D8B030D-6E8A-4147-A177-3AD203B41FA5}">
                      <a16:colId xmlns:a16="http://schemas.microsoft.com/office/drawing/2014/main" val="2778070285"/>
                    </a:ext>
                  </a:extLst>
                </a:gridCol>
                <a:gridCol w="648000">
                  <a:extLst>
                    <a:ext uri="{9D8B030D-6E8A-4147-A177-3AD203B41FA5}">
                      <a16:colId xmlns:a16="http://schemas.microsoft.com/office/drawing/2014/main" val="3969171253"/>
                    </a:ext>
                  </a:extLst>
                </a:gridCol>
                <a:gridCol w="648000">
                  <a:extLst>
                    <a:ext uri="{9D8B030D-6E8A-4147-A177-3AD203B41FA5}">
                      <a16:colId xmlns:a16="http://schemas.microsoft.com/office/drawing/2014/main" val="1248273859"/>
                    </a:ext>
                  </a:extLst>
                </a:gridCol>
                <a:gridCol w="504000">
                  <a:extLst>
                    <a:ext uri="{9D8B030D-6E8A-4147-A177-3AD203B41FA5}">
                      <a16:colId xmlns:a16="http://schemas.microsoft.com/office/drawing/2014/main" val="3199722088"/>
                    </a:ext>
                  </a:extLst>
                </a:gridCol>
                <a:gridCol w="648000">
                  <a:extLst>
                    <a:ext uri="{9D8B030D-6E8A-4147-A177-3AD203B41FA5}">
                      <a16:colId xmlns:a16="http://schemas.microsoft.com/office/drawing/2014/main" val="1656258419"/>
                    </a:ext>
                  </a:extLst>
                </a:gridCol>
                <a:gridCol w="576000">
                  <a:extLst>
                    <a:ext uri="{9D8B030D-6E8A-4147-A177-3AD203B41FA5}">
                      <a16:colId xmlns:a16="http://schemas.microsoft.com/office/drawing/2014/main" val="3725405787"/>
                    </a:ext>
                  </a:extLst>
                </a:gridCol>
                <a:gridCol w="612000">
                  <a:extLst>
                    <a:ext uri="{9D8B030D-6E8A-4147-A177-3AD203B41FA5}">
                      <a16:colId xmlns:a16="http://schemas.microsoft.com/office/drawing/2014/main" val="2924429996"/>
                    </a:ext>
                  </a:extLst>
                </a:gridCol>
                <a:gridCol w="612000">
                  <a:extLst>
                    <a:ext uri="{9D8B030D-6E8A-4147-A177-3AD203B41FA5}">
                      <a16:colId xmlns:a16="http://schemas.microsoft.com/office/drawing/2014/main" val="950094202"/>
                    </a:ext>
                  </a:extLst>
                </a:gridCol>
                <a:gridCol w="648000">
                  <a:extLst>
                    <a:ext uri="{9D8B030D-6E8A-4147-A177-3AD203B41FA5}">
                      <a16:colId xmlns:a16="http://schemas.microsoft.com/office/drawing/2014/main" val="4032617827"/>
                    </a:ext>
                  </a:extLst>
                </a:gridCol>
                <a:gridCol w="900000">
                  <a:extLst>
                    <a:ext uri="{9D8B030D-6E8A-4147-A177-3AD203B41FA5}">
                      <a16:colId xmlns:a16="http://schemas.microsoft.com/office/drawing/2014/main" val="482474405"/>
                    </a:ext>
                  </a:extLst>
                </a:gridCol>
              </a:tblGrid>
              <a:tr h="741250">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(SI+WI)</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 WIs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Multi-Carrier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Broad</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-cast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R19 UE features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648000">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3.5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0.5</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latin typeface="Arial Narrow" panose="020B0606020202030204" pitchFamily="34" charset="0"/>
                      </a:endParaRP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RAN1#120bis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930</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330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630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525</a:t>
                      </a:r>
                    </a:p>
                  </a:txBody>
                  <a:tcPr marL="97833" marR="97833" marT="48916" marB="48916" anchor="ctr"/>
                </a:tc>
                <a:tc>
                  <a:txBody>
                    <a:bodyPr/>
                    <a:lstStyle/>
                    <a:p>
                      <a:pPr algn="ctr"/>
                      <a:r>
                        <a:rPr lang="en-US" sz="1100" dirty="0">
                          <a:latin typeface="Arial Narrow" panose="020B0606020202030204" pitchFamily="34" charset="0"/>
                        </a:rPr>
                        <a:t>165</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975</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extLst>
                  <a:ext uri="{0D108BD9-81ED-4DB2-BD59-A6C34878D82A}">
                    <a16:rowId xmlns:a16="http://schemas.microsoft.com/office/drawing/2014/main" val="98662380"/>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RAN1#121</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280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330</a:t>
                      </a:r>
                    </a:p>
                  </a:txBody>
                  <a:tcPr marL="97833" marR="97833" marT="48916" marB="48916" anchor="ctr"/>
                </a:tc>
                <a:tc>
                  <a:txBody>
                    <a:bodyPr/>
                    <a:lstStyle/>
                    <a:p>
                      <a:pPr algn="ctr"/>
                      <a:r>
                        <a:rPr lang="en-US" sz="1100" dirty="0">
                          <a:latin typeface="Arial Narrow" panose="020B0606020202030204" pitchFamily="34" charset="0"/>
                        </a:rPr>
                        <a:t>630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dirty="0">
                          <a:latin typeface="Arial Narrow" panose="020B0606020202030204" pitchFamily="34" charset="0"/>
                        </a:rPr>
                        <a:t>270</a:t>
                      </a:r>
                    </a:p>
                  </a:txBody>
                  <a:tcPr marL="97833" marR="97833" marT="48916" marB="48916" anchor="ctr"/>
                </a:tc>
                <a:tc>
                  <a:txBody>
                    <a:bodyPr/>
                    <a:lstStyle/>
                    <a:p>
                      <a:pPr algn="ctr"/>
                      <a:r>
                        <a:rPr lang="en-US" sz="1100" dirty="0">
                          <a:latin typeface="Arial Narrow" panose="020B0606020202030204" pitchFamily="34" charset="0"/>
                        </a:rPr>
                        <a:t>50</a:t>
                      </a:r>
                    </a:p>
                  </a:txBody>
                  <a:tcPr marL="97833" marR="97833" marT="48916" marB="48916" anchor="ctr"/>
                </a:tc>
                <a:tc>
                  <a:txBody>
                    <a:bodyPr/>
                    <a:lstStyle/>
                    <a:p>
                      <a:pPr algn="ctr"/>
                      <a:r>
                        <a:rPr lang="en-US" sz="1100" dirty="0">
                          <a:latin typeface="Arial Narrow" panose="020B0606020202030204" pitchFamily="34" charset="0"/>
                        </a:rPr>
                        <a:t>130</a:t>
                      </a:r>
                    </a:p>
                  </a:txBody>
                  <a:tcPr marL="97833" marR="97833" marT="48916" marB="48916" anchor="ctr"/>
                </a:tc>
                <a:tc>
                  <a:txBody>
                    <a:bodyPr/>
                    <a:lstStyle/>
                    <a:p>
                      <a:pPr algn="ctr"/>
                      <a:r>
                        <a:rPr lang="en-US" sz="1100" dirty="0">
                          <a:latin typeface="Arial Narrow" panose="020B0606020202030204" pitchFamily="34" charset="0"/>
                        </a:rPr>
                        <a:t>525</a:t>
                      </a:r>
                    </a:p>
                  </a:txBody>
                  <a:tcPr marL="97833" marR="97833" marT="48916" marB="48916" anchor="ctr"/>
                </a:tc>
                <a:tc>
                  <a:txBody>
                    <a:bodyPr/>
                    <a:lstStyle/>
                    <a:p>
                      <a:pPr algn="ctr"/>
                      <a:r>
                        <a:rPr lang="en-US" sz="1100" dirty="0">
                          <a:latin typeface="Arial Narrow" panose="020B0606020202030204" pitchFamily="34" charset="0"/>
                        </a:rPr>
                        <a:t>130</a:t>
                      </a:r>
                    </a:p>
                  </a:txBody>
                  <a:tcPr marL="97833" marR="97833" marT="48916" marB="48916" anchor="ctr"/>
                </a:tc>
                <a:tc>
                  <a:txBody>
                    <a:bodyPr/>
                    <a:lstStyle/>
                    <a:p>
                      <a:pPr algn="ctr"/>
                      <a:r>
                        <a:rPr lang="en-US" sz="1100" dirty="0">
                          <a:latin typeface="Arial Narrow" panose="020B0606020202030204" pitchFamily="34" charset="0"/>
                        </a:rPr>
                        <a:t>60</a:t>
                      </a:r>
                    </a:p>
                  </a:txBody>
                  <a:tcPr marL="97833" marR="97833" marT="48916" marB="48916" anchor="ctr"/>
                </a:tc>
                <a:tc>
                  <a:txBody>
                    <a:bodyPr/>
                    <a:lstStyle/>
                    <a:p>
                      <a:pPr algn="ctr"/>
                      <a:r>
                        <a:rPr lang="en-US" sz="1100" dirty="0">
                          <a:latin typeface="Arial Narrow" panose="020B0606020202030204" pitchFamily="34" charset="0"/>
                        </a:rPr>
                        <a:t>810</a:t>
                      </a:r>
                    </a:p>
                  </a:txBody>
                  <a:tcPr marL="97833" marR="97833" marT="48916" marB="48916" anchor="ctr"/>
                </a:tc>
                <a:tc>
                  <a:txBody>
                    <a:bodyPr/>
                    <a:lstStyle/>
                    <a:p>
                      <a:pPr algn="ctr"/>
                      <a:r>
                        <a:rPr lang="en-US" sz="1100" dirty="0">
                          <a:latin typeface="Arial Narrow" panose="020B0606020202030204" pitchFamily="34" charset="0"/>
                        </a:rPr>
                        <a:t>370</a:t>
                      </a:r>
                    </a:p>
                  </a:txBody>
                  <a:tcPr marL="97833" marR="97833" marT="48916" marB="48916" anchor="ctr"/>
                </a:tc>
                <a:extLst>
                  <a:ext uri="{0D108BD9-81ED-4DB2-BD59-A6C34878D82A}">
                    <a16:rowId xmlns:a16="http://schemas.microsoft.com/office/drawing/2014/main" val="26786161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dirty="0"/>
              <a:t>Additional effort was spent by RAN1 on post meeting email discussions for the following purposes</a:t>
            </a:r>
          </a:p>
          <a:p>
            <a:pPr lvl="1">
              <a:spcBef>
                <a:spcPts val="300"/>
              </a:spcBef>
              <a:spcAft>
                <a:spcPts val="300"/>
              </a:spcAft>
            </a:pPr>
            <a:r>
              <a:rPr lang="en-US" dirty="0"/>
              <a:t>Review and endorsement of RAN1 CRs for submission to RAN</a:t>
            </a:r>
          </a:p>
          <a:p>
            <a:pPr lvl="1">
              <a:spcBef>
                <a:spcPts val="300"/>
              </a:spcBef>
              <a:spcAft>
                <a:spcPts val="300"/>
              </a:spcAft>
            </a:pPr>
            <a:r>
              <a:rPr lang="en-US" dirty="0"/>
              <a:t>Review and endorsement of Rel-19 RRC parameters and corresponding outgoing LSs</a:t>
            </a:r>
          </a:p>
          <a:p>
            <a:pPr lvl="1">
              <a:spcBef>
                <a:spcPts val="300"/>
              </a:spcBef>
              <a:spcAft>
                <a:spcPts val="300"/>
              </a:spcAft>
            </a:pPr>
            <a:r>
              <a:rPr lang="en-US" dirty="0"/>
              <a:t>Email discussions for finalization of Rel-19 work/study items (AI/ML, ISAC, 7~24GHz, </a:t>
            </a:r>
            <a:r>
              <a:rPr lang="en-US" dirty="0" err="1"/>
              <a:t>etc</a:t>
            </a:r>
            <a:r>
              <a:rPr lang="en-US" dirty="0"/>
              <a:t>)</a:t>
            </a:r>
          </a:p>
        </p:txBody>
      </p:sp>
      <p:sp>
        <p:nvSpPr>
          <p:cNvPr id="3" name="제목 2"/>
          <p:cNvSpPr>
            <a:spLocks noGrp="1"/>
          </p:cNvSpPr>
          <p:nvPr>
            <p:ph type="title"/>
          </p:nvPr>
        </p:nvSpPr>
        <p:spPr/>
        <p:txBody>
          <a:bodyPr/>
          <a:lstStyle/>
          <a:p>
            <a:r>
              <a:rPr lang="en-US" dirty="0"/>
              <a:t>Other Information on RAN1 for 2025.Q2</a:t>
            </a:r>
          </a:p>
        </p:txBody>
      </p:sp>
    </p:spTree>
    <p:extLst>
      <p:ext uri="{BB962C8B-B14F-4D97-AF65-F5344CB8AC3E}">
        <p14:creationId xmlns:p14="http://schemas.microsoft.com/office/powerpoint/2010/main" val="172961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dirty="0">
                <a:ea typeface="맑은 고딕" panose="020B0503020000020004" pitchFamily="34" charset="-127"/>
              </a:rPr>
              <a:t>Rel-19 LTE</a:t>
            </a:r>
          </a:p>
          <a:p>
            <a:pPr lvl="1">
              <a:lnSpc>
                <a:spcPct val="120000"/>
              </a:lnSpc>
              <a:spcBef>
                <a:spcPts val="300"/>
              </a:spcBef>
              <a:spcAft>
                <a:spcPts val="300"/>
              </a:spcAft>
            </a:pPr>
            <a:r>
              <a:rPr lang="en-US" altLang="en-US" dirty="0"/>
              <a:t>All three Rel-19 LTE work items have been completed: </a:t>
            </a:r>
            <a:r>
              <a:rPr lang="en-US" altLang="ko-KR" dirty="0"/>
              <a:t>NTN for IoT Phase 3, </a:t>
            </a:r>
            <a:r>
              <a:rPr lang="en-US" altLang="en-US" dirty="0"/>
              <a:t>IoT-NTN TDD mode, and </a:t>
            </a:r>
            <a:r>
              <a:rPr lang="en-US" dirty="0"/>
              <a:t>LTE-based 5G Broadcast</a:t>
            </a:r>
          </a:p>
          <a:p>
            <a:pPr lvl="1">
              <a:lnSpc>
                <a:spcPct val="120000"/>
              </a:lnSpc>
              <a:spcBef>
                <a:spcPts val="300"/>
              </a:spcBef>
              <a:spcAft>
                <a:spcPts val="300"/>
              </a:spcAft>
            </a:pPr>
            <a:r>
              <a:rPr lang="en-US" altLang="ko-KR" dirty="0"/>
              <a:t>Rel-19 UE feature list was updated and forwarded to RAN2</a:t>
            </a:r>
          </a:p>
          <a:p>
            <a:pPr lvl="1">
              <a:lnSpc>
                <a:spcPct val="120000"/>
              </a:lnSpc>
              <a:spcBef>
                <a:spcPts val="300"/>
              </a:spcBef>
              <a:spcAft>
                <a:spcPts val="300"/>
              </a:spcAft>
            </a:pPr>
            <a:r>
              <a:rPr lang="en-US" altLang="ko-KR" sz="1800" dirty="0"/>
              <a:t>RAN1 CRs on Rel-19 LTE have been submitted to RAN for approval</a:t>
            </a:r>
          </a:p>
          <a:p>
            <a:pPr lvl="1">
              <a:lnSpc>
                <a:spcPct val="120000"/>
              </a:lnSpc>
              <a:spcBef>
                <a:spcPts val="300"/>
              </a:spcBef>
              <a:spcAft>
                <a:spcPts val="300"/>
              </a:spcAft>
            </a:pPr>
            <a:endParaRPr lang="en-US" altLang="ko-KR" dirty="0"/>
          </a:p>
          <a:p>
            <a:pPr marL="712788" lvl="2" indent="-358775" eaLnBrk="1" fontAlgn="t" hangingPunct="1">
              <a:lnSpc>
                <a:spcPct val="120000"/>
              </a:lnSpc>
              <a:spcBef>
                <a:spcPts val="0"/>
              </a:spcBef>
              <a:spcAft>
                <a:spcPts val="0"/>
              </a:spcAft>
              <a:buBlip>
                <a:blip r:embed="rId2"/>
              </a:buBlip>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endParaRPr lang="en-US" altLang="en-US" dirty="0">
              <a:ea typeface="맑은 고딕" panose="020B0503020000020004" pitchFamily="34" charset="-127"/>
            </a:endParaRPr>
          </a:p>
          <a:p>
            <a:pPr eaLnBrk="1" fontAlgn="t" hangingPunct="1">
              <a:lnSpc>
                <a:spcPct val="120000"/>
              </a:lnSpc>
              <a:spcBef>
                <a:spcPts val="0"/>
              </a:spcBef>
              <a:spcAft>
                <a:spcPts val="0"/>
              </a:spcAft>
            </a:pPr>
            <a:r>
              <a:rPr lang="en-US" altLang="en-US" dirty="0">
                <a:ea typeface="맑은 고딕" panose="020B0503020000020004" pitchFamily="34" charset="-127"/>
              </a:rPr>
              <a:t>LTE specifications (including Rel-18) are stable</a:t>
            </a:r>
          </a:p>
          <a:p>
            <a:pPr lvl="1">
              <a:lnSpc>
                <a:spcPct val="120000"/>
              </a:lnSpc>
              <a:spcBef>
                <a:spcPts val="300"/>
              </a:spcBef>
              <a:spcAft>
                <a:spcPts val="300"/>
              </a:spcAft>
            </a:pPr>
            <a:r>
              <a:rPr lang="en-US" altLang="en-US" dirty="0"/>
              <a:t>1 Cat F CR was endorsed for Rel-18 IoT-NTN</a:t>
            </a:r>
          </a:p>
          <a:p>
            <a:pPr marL="358775" lvl="1" indent="-358775" eaLnBrk="1" fontAlgn="t" hangingPunct="1">
              <a:lnSpc>
                <a:spcPct val="120000"/>
              </a:lnSpc>
              <a:spcBef>
                <a:spcPts val="0"/>
              </a:spcBef>
              <a:spcAft>
                <a:spcPts val="0"/>
              </a:spcAft>
              <a:buBlip>
                <a:blip r:embed="rId2"/>
              </a:buBlip>
            </a:pPr>
            <a:endParaRPr lang="en-US" altLang="en-US" sz="2000" dirty="0">
              <a:ea typeface="맑은 고딕"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p>
        </p:txBody>
      </p:sp>
    </p:spTree>
    <p:extLst>
      <p:ext uri="{BB962C8B-B14F-4D97-AF65-F5344CB8AC3E}">
        <p14:creationId xmlns:p14="http://schemas.microsoft.com/office/powerpoint/2010/main" val="453437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34288</TotalTime>
  <Words>1001</Words>
  <Application>Microsoft Office PowerPoint</Application>
  <PresentationFormat>와이드스크린</PresentationFormat>
  <Paragraphs>239</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RAN1 Election Results</vt:lpstr>
      <vt:lpstr>Delegates in RAN1</vt:lpstr>
      <vt:lpstr>Tdocs submitted to RAN1</vt:lpstr>
      <vt:lpstr>Online/Offline sessions</vt:lpstr>
      <vt:lpstr>Other Information on RAN1 for 2025.Q2</vt:lpstr>
      <vt:lpstr>PowerPoint 프레젠테이션</vt:lpstr>
      <vt:lpstr>LTE Summary</vt:lpstr>
      <vt:lpstr>Rel-19 LTE Study/Work Item List</vt:lpstr>
      <vt:lpstr>PowerPoint 프레젠테이션</vt:lpstr>
      <vt:lpstr>NR Summary</vt:lpstr>
      <vt:lpstr>Rel-19 NR Study/Work Item List</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1234</cp:revision>
  <cp:lastPrinted>2016-09-15T08:31:00Z</cp:lastPrinted>
  <dcterms:created xsi:type="dcterms:W3CDTF">2009-11-27T05:15:00Z</dcterms:created>
  <dcterms:modified xsi:type="dcterms:W3CDTF">2025-06-04T23:22:11Z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y fmtid="{D5CDD505-2E9C-101B-9397-08002B2CF9AE}" pid="18" name="FLCMData">
    <vt:lpwstr>E919FB58DA55FDC5132B5758BEDCE6DCD969A14E825BD958B49786FC18248F2E18C3E3B477B2AE292C80F3E30636817B947402BD6FC213A964716888D169CD84</vt:lpwstr>
  </property>
</Properties>
</file>