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bookmarkIdSeed="7">
  <p:sldMasterIdLst>
    <p:sldMasterId id="2147483648" r:id="rId1"/>
  </p:sldMasterIdLst>
  <p:notesMasterIdLst>
    <p:notesMasterId r:id="rId11"/>
  </p:notesMasterIdLst>
  <p:handoutMasterIdLst>
    <p:handoutMasterId r:id="rId12"/>
  </p:handoutMasterIdLst>
  <p:sldIdLst>
    <p:sldId id="981" r:id="rId2"/>
    <p:sldId id="1026" r:id="rId3"/>
    <p:sldId id="1039" r:id="rId4"/>
    <p:sldId id="1040" r:id="rId5"/>
    <p:sldId id="1044" r:id="rId6"/>
    <p:sldId id="1041" r:id="rId7"/>
    <p:sldId id="1047" r:id="rId8"/>
    <p:sldId id="1045" r:id="rId9"/>
    <p:sldId id="1048" r:id="rId10"/>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9">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00"/>
    <a:srgbClr val="FF3300"/>
    <a:srgbClr val="72AF2F"/>
    <a:srgbClr val="CC00CC"/>
    <a:srgbClr val="B1D254"/>
    <a:srgbClr val="72732F"/>
    <a:srgbClr val="C6D254"/>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보통 스타일 2 - 강조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73" autoAdjust="0"/>
    <p:restoredTop sz="95801" autoAdjust="0"/>
  </p:normalViewPr>
  <p:slideViewPr>
    <p:cSldViewPr snapToGrid="0">
      <p:cViewPr varScale="1">
        <p:scale>
          <a:sx n="110" d="100"/>
          <a:sy n="110" d="100"/>
        </p:scale>
        <p:origin x="300" y="108"/>
      </p:cViewPr>
      <p:guideLst>
        <p:guide orient="horz" pos="2160"/>
        <p:guide pos="384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ln>
        </p:spPr>
        <p:txBody>
          <a:bodyPr vert="horz" wrap="square" lIns="92844" tIns="46423" rIns="92844" bIns="46423" numCol="1" anchor="t" anchorCtr="0" compatLnSpc="1"/>
          <a:lstStyle>
            <a:lvl1pPr defTabSz="929005" eaLnBrk="1" hangingPunct="1">
              <a:defRPr sz="1200">
                <a:latin typeface="Times New Roman" panose="02020603050405020304"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ln>
        </p:spPr>
        <p:txBody>
          <a:bodyPr vert="horz" wrap="square" lIns="92844" tIns="46423" rIns="92844" bIns="46423" numCol="1" anchor="t" anchorCtr="0" compatLnSpc="1"/>
          <a:lstStyle>
            <a:lvl1pPr algn="r" defTabSz="929005" eaLnBrk="1" hangingPunct="1">
              <a:defRPr sz="1200">
                <a:latin typeface="Times New Roman" panose="02020603050405020304"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ln>
        </p:spPr>
        <p:txBody>
          <a:bodyPr vert="horz" wrap="square" lIns="92844" tIns="46423" rIns="92844" bIns="46423" numCol="1" anchor="b" anchorCtr="0" compatLnSpc="1"/>
          <a:lstStyle>
            <a:lvl1pPr defTabSz="929005" eaLnBrk="1" hangingPunct="1">
              <a:defRPr sz="1200">
                <a:latin typeface="Times New Roman" panose="02020603050405020304"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ln>
        </p:spPr>
        <p:txBody>
          <a:bodyPr vert="horz" wrap="square" lIns="92844" tIns="46423" rIns="92844" bIns="46423" numCol="1" anchor="b" anchorCtr="0" compatLnSpc="1"/>
          <a:lstStyle>
            <a:lvl1pPr algn="r" defTabSz="929005" eaLnBrk="1" hangingPunct="1">
              <a:defRPr sz="1200">
                <a:latin typeface="Times New Roman" panose="02020603050405020304" pitchFamily="18" charset="0"/>
              </a:defRPr>
            </a:lvl1pPr>
          </a:lstStyle>
          <a:p>
            <a:fld id="{867FF36F-819D-4D2B-A8BB-AF91032F0C08}" type="slidenum">
              <a:rPr lang="en-GB" altLang="en-US"/>
              <a:t>‹#›</a:t>
            </a:fld>
            <a:endParaRPr lang="en-GB"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ln>
        </p:spPr>
        <p:txBody>
          <a:bodyPr vert="horz" wrap="square" lIns="92844" tIns="46423" rIns="92844" bIns="46423" numCol="1" anchor="t" anchorCtr="0" compatLnSpc="1"/>
          <a:lstStyle>
            <a:lvl1pPr defTabSz="929005" eaLnBrk="1" hangingPunct="1">
              <a:defRPr sz="1200">
                <a:latin typeface="Times New Roman" panose="02020603050405020304"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ln>
        </p:spPr>
        <p:txBody>
          <a:bodyPr vert="horz" wrap="square" lIns="92844" tIns="46423" rIns="92844" bIns="46423" numCol="1" anchor="t" anchorCtr="0" compatLnSpc="1"/>
          <a:lstStyle>
            <a:lvl1pPr algn="r" defTabSz="929005" eaLnBrk="1" hangingPunct="1">
              <a:defRPr sz="1200">
                <a:latin typeface="Times New Roman" panose="02020603050405020304"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ln>
        </p:spPr>
        <p:txBody>
          <a:bodyPr vert="horz" wrap="square" lIns="92844" tIns="46423" rIns="92844" bIns="46423" numCol="1" anchor="t" anchorCtr="0" compatLnSpc="1"/>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ln>
        </p:spPr>
        <p:txBody>
          <a:bodyPr vert="horz" wrap="square" lIns="92844" tIns="46423" rIns="92844" bIns="46423" numCol="1" anchor="b" anchorCtr="0" compatLnSpc="1"/>
          <a:lstStyle>
            <a:lvl1pPr defTabSz="929005" eaLnBrk="1" hangingPunct="1">
              <a:defRPr sz="1200">
                <a:latin typeface="Times New Roman" panose="02020603050405020304"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ln>
        </p:spPr>
        <p:txBody>
          <a:bodyPr vert="horz" wrap="square" lIns="92844" tIns="46423" rIns="92844" bIns="46423" numCol="1" anchor="b" anchorCtr="0" compatLnSpc="1"/>
          <a:lstStyle>
            <a:lvl1pPr algn="r" defTabSz="929005" eaLnBrk="1" hangingPunct="1">
              <a:defRPr sz="1200">
                <a:latin typeface="Times New Roman" panose="02020603050405020304" pitchFamily="18" charset="0"/>
              </a:defRPr>
            </a:lvl1pPr>
          </a:lstStyle>
          <a:p>
            <a:fld id="{459FDB58-73C4-413E-BB6C-BBE882DFCE1B}" type="slidenum">
              <a:rPr lang="en-GB" altLang="en-US"/>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24209"/>
            <a:ext cx="4865996" cy="4867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794618" y="2130438"/>
            <a:ext cx="8602766" cy="1826265"/>
          </a:xfrm>
        </p:spPr>
        <p:txBody>
          <a:bodyPr/>
          <a:lstStyle>
            <a:lvl1pPr>
              <a:defRPr sz="4000" b="1">
                <a:latin typeface="+mn-lt"/>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4228033"/>
            <a:ext cx="8534400" cy="1412192"/>
          </a:xfrm>
        </p:spPr>
        <p:txBody>
          <a:bodyPr anchor="ctr"/>
          <a:lstStyle>
            <a:lvl1pPr marL="0" indent="0" algn="ctr">
              <a:buNone/>
              <a:defRPr b="1">
                <a:latin typeface="Arial" panose="020B0604020202020204" pitchFamily="34" charset="0"/>
                <a:ea typeface="+mj-ea"/>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fi-FI" dirty="0"/>
          </a:p>
        </p:txBody>
      </p:sp>
      <p:pic>
        <p:nvPicPr>
          <p:cNvPr id="7" name="Picture 6" descr="3GPP_TM_RD.jpg"/>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9991561" y="730254"/>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380" y="1093862"/>
            <a:ext cx="11314633" cy="5281301"/>
          </a:xfrm>
        </p:spPr>
        <p:txBody>
          <a:bodyPr/>
          <a:lstStyle>
            <a:lvl1pPr marL="444500" indent="-444500">
              <a:defRPr sz="2000">
                <a:latin typeface="Arial" panose="020B0604020202020204" pitchFamily="34" charset="0"/>
                <a:ea typeface="微软雅黑" panose="020B0503020204020204" pitchFamily="34" charset="-122"/>
                <a:cs typeface="Arial" panose="020B0604020202020204" pitchFamily="34" charset="0"/>
              </a:defRPr>
            </a:lvl1pPr>
            <a:lvl2pPr marL="803275" indent="-265113">
              <a:defRPr sz="1800">
                <a:latin typeface="Arial" panose="020B0604020202020204" pitchFamily="34" charset="0"/>
                <a:ea typeface="微软雅黑" panose="020B0503020204020204" pitchFamily="34" charset="-122"/>
                <a:cs typeface="Arial" panose="020B0604020202020204" pitchFamily="34" charset="0"/>
              </a:defRPr>
            </a:lvl2pPr>
            <a:lvl3pPr marL="1076325" indent="-179388">
              <a:defRPr sz="1600">
                <a:latin typeface="Arial" panose="020B0604020202020204" pitchFamily="34" charset="0"/>
                <a:ea typeface="微软雅黑" panose="020B0503020204020204" pitchFamily="34" charset="-122"/>
                <a:cs typeface="Arial" panose="020B0604020202020204" pitchFamily="34" charset="0"/>
              </a:defRPr>
            </a:lvl3pPr>
            <a:lvl4pPr marL="1341438" indent="-179388">
              <a:defRPr sz="1600">
                <a:latin typeface="Arial" panose="020B0604020202020204" pitchFamily="34" charset="0"/>
                <a:ea typeface="微软雅黑" panose="020B0503020204020204" pitchFamily="34" charset="-122"/>
                <a:cs typeface="Arial" panose="020B0604020202020204" pitchFamily="34" charset="0"/>
              </a:defRPr>
            </a:lvl4pPr>
            <a:lvl5pPr marL="1520825" indent="-179388">
              <a:defRPr sz="1600">
                <a:latin typeface="Arial" panose="020B0604020202020204" pitchFamily="34" charset="0"/>
                <a:ea typeface="微软雅黑" panose="020B0503020204020204" pitchFamily="34" charset="-122"/>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itle 4"/>
          <p:cNvSpPr>
            <a:spLocks noGrp="1"/>
          </p:cNvSpPr>
          <p:nvPr>
            <p:ph type="title"/>
          </p:nvPr>
        </p:nvSpPr>
        <p:spPr>
          <a:xfrm>
            <a:off x="446759" y="172086"/>
            <a:ext cx="11312254" cy="716674"/>
          </a:xfrm>
        </p:spPr>
        <p:txBody>
          <a:bodyPr/>
          <a:lstStyle>
            <a:lvl1pPr algn="l">
              <a:defRPr b="1">
                <a:latin typeface="Arial" panose="020B0604020202020204" pitchFamily="34" charset="0"/>
                <a:ea typeface="+mj-ea"/>
                <a:cs typeface="Arial" panose="020B0604020202020204" pitchFamily="34" charset="0"/>
              </a:defRPr>
            </a:lvl1pPr>
          </a:lstStyle>
          <a:p>
            <a:r>
              <a:rPr lang="en-US" dirty="0"/>
              <a:t>Click to edit Master title style</a:t>
            </a:r>
          </a:p>
        </p:txBody>
      </p:sp>
      <p:sp>
        <p:nvSpPr>
          <p:cNvPr id="9" name="직사각형 8"/>
          <p:cNvSpPr/>
          <p:nvPr userDrawn="1"/>
        </p:nvSpPr>
        <p:spPr>
          <a:xfrm>
            <a:off x="0" y="895827"/>
            <a:ext cx="12191999" cy="62116"/>
          </a:xfrm>
          <a:prstGeom prst="rect">
            <a:avLst/>
          </a:prstGeom>
          <a:solidFill>
            <a:srgbClr val="72AF2F"/>
          </a:solidFill>
          <a:ln w="12700" cap="flat" cmpd="sng" algn="ctr">
            <a:noFill/>
            <a:prstDash val="solid"/>
            <a:miter lim="800000"/>
          </a:ln>
          <a:effectLst/>
        </p:spPr>
        <p:txBody>
          <a:bodyPr rot="0" spcFirstLastPara="0" vertOverflow="overflow" horzOverflow="overflow" vert="horz" wrap="square" lIns="84853" tIns="42427" rIns="84853" bIns="42427" numCol="1" spcCol="0" rtlCol="0" fromWordArt="0" anchor="ctr" anchorCtr="0" forceAA="0" compatLnSpc="1">
            <a:prstTxWarp prst="textNoShape">
              <a:avLst/>
            </a:prstTxWarp>
            <a:noAutofit/>
          </a:bodyPr>
          <a:lstStyle/>
          <a:p>
            <a:pPr marL="0" marR="0" lvl="0" indent="0" algn="ctr" defTabSz="848437" eaLnBrk="1" fontAlgn="auto" latinLnBrk="1" hangingPunct="1">
              <a:lnSpc>
                <a:spcPct val="100000"/>
              </a:lnSpc>
              <a:spcBef>
                <a:spcPts val="0"/>
              </a:spcBef>
              <a:spcAft>
                <a:spcPts val="0"/>
              </a:spcAft>
              <a:buClrTx/>
              <a:buSzTx/>
              <a:buFontTx/>
              <a:buNone/>
              <a:tabLst/>
              <a:defRPr/>
            </a:pPr>
            <a:endParaRPr kumimoji="0" lang="ko-KR" altLang="en-US" sz="1700" b="0" i="0" u="none" strike="noStrike" kern="0" cap="none" spc="0" normalizeH="0" baseline="0" noProof="0">
              <a:ln>
                <a:noFill/>
              </a:ln>
              <a:solidFill>
                <a:srgbClr val="FFFFFF"/>
              </a:solidFill>
              <a:effectLst/>
              <a:uLnTx/>
              <a:uFillTx/>
              <a:latin typeface="Arial" panose="020B0604020202020204"/>
              <a:ea typeface="굴림" panose="020B0600000101010101" pitchFamily="50" charset="-127"/>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881428"/>
            <a:ext cx="10363200" cy="1362075"/>
          </a:xfrm>
        </p:spPr>
        <p:txBody>
          <a:bodyPr anchor="ctr"/>
          <a:lstStyle>
            <a:lvl1pPr algn="l">
              <a:defRPr sz="4000" b="1" cap="all">
                <a:latin typeface="Arial" panose="020B0604020202020204" pitchFamily="34" charset="0"/>
                <a:ea typeface="微软雅黑" panose="020B0503020204020204" pitchFamily="34" charset="-122"/>
                <a:cs typeface="Arial" panose="020B0604020202020204" pitchFamily="34" charset="0"/>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3243503"/>
            <a:ext cx="10363200" cy="1500187"/>
          </a:xfrm>
        </p:spPr>
        <p:txBody>
          <a:bodyPr anchor="ctr"/>
          <a:lstStyle>
            <a:lvl1pPr marL="0" indent="0">
              <a:buNone/>
              <a:defRPr sz="2000">
                <a:latin typeface="Arial" panose="020B0604020202020204" pitchFamily="34" charset="0"/>
                <a:ea typeface="微软雅黑" panose="020B0503020204020204" pitchFamily="34" charset="-122"/>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0">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0">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7" name="Picture 8" descr="green.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0" dirty="0">
                <a:solidFill>
                  <a:schemeClr val="bg1"/>
                </a:solidFill>
                <a:latin typeface="Arial" panose="020B0604020202020204" pitchFamily="34" charset="0"/>
              </a:rPr>
              <a:t>© 3GPP 2009     Mobile World Congress, Barcelona, 19</a:t>
            </a:r>
            <a:r>
              <a:rPr lang="en-GB" altLang="en-US" sz="1000" baseline="30000" dirty="0">
                <a:solidFill>
                  <a:schemeClr val="bg1"/>
                </a:solidFill>
                <a:latin typeface="Arial" panose="020B0604020202020204" pitchFamily="34" charset="0"/>
              </a:rPr>
              <a:t>th</a:t>
            </a:r>
            <a:r>
              <a:rPr lang="en-GB" altLang="en-US" sz="1000" dirty="0">
                <a:solidFill>
                  <a:schemeClr val="bg1"/>
                </a:solidFill>
                <a:latin typeface="Arial" panose="020B0604020202020204" pitchFamily="34" charset="0"/>
              </a:rPr>
              <a:t> February 2009</a:t>
            </a:r>
          </a:p>
        </p:txBody>
      </p:sp>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r>
              <a:rPr lang="en-US" dirty="0">
                <a:effectLst>
                  <a:outerShdw blurRad="38100" dist="38100" dir="2700000" algn="tl">
                    <a:srgbClr val="C0C0C0"/>
                  </a:outerShdw>
                </a:effectLst>
              </a:rPr>
              <a:t>Highlights from RAN#100</a:t>
            </a:r>
          </a:p>
        </p:txBody>
      </p:sp>
      <p:sp>
        <p:nvSpPr>
          <p:cNvPr id="3" name="부제목 2"/>
          <p:cNvSpPr>
            <a:spLocks noGrp="1"/>
          </p:cNvSpPr>
          <p:nvPr>
            <p:ph type="subTitle" idx="1"/>
          </p:nvPr>
        </p:nvSpPr>
        <p:spPr/>
        <p:txBody>
          <a:bodyPr/>
          <a:lstStyle/>
          <a:p>
            <a:pPr>
              <a:spcBef>
                <a:spcPts val="600"/>
              </a:spcBef>
              <a:spcAft>
                <a:spcPts val="600"/>
              </a:spcAft>
            </a:pPr>
            <a:r>
              <a:rPr lang="en-US" altLang="en-US" dirty="0"/>
              <a:t>RAN1 Chair</a:t>
            </a:r>
          </a:p>
        </p:txBody>
      </p:sp>
      <p:sp>
        <p:nvSpPr>
          <p:cNvPr id="4" name="TextBox 3"/>
          <p:cNvSpPr txBox="1"/>
          <p:nvPr/>
        </p:nvSpPr>
        <p:spPr>
          <a:xfrm>
            <a:off x="467315" y="499598"/>
            <a:ext cx="1446230" cy="400110"/>
          </a:xfrm>
          <a:prstGeom prst="rect">
            <a:avLst/>
          </a:prstGeom>
          <a:noFill/>
        </p:spPr>
        <p:txBody>
          <a:bodyPr wrap="none" rtlCol="0">
            <a:spAutoFit/>
          </a:bodyPr>
          <a:lstStyle/>
          <a:p>
            <a:r>
              <a:rPr lang="en-US" sz="2000" b="1" i="1" dirty="0"/>
              <a:t>R1-2306351</a:t>
            </a:r>
          </a:p>
        </p:txBody>
      </p:sp>
    </p:spTree>
    <p:extLst>
      <p:ext uri="{BB962C8B-B14F-4D97-AF65-F5344CB8AC3E}">
        <p14:creationId xmlns:p14="http://schemas.microsoft.com/office/powerpoint/2010/main" val="3475471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dirty="0"/>
              <a:t>All RAN1 endorsed LTE CRs submitted to RAN#100 were approved</a:t>
            </a:r>
          </a:p>
          <a:p>
            <a:r>
              <a:rPr lang="en-US" dirty="0"/>
              <a:t>All RAN1 endorsed NR CRs submitted to RAN#100 were approved</a:t>
            </a:r>
          </a:p>
          <a:p>
            <a:endParaRPr lang="en-US" dirty="0"/>
          </a:p>
          <a:p>
            <a:endParaRPr lang="en-US" dirty="0"/>
          </a:p>
          <a:p>
            <a:endParaRPr lang="en-US" dirty="0"/>
          </a:p>
          <a:p>
            <a:endParaRPr lang="en-US" dirty="0"/>
          </a:p>
          <a:p>
            <a:endParaRPr lang="en-US" dirty="0"/>
          </a:p>
        </p:txBody>
      </p:sp>
      <p:sp>
        <p:nvSpPr>
          <p:cNvPr id="3" name="제목 2"/>
          <p:cNvSpPr>
            <a:spLocks noGrp="1"/>
          </p:cNvSpPr>
          <p:nvPr>
            <p:ph type="title"/>
          </p:nvPr>
        </p:nvSpPr>
        <p:spPr/>
        <p:txBody>
          <a:bodyPr/>
          <a:lstStyle/>
          <a:p>
            <a:r>
              <a:rPr lang="en-US" dirty="0"/>
              <a:t>LTE and NR CRs</a:t>
            </a:r>
          </a:p>
        </p:txBody>
      </p:sp>
    </p:spTree>
    <p:extLst>
      <p:ext uri="{BB962C8B-B14F-4D97-AF65-F5344CB8AC3E}">
        <p14:creationId xmlns:p14="http://schemas.microsoft.com/office/powerpoint/2010/main" val="7923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832049-713E-7AB3-2193-5E9585DAC5C3}"/>
              </a:ext>
            </a:extLst>
          </p:cNvPr>
          <p:cNvSpPr>
            <a:spLocks noGrp="1"/>
          </p:cNvSpPr>
          <p:nvPr>
            <p:ph idx="1"/>
          </p:nvPr>
        </p:nvSpPr>
        <p:spPr/>
        <p:txBody>
          <a:bodyPr/>
          <a:lstStyle/>
          <a:p>
            <a:r>
              <a:rPr lang="en-US" dirty="0"/>
              <a:t>WI: NR demodulation performance evolution (RAN4-led)</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r>
              <a:rPr lang="en-US" dirty="0"/>
              <a:t>No additional TUs allocated – RAN1 work will focus on implementing RAN4 decisions according to R4-2309895</a:t>
            </a:r>
          </a:p>
          <a:p>
            <a:endParaRPr lang="en-US" dirty="0"/>
          </a:p>
        </p:txBody>
      </p:sp>
      <p:sp>
        <p:nvSpPr>
          <p:cNvPr id="3" name="Title 2">
            <a:extLst>
              <a:ext uri="{FF2B5EF4-FFF2-40B4-BE49-F238E27FC236}">
                <a16:creationId xmlns:a16="http://schemas.microsoft.com/office/drawing/2014/main" id="{2678C2BA-9079-644D-1BDA-F985B977CFA5}"/>
              </a:ext>
            </a:extLst>
          </p:cNvPr>
          <p:cNvSpPr>
            <a:spLocks noGrp="1"/>
          </p:cNvSpPr>
          <p:nvPr>
            <p:ph type="title"/>
          </p:nvPr>
        </p:nvSpPr>
        <p:spPr/>
        <p:txBody>
          <a:bodyPr/>
          <a:lstStyle/>
          <a:p>
            <a:r>
              <a:rPr lang="en-US" dirty="0"/>
              <a:t>Rel-18: New Work Item (</a:t>
            </a:r>
            <a:r>
              <a:rPr lang="en-GB" dirty="0"/>
              <a:t>RP-231492)</a:t>
            </a:r>
            <a:endParaRPr lang="en-US" dirty="0"/>
          </a:p>
        </p:txBody>
      </p:sp>
      <p:graphicFrame>
        <p:nvGraphicFramePr>
          <p:cNvPr id="4" name="Table 4">
            <a:extLst>
              <a:ext uri="{FF2B5EF4-FFF2-40B4-BE49-F238E27FC236}">
                <a16:creationId xmlns:a16="http://schemas.microsoft.com/office/drawing/2014/main" id="{2AFD58A3-B3CA-9812-02ED-A57C2E50FAC5}"/>
              </a:ext>
            </a:extLst>
          </p:cNvPr>
          <p:cNvGraphicFramePr>
            <a:graphicFrameLocks noGrp="1"/>
          </p:cNvGraphicFramePr>
          <p:nvPr>
            <p:extLst>
              <p:ext uri="{D42A27DB-BD31-4B8C-83A1-F6EECF244321}">
                <p14:modId xmlns:p14="http://schemas.microsoft.com/office/powerpoint/2010/main" val="2524452424"/>
              </p:ext>
            </p:extLst>
          </p:nvPr>
        </p:nvGraphicFramePr>
        <p:xfrm>
          <a:off x="759099" y="1699859"/>
          <a:ext cx="10687574" cy="1873851"/>
        </p:xfrm>
        <a:graphic>
          <a:graphicData uri="http://schemas.openxmlformats.org/drawingml/2006/table">
            <a:tbl>
              <a:tblPr firstRow="1" bandRow="1">
                <a:tableStyleId>{5C22544A-7EE6-4342-B048-85BDC9FD1C3A}</a:tableStyleId>
              </a:tblPr>
              <a:tblGrid>
                <a:gridCol w="10687574">
                  <a:extLst>
                    <a:ext uri="{9D8B030D-6E8A-4147-A177-3AD203B41FA5}">
                      <a16:colId xmlns:a16="http://schemas.microsoft.com/office/drawing/2014/main" val="3175248713"/>
                    </a:ext>
                  </a:extLst>
                </a:gridCol>
              </a:tblGrid>
              <a:tr h="1873851">
                <a:tc>
                  <a:txBody>
                    <a:bodyPr/>
                    <a:lstStyle/>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Introduce network assistant signaling to support advanced receiver to cancel inter-user interference for MU-MIMO according to R4-2309895 [RAN4, RAN1, RAN2]:</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Identify the required </a:t>
                      </a:r>
                      <a:r>
                        <a:rPr kumimoji="0" lang="en-US" sz="1600" b="0" i="1" u="none" strike="noStrike" kern="0" cap="none" spc="0" normalizeH="0" baseline="0" noProof="0" dirty="0" err="1">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signalling</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 for supporting advanced receiver to cancel inter-user interference for MU-MIMO [RAN4]</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Introduce DCI based assistant </a:t>
                      </a:r>
                      <a:r>
                        <a:rPr kumimoji="0" lang="en-US" sz="1600" b="0" i="1" u="none" strike="noStrike" kern="0" cap="none" spc="0" normalizeH="0" baseline="0" noProof="0" dirty="0" err="1">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signalling</a:t>
                      </a:r>
                      <a:r>
                        <a:rPr kumimoji="0" lang="en-US" sz="1600" b="0" i="1" u="none"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 [RAN1]</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Introduce RRC based assistant </a:t>
                      </a:r>
                      <a:r>
                        <a:rPr kumimoji="0" lang="en-US" sz="1600" b="0" i="1" u="none" strike="noStrike" kern="0" cap="none" spc="0" normalizeH="0" baseline="0" noProof="0" dirty="0" err="1">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signalling</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 and UE capability [RAN2]</a:t>
                      </a:r>
                      <a:endParaRPr lang="en-US" i="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027002"/>
                  </a:ext>
                </a:extLst>
              </a:tr>
            </a:tbl>
          </a:graphicData>
        </a:graphic>
      </p:graphicFrame>
    </p:spTree>
    <p:extLst>
      <p:ext uri="{BB962C8B-B14F-4D97-AF65-F5344CB8AC3E}">
        <p14:creationId xmlns:p14="http://schemas.microsoft.com/office/powerpoint/2010/main" val="1935933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8FBF23-6000-5A86-0AD7-58E67332C76E}"/>
              </a:ext>
            </a:extLst>
          </p:cNvPr>
          <p:cNvSpPr>
            <a:spLocks noGrp="1"/>
          </p:cNvSpPr>
          <p:nvPr>
            <p:ph idx="1"/>
          </p:nvPr>
        </p:nvSpPr>
        <p:spPr/>
        <p:txBody>
          <a:bodyPr/>
          <a:lstStyle/>
          <a:p>
            <a:r>
              <a:rPr lang="en-US" dirty="0"/>
              <a:t>Study on AI/ML for NR air interface: Proposal 1 in RP-231481 was endorsed</a:t>
            </a:r>
          </a:p>
          <a:p>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a:spcBef>
                <a:spcPts val="1200"/>
              </a:spcBef>
            </a:pPr>
            <a:r>
              <a:rPr lang="en-US" dirty="0"/>
              <a:t>Multi-carrier enhancements for NR</a:t>
            </a:r>
          </a:p>
          <a:p>
            <a:pPr lvl="1"/>
            <a:r>
              <a:rPr lang="en-US" dirty="0"/>
              <a:t>With reference to SUL in 3 or 4 band UL Tx switching, discussion was postponed to RAN #101 </a:t>
            </a:r>
          </a:p>
          <a:p>
            <a:pPr lvl="1"/>
            <a:endParaRPr lang="en-US" dirty="0"/>
          </a:p>
          <a:p>
            <a:pPr>
              <a:spcBef>
                <a:spcPts val="1200"/>
              </a:spcBef>
            </a:pPr>
            <a:r>
              <a:rPr lang="en-US" dirty="0"/>
              <a:t>Enhanced support of reduced capability NR devices: Following </a:t>
            </a:r>
            <a:r>
              <a:rPr lang="en-US" dirty="0">
                <a:solidFill>
                  <a:srgbClr val="FF0000"/>
                </a:solidFill>
              </a:rPr>
              <a:t>working assumption </a:t>
            </a:r>
            <a:r>
              <a:rPr lang="en-US" dirty="0"/>
              <a:t>was taken</a:t>
            </a:r>
          </a:p>
          <a:p>
            <a:endParaRPr lang="en-US" dirty="0"/>
          </a:p>
        </p:txBody>
      </p:sp>
      <p:sp>
        <p:nvSpPr>
          <p:cNvPr id="3" name="Title 2">
            <a:extLst>
              <a:ext uri="{FF2B5EF4-FFF2-40B4-BE49-F238E27FC236}">
                <a16:creationId xmlns:a16="http://schemas.microsoft.com/office/drawing/2014/main" id="{998A1036-F3D1-C7B2-F757-9CF95265B462}"/>
              </a:ext>
            </a:extLst>
          </p:cNvPr>
          <p:cNvSpPr>
            <a:spLocks noGrp="1"/>
          </p:cNvSpPr>
          <p:nvPr>
            <p:ph type="title"/>
          </p:nvPr>
        </p:nvSpPr>
        <p:spPr/>
        <p:txBody>
          <a:bodyPr/>
          <a:lstStyle/>
          <a:p>
            <a:r>
              <a:rPr lang="en-US" dirty="0"/>
              <a:t>Rel-18: Existing Work Items</a:t>
            </a:r>
          </a:p>
        </p:txBody>
      </p:sp>
      <p:graphicFrame>
        <p:nvGraphicFramePr>
          <p:cNvPr id="9" name="Table 4">
            <a:extLst>
              <a:ext uri="{FF2B5EF4-FFF2-40B4-BE49-F238E27FC236}">
                <a16:creationId xmlns:a16="http://schemas.microsoft.com/office/drawing/2014/main" id="{449BA9CF-A96E-2917-0268-B98F3DD720FA}"/>
              </a:ext>
            </a:extLst>
          </p:cNvPr>
          <p:cNvGraphicFramePr>
            <a:graphicFrameLocks noGrp="1"/>
          </p:cNvGraphicFramePr>
          <p:nvPr>
            <p:extLst>
              <p:ext uri="{D42A27DB-BD31-4B8C-83A1-F6EECF244321}">
                <p14:modId xmlns:p14="http://schemas.microsoft.com/office/powerpoint/2010/main" val="463871928"/>
              </p:ext>
            </p:extLst>
          </p:nvPr>
        </p:nvGraphicFramePr>
        <p:xfrm>
          <a:off x="759099" y="1582574"/>
          <a:ext cx="10687574" cy="1846426"/>
        </p:xfrm>
        <a:graphic>
          <a:graphicData uri="http://schemas.openxmlformats.org/drawingml/2006/table">
            <a:tbl>
              <a:tblPr firstRow="1" bandRow="1">
                <a:tableStyleId>{5C22544A-7EE6-4342-B048-85BDC9FD1C3A}</a:tableStyleId>
              </a:tblPr>
              <a:tblGrid>
                <a:gridCol w="10687574">
                  <a:extLst>
                    <a:ext uri="{9D8B030D-6E8A-4147-A177-3AD203B41FA5}">
                      <a16:colId xmlns:a16="http://schemas.microsoft.com/office/drawing/2014/main" val="3175248713"/>
                    </a:ext>
                  </a:extLst>
                </a:gridCol>
              </a:tblGrid>
              <a:tr h="1846426">
                <a:tc>
                  <a:txBody>
                    <a:bodyPr/>
                    <a:lstStyle/>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RAN tasks RAN WGs to study a subset of the specification impacts  of CSI prediction limited to the following aspects:</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data collection procedures reusing as much as possible what is defined for UE side use cases</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monitoring procedure and associated fallback mechanism to legacy CSI reporting</a:t>
                      </a:r>
                    </a:p>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The RAN WGs spec impact work on this use case shall not affect progress on the on-going work for other use cases.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027002"/>
                  </a:ext>
                </a:extLst>
              </a:tr>
            </a:tbl>
          </a:graphicData>
        </a:graphic>
      </p:graphicFrame>
      <p:graphicFrame>
        <p:nvGraphicFramePr>
          <p:cNvPr id="10" name="Table 4">
            <a:extLst>
              <a:ext uri="{FF2B5EF4-FFF2-40B4-BE49-F238E27FC236}">
                <a16:creationId xmlns:a16="http://schemas.microsoft.com/office/drawing/2014/main" id="{5A264D32-4B28-B9B4-B236-13A3455A295C}"/>
              </a:ext>
            </a:extLst>
          </p:cNvPr>
          <p:cNvGraphicFramePr>
            <a:graphicFrameLocks noGrp="1"/>
          </p:cNvGraphicFramePr>
          <p:nvPr>
            <p:extLst>
              <p:ext uri="{D42A27DB-BD31-4B8C-83A1-F6EECF244321}">
                <p14:modId xmlns:p14="http://schemas.microsoft.com/office/powerpoint/2010/main" val="1075031733"/>
              </p:ext>
            </p:extLst>
          </p:nvPr>
        </p:nvGraphicFramePr>
        <p:xfrm>
          <a:off x="752213" y="5435595"/>
          <a:ext cx="10687574" cy="780177"/>
        </p:xfrm>
        <a:graphic>
          <a:graphicData uri="http://schemas.openxmlformats.org/drawingml/2006/table">
            <a:tbl>
              <a:tblPr firstRow="1" bandRow="1">
                <a:tableStyleId>{5C22544A-7EE6-4342-B048-85BDC9FD1C3A}</a:tableStyleId>
              </a:tblPr>
              <a:tblGrid>
                <a:gridCol w="10687574">
                  <a:extLst>
                    <a:ext uri="{9D8B030D-6E8A-4147-A177-3AD203B41FA5}">
                      <a16:colId xmlns:a16="http://schemas.microsoft.com/office/drawing/2014/main" val="3175248713"/>
                    </a:ext>
                  </a:extLst>
                </a:gridCol>
              </a:tblGrid>
              <a:tr h="780177">
                <a:tc>
                  <a:txBody>
                    <a:bodyPr/>
                    <a:lstStyle/>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The peak rate target is 10 Mbps regardless of what optional features the UE may support. (i.e. WGs can progress on this topic based on this assumption)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027002"/>
                  </a:ext>
                </a:extLst>
              </a:tr>
            </a:tbl>
          </a:graphicData>
        </a:graphic>
      </p:graphicFrame>
    </p:spTree>
    <p:extLst>
      <p:ext uri="{BB962C8B-B14F-4D97-AF65-F5344CB8AC3E}">
        <p14:creationId xmlns:p14="http://schemas.microsoft.com/office/powerpoint/2010/main" val="3265629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88B5F2-A67B-FBFA-81B1-498B1BC16F82}"/>
              </a:ext>
            </a:extLst>
          </p:cNvPr>
          <p:cNvSpPr>
            <a:spLocks noGrp="1"/>
          </p:cNvSpPr>
          <p:nvPr>
            <p:ph idx="1"/>
          </p:nvPr>
        </p:nvSpPr>
        <p:spPr/>
        <p:txBody>
          <a:bodyPr/>
          <a:lstStyle/>
          <a:p>
            <a:r>
              <a:rPr lang="en-US" dirty="0"/>
              <a:t>NR NTN enhancements (revised WID in RP-231484): Following proposals relevant to RAN1 were endorsed</a:t>
            </a:r>
          </a:p>
          <a:p>
            <a:endParaRPr lang="en-US" dirty="0"/>
          </a:p>
        </p:txBody>
      </p:sp>
      <p:sp>
        <p:nvSpPr>
          <p:cNvPr id="3" name="Title 2">
            <a:extLst>
              <a:ext uri="{FF2B5EF4-FFF2-40B4-BE49-F238E27FC236}">
                <a16:creationId xmlns:a16="http://schemas.microsoft.com/office/drawing/2014/main" id="{6AAA2399-789A-0781-C2B6-93FBC8C00DD6}"/>
              </a:ext>
            </a:extLst>
          </p:cNvPr>
          <p:cNvSpPr>
            <a:spLocks noGrp="1"/>
          </p:cNvSpPr>
          <p:nvPr>
            <p:ph type="title"/>
          </p:nvPr>
        </p:nvSpPr>
        <p:spPr/>
        <p:txBody>
          <a:bodyPr/>
          <a:lstStyle/>
          <a:p>
            <a:r>
              <a:rPr lang="en-US" dirty="0"/>
              <a:t>Rel-18: Existing Work Items</a:t>
            </a:r>
          </a:p>
        </p:txBody>
      </p:sp>
      <p:graphicFrame>
        <p:nvGraphicFramePr>
          <p:cNvPr id="5" name="Table 4">
            <a:extLst>
              <a:ext uri="{FF2B5EF4-FFF2-40B4-BE49-F238E27FC236}">
                <a16:creationId xmlns:a16="http://schemas.microsoft.com/office/drawing/2014/main" id="{E63CE41B-C283-876C-898B-941D63E8D3F0}"/>
              </a:ext>
            </a:extLst>
          </p:cNvPr>
          <p:cNvGraphicFramePr>
            <a:graphicFrameLocks noGrp="1"/>
          </p:cNvGraphicFramePr>
          <p:nvPr>
            <p:extLst>
              <p:ext uri="{D42A27DB-BD31-4B8C-83A1-F6EECF244321}">
                <p14:modId xmlns:p14="http://schemas.microsoft.com/office/powerpoint/2010/main" val="2037767765"/>
              </p:ext>
            </p:extLst>
          </p:nvPr>
        </p:nvGraphicFramePr>
        <p:xfrm>
          <a:off x="605182" y="1859923"/>
          <a:ext cx="10995407" cy="4450080"/>
        </p:xfrm>
        <a:graphic>
          <a:graphicData uri="http://schemas.openxmlformats.org/drawingml/2006/table">
            <a:tbl>
              <a:tblPr firstRow="1" bandRow="1">
                <a:tableStyleId>{5C22544A-7EE6-4342-B048-85BDC9FD1C3A}</a:tableStyleId>
              </a:tblPr>
              <a:tblGrid>
                <a:gridCol w="10995407">
                  <a:extLst>
                    <a:ext uri="{9D8B030D-6E8A-4147-A177-3AD203B41FA5}">
                      <a16:colId xmlns:a16="http://schemas.microsoft.com/office/drawing/2014/main" val="3175248713"/>
                    </a:ext>
                  </a:extLst>
                </a:gridCol>
              </a:tblGrid>
              <a:tr h="4188539">
                <a:tc>
                  <a:txBody>
                    <a:bodyPr/>
                    <a:lstStyle/>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2:</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TSG-RAN tasks RAN1 to focus its network verified UE location work on Alt1 for the combination of “UE and </a:t>
                      </a:r>
                      <a:r>
                        <a:rPr kumimoji="0" lang="en-US" sz="1600" b="0" i="1" u="none" strike="noStrike" kern="0" cap="none" spc="0" normalizeH="0" baseline="0" noProof="0" dirty="0" err="1">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gNB</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 receive-transmit time difference measurements”:</a:t>
                      </a:r>
                    </a:p>
                    <a:p>
                      <a:pPr marL="1200150" marR="0" lvl="3" indent="-227013"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Alt-1: UE Rx-Tx time difference based on Option 3 and </a:t>
                      </a:r>
                      <a:r>
                        <a:rPr kumimoji="0" lang="en-US" sz="1600" b="0" i="1" u="none" strike="noStrike" kern="0" cap="none" spc="0" normalizeH="0" baseline="0" noProof="0" dirty="0" err="1">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gNB</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 Rx-Tx time difference as defined in TS 38.215. </a:t>
                      </a:r>
                    </a:p>
                    <a:p>
                      <a:pPr marL="1425575" marR="0" lvl="3" indent="-225425" algn="l" defTabSz="914400" rtl="0" eaLnBrk="0" fontAlgn="base" latinLnBrk="0" hangingPunct="0">
                        <a:lnSpc>
                          <a:spcPct val="100000"/>
                        </a:lnSpc>
                        <a:spcBef>
                          <a:spcPct val="20000"/>
                        </a:spcBef>
                        <a:spcAft>
                          <a:spcPct val="0"/>
                        </a:spcAft>
                        <a:buClrTx/>
                        <a:buSzTx/>
                        <a:buFont typeface="Courier New" panose="02070309020205020404" pitchFamily="49" charset="0"/>
                        <a:buChar char="o"/>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Note 1: The signaling method of UE Rx-Tx time difference definition option 1 is not precluded if Alt1 is adopted</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If the work at RAN1 is not completed at RAN#101, the </a:t>
                      </a:r>
                      <a:r>
                        <a:rPr kumimoji="0" lang="en-US" sz="1600" b="0" i="1" u="none" strike="noStrike" kern="0" cap="none" spc="0" normalizeH="0" baseline="0" noProof="0" dirty="0" err="1">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nwk</a:t>
                      </a:r>
                      <a:r>
                        <a:rPr kumimoji="0" lang="en-US" sz="1600" b="0" i="1" u="none"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 verified UE location will be dropped from RAN1</a:t>
                      </a:r>
                    </a:p>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5 (</a:t>
                      </a:r>
                      <a:r>
                        <a:rPr kumimoji="0" lang="en-US" sz="1800" b="0" i="1" u="none" strike="noStrike" kern="0" cap="none" spc="0" normalizeH="0" baseline="0" noProof="0" dirty="0" err="1">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Opt</a:t>
                      </a: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 1)</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The discussion on the followings is postponed to RAN#101 however without further discussion in RAN1#114</a:t>
                      </a:r>
                    </a:p>
                    <a:p>
                      <a:pPr marL="1200150" marR="0" lvl="3" indent="-227013"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whether to support repetitions for PUCCH transmission when dedicated PUCCH resource configuration is not provided</a:t>
                      </a:r>
                    </a:p>
                    <a:p>
                      <a:pPr marL="1200150" marR="0" lvl="3" indent="-227013"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Regarding the PUCCH transmission behavior after the transmission of HARQ ACK of PDSCH with UE contention resolution identity until the decoding of RRC message containing  dedicated PUCCH resource configuration, whether to support SIB indication for the choice between "no PUCCH repetition" or "same as the PUCCH transmission of HARQ ACK of PDSCH with UE contention resolution identity"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027002"/>
                  </a:ext>
                </a:extLst>
              </a:tr>
            </a:tbl>
          </a:graphicData>
        </a:graphic>
      </p:graphicFrame>
    </p:spTree>
    <p:extLst>
      <p:ext uri="{BB962C8B-B14F-4D97-AF65-F5344CB8AC3E}">
        <p14:creationId xmlns:p14="http://schemas.microsoft.com/office/powerpoint/2010/main" val="1295975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B4F6E2-B0B8-534B-5E83-1A2F4EC524A4}"/>
              </a:ext>
            </a:extLst>
          </p:cNvPr>
          <p:cNvSpPr>
            <a:spLocks noGrp="1"/>
          </p:cNvSpPr>
          <p:nvPr>
            <p:ph idx="1"/>
          </p:nvPr>
        </p:nvSpPr>
        <p:spPr/>
        <p:txBody>
          <a:bodyPr/>
          <a:lstStyle/>
          <a:p>
            <a:r>
              <a:rPr lang="en-US" dirty="0"/>
              <a:t>Further NR coverage enhancements: Following proposals were endorsed</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lvl="1"/>
            <a:r>
              <a:rPr lang="en-US" dirty="0"/>
              <a:t>For Proposal #2, RAN1 will make the decision on whether to define any PHR enhancement on the  </a:t>
            </a:r>
            <a:r>
              <a:rPr lang="en-US" dirty="0">
                <a:solidFill>
                  <a:srgbClr val="FF0000"/>
                </a:solidFill>
              </a:rPr>
              <a:t>FIRST (Aug 21) day </a:t>
            </a:r>
            <a:r>
              <a:rPr lang="en-US" dirty="0"/>
              <a:t>of RAN1#114 so that there is enough time to work on the follow up details</a:t>
            </a:r>
          </a:p>
          <a:p>
            <a:pPr lvl="1"/>
            <a:endParaRPr lang="en-US" dirty="0"/>
          </a:p>
        </p:txBody>
      </p:sp>
      <p:sp>
        <p:nvSpPr>
          <p:cNvPr id="3" name="Title 2">
            <a:extLst>
              <a:ext uri="{FF2B5EF4-FFF2-40B4-BE49-F238E27FC236}">
                <a16:creationId xmlns:a16="http://schemas.microsoft.com/office/drawing/2014/main" id="{D420D788-CA91-0A7D-A414-E89186A347BC}"/>
              </a:ext>
            </a:extLst>
          </p:cNvPr>
          <p:cNvSpPr>
            <a:spLocks noGrp="1"/>
          </p:cNvSpPr>
          <p:nvPr>
            <p:ph type="title"/>
          </p:nvPr>
        </p:nvSpPr>
        <p:spPr/>
        <p:txBody>
          <a:bodyPr/>
          <a:lstStyle/>
          <a:p>
            <a:r>
              <a:rPr lang="en-US" dirty="0"/>
              <a:t>Rel-18: Existing Work Items</a:t>
            </a:r>
          </a:p>
        </p:txBody>
      </p:sp>
      <p:graphicFrame>
        <p:nvGraphicFramePr>
          <p:cNvPr id="4" name="Table 4">
            <a:extLst>
              <a:ext uri="{FF2B5EF4-FFF2-40B4-BE49-F238E27FC236}">
                <a16:creationId xmlns:a16="http://schemas.microsoft.com/office/drawing/2014/main" id="{E9C45C2A-F9F5-8124-ADAB-F24485012D29}"/>
              </a:ext>
            </a:extLst>
          </p:cNvPr>
          <p:cNvGraphicFramePr>
            <a:graphicFrameLocks noGrp="1"/>
          </p:cNvGraphicFramePr>
          <p:nvPr>
            <p:extLst>
              <p:ext uri="{D42A27DB-BD31-4B8C-83A1-F6EECF244321}">
                <p14:modId xmlns:p14="http://schemas.microsoft.com/office/powerpoint/2010/main" val="2192447363"/>
              </p:ext>
            </p:extLst>
          </p:nvPr>
        </p:nvGraphicFramePr>
        <p:xfrm>
          <a:off x="759099" y="1639255"/>
          <a:ext cx="10687574" cy="2889504"/>
        </p:xfrm>
        <a:graphic>
          <a:graphicData uri="http://schemas.openxmlformats.org/drawingml/2006/table">
            <a:tbl>
              <a:tblPr firstRow="1" bandRow="1">
                <a:tableStyleId>{5C22544A-7EE6-4342-B048-85BDC9FD1C3A}</a:tableStyleId>
              </a:tblPr>
              <a:tblGrid>
                <a:gridCol w="10687574">
                  <a:extLst>
                    <a:ext uri="{9D8B030D-6E8A-4147-A177-3AD203B41FA5}">
                      <a16:colId xmlns:a16="http://schemas.microsoft.com/office/drawing/2014/main" val="3175248713"/>
                    </a:ext>
                  </a:extLst>
                </a:gridCol>
              </a:tblGrid>
              <a:tr h="2034653">
                <a:tc>
                  <a:txBody>
                    <a:bodyPr/>
                    <a:lstStyle/>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#1 (endorsed)</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No RAN1 specification impact is expected for MPR/PAR reduction in Rel-18 UL Coverage WI</a:t>
                      </a:r>
                    </a:p>
                    <a:p>
                      <a:pPr marL="1141413" marR="0" lvl="3" indent="-168275"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RAN4 will define new optional requirements in the form of at least MPR reduction suitable for a transparent scheme (such as FDSS) that have no RAN1 specification impact</a:t>
                      </a:r>
                    </a:p>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#2 (endorsed)</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RAN provide guidance to RAN1/2 on dynamic waveform switching objective as below</a:t>
                      </a:r>
                    </a:p>
                    <a:p>
                      <a:pPr marL="1141413" marR="0" lvl="3" indent="-168275"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RAN1 will decide whether to define any PHR enhancement for dynamic waveform switching and to provide the details to RAN2 by August meeting</a:t>
                      </a:r>
                    </a:p>
                    <a:p>
                      <a:pPr marL="1141413" marR="0" lvl="3" indent="-168275"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RAN2 will not work on PHR triggering procedure for dynamic waveform switching in Rel-18 UL Coverage </a:t>
                      </a:r>
                      <a:r>
                        <a:rPr kumimoji="0" lang="en-US" sz="1600" b="0" i="1" u="none" strike="noStrike" kern="0" cap="none" spc="0" normalizeH="0" baseline="0" noProof="0" dirty="0" err="1">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enh</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 WI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027002"/>
                  </a:ext>
                </a:extLst>
              </a:tr>
            </a:tbl>
          </a:graphicData>
        </a:graphic>
      </p:graphicFrame>
    </p:spTree>
    <p:extLst>
      <p:ext uri="{BB962C8B-B14F-4D97-AF65-F5344CB8AC3E}">
        <p14:creationId xmlns:p14="http://schemas.microsoft.com/office/powerpoint/2010/main" val="1617671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C3A14E-12B3-398F-2D82-4E7A7638075D}"/>
              </a:ext>
            </a:extLst>
          </p:cNvPr>
          <p:cNvSpPr>
            <a:spLocks noGrp="1"/>
          </p:cNvSpPr>
          <p:nvPr>
            <p:ph idx="1"/>
          </p:nvPr>
        </p:nvSpPr>
        <p:spPr/>
        <p:txBody>
          <a:bodyPr/>
          <a:lstStyle/>
          <a:p>
            <a:pPr>
              <a:spcBef>
                <a:spcPts val="1200"/>
              </a:spcBef>
            </a:pPr>
            <a:r>
              <a:rPr lang="en-US" dirty="0"/>
              <a:t>NR sidelink evolution: The following proposal in RP-231478 was endorsed</a:t>
            </a:r>
          </a:p>
          <a:p>
            <a:pPr lvl="1"/>
            <a:endParaRPr lang="en-US" dirty="0"/>
          </a:p>
          <a:p>
            <a:pPr lvl="1"/>
            <a:endParaRPr lang="en-US" dirty="0"/>
          </a:p>
          <a:p>
            <a:pPr lvl="1"/>
            <a:endParaRPr lang="en-US" dirty="0"/>
          </a:p>
          <a:p>
            <a:pPr lvl="1"/>
            <a:endParaRPr lang="en-US" dirty="0"/>
          </a:p>
          <a:p>
            <a:pPr>
              <a:spcBef>
                <a:spcPts val="1200"/>
              </a:spcBef>
            </a:pPr>
            <a:r>
              <a:rPr lang="en-US" dirty="0"/>
              <a:t>Further NR mobility enhancements (revised WID in RP-231475): Following proposals potentially relevant to RAN1 have been endorsed</a:t>
            </a:r>
          </a:p>
          <a:p>
            <a:pPr lvl="1"/>
            <a:endParaRPr lang="en-US" dirty="0"/>
          </a:p>
          <a:p>
            <a:pPr lvl="1"/>
            <a:endParaRPr lang="en-US" dirty="0"/>
          </a:p>
          <a:p>
            <a:pPr lvl="1"/>
            <a:endParaRPr lang="en-US" dirty="0"/>
          </a:p>
          <a:p>
            <a:endParaRPr lang="en-US" dirty="0"/>
          </a:p>
        </p:txBody>
      </p:sp>
      <p:sp>
        <p:nvSpPr>
          <p:cNvPr id="3" name="Title 2">
            <a:extLst>
              <a:ext uri="{FF2B5EF4-FFF2-40B4-BE49-F238E27FC236}">
                <a16:creationId xmlns:a16="http://schemas.microsoft.com/office/drawing/2014/main" id="{6A0C70BC-1BF7-4FCA-0912-4ACFE5837552}"/>
              </a:ext>
            </a:extLst>
          </p:cNvPr>
          <p:cNvSpPr>
            <a:spLocks noGrp="1"/>
          </p:cNvSpPr>
          <p:nvPr>
            <p:ph type="title"/>
          </p:nvPr>
        </p:nvSpPr>
        <p:spPr/>
        <p:txBody>
          <a:bodyPr/>
          <a:lstStyle/>
          <a:p>
            <a:r>
              <a:rPr lang="en-US" dirty="0"/>
              <a:t>Rel-18: Existing Work Items</a:t>
            </a:r>
          </a:p>
        </p:txBody>
      </p:sp>
      <p:graphicFrame>
        <p:nvGraphicFramePr>
          <p:cNvPr id="4" name="Table 3">
            <a:extLst>
              <a:ext uri="{FF2B5EF4-FFF2-40B4-BE49-F238E27FC236}">
                <a16:creationId xmlns:a16="http://schemas.microsoft.com/office/drawing/2014/main" id="{7DC19463-43A8-62B0-046F-027436487A69}"/>
              </a:ext>
            </a:extLst>
          </p:cNvPr>
          <p:cNvGraphicFramePr>
            <a:graphicFrameLocks noGrp="1"/>
          </p:cNvGraphicFramePr>
          <p:nvPr>
            <p:extLst>
              <p:ext uri="{D42A27DB-BD31-4B8C-83A1-F6EECF244321}">
                <p14:modId xmlns:p14="http://schemas.microsoft.com/office/powerpoint/2010/main" val="2131315099"/>
              </p:ext>
            </p:extLst>
          </p:nvPr>
        </p:nvGraphicFramePr>
        <p:xfrm>
          <a:off x="759099" y="1559264"/>
          <a:ext cx="10687574" cy="1058385"/>
        </p:xfrm>
        <a:graphic>
          <a:graphicData uri="http://schemas.openxmlformats.org/drawingml/2006/table">
            <a:tbl>
              <a:tblPr firstRow="1" bandRow="1">
                <a:tableStyleId>{5C22544A-7EE6-4342-B048-85BDC9FD1C3A}</a:tableStyleId>
              </a:tblPr>
              <a:tblGrid>
                <a:gridCol w="10687574">
                  <a:extLst>
                    <a:ext uri="{9D8B030D-6E8A-4147-A177-3AD203B41FA5}">
                      <a16:colId xmlns:a16="http://schemas.microsoft.com/office/drawing/2014/main" val="3175248713"/>
                    </a:ext>
                  </a:extLst>
                </a:gridCol>
              </a:tblGrid>
              <a:tr h="1058385">
                <a:tc>
                  <a:txBody>
                    <a:bodyPr/>
                    <a:lstStyle/>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RAN1 starts working on sidelink CA in Q3 as agreed in RAN#99. RAN#101 will check the progress, and sidelink CA </a:t>
                      </a:r>
                      <a:r>
                        <a:rPr kumimoji="0" lang="en-US" sz="1800" b="0" i="1" u="sng"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will be dropped</a:t>
                      </a:r>
                      <a:r>
                        <a:rPr kumimoji="0" lang="en-US" sz="1800" b="0" i="1" u="none"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 </a:t>
                      </a: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from Rel-18 if its RAN1 work is not completed.</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Note: the work on Sidelink CA shall not impact the completion of SL-U.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027002"/>
                  </a:ext>
                </a:extLst>
              </a:tr>
            </a:tbl>
          </a:graphicData>
        </a:graphic>
      </p:graphicFrame>
      <p:graphicFrame>
        <p:nvGraphicFramePr>
          <p:cNvPr id="5" name="Table 4">
            <a:extLst>
              <a:ext uri="{FF2B5EF4-FFF2-40B4-BE49-F238E27FC236}">
                <a16:creationId xmlns:a16="http://schemas.microsoft.com/office/drawing/2014/main" id="{5BFCB692-9844-3296-56CC-8FC596CAD218}"/>
              </a:ext>
            </a:extLst>
          </p:cNvPr>
          <p:cNvGraphicFramePr>
            <a:graphicFrameLocks noGrp="1"/>
          </p:cNvGraphicFramePr>
          <p:nvPr>
            <p:extLst>
              <p:ext uri="{D42A27DB-BD31-4B8C-83A1-F6EECF244321}">
                <p14:modId xmlns:p14="http://schemas.microsoft.com/office/powerpoint/2010/main" val="388483061"/>
              </p:ext>
            </p:extLst>
          </p:nvPr>
        </p:nvGraphicFramePr>
        <p:xfrm>
          <a:off x="752213" y="3655452"/>
          <a:ext cx="10687574" cy="2560320"/>
        </p:xfrm>
        <a:graphic>
          <a:graphicData uri="http://schemas.openxmlformats.org/drawingml/2006/table">
            <a:tbl>
              <a:tblPr firstRow="1" bandRow="1">
                <a:tableStyleId>{5C22544A-7EE6-4342-B048-85BDC9FD1C3A}</a:tableStyleId>
              </a:tblPr>
              <a:tblGrid>
                <a:gridCol w="10687574">
                  <a:extLst>
                    <a:ext uri="{9D8B030D-6E8A-4147-A177-3AD203B41FA5}">
                      <a16:colId xmlns:a16="http://schemas.microsoft.com/office/drawing/2014/main" val="3175248713"/>
                    </a:ext>
                  </a:extLst>
                </a:gridCol>
              </a:tblGrid>
              <a:tr h="2407170">
                <a:tc>
                  <a:txBody>
                    <a:bodyPr/>
                    <a:lstStyle/>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1: For LTM reference and delta configuration, continue discussion in WGs.</a:t>
                      </a:r>
                    </a:p>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2: Revise Objective#1 to prioritize MCG for Rel-18 LTM (for all RAN WGs)</a:t>
                      </a:r>
                    </a:p>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3: Revise Objective#1 to state that for LTM L1 measurements, only SSB measurement is supported in Rel-18.</a:t>
                      </a:r>
                    </a:p>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4: For reference and delta configuration in SCG selective activation, continue discussion in WGs.</a:t>
                      </a:r>
                    </a:p>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5: For the supported scenarios of SCG selective activation, continue discussion in WGs.</a:t>
                      </a:r>
                    </a:p>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Proposal 6: Continue RAN4 works on RRM requirements for LTM.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027002"/>
                  </a:ext>
                </a:extLst>
              </a:tr>
            </a:tbl>
          </a:graphicData>
        </a:graphic>
      </p:graphicFrame>
    </p:spTree>
    <p:extLst>
      <p:ext uri="{BB962C8B-B14F-4D97-AF65-F5344CB8AC3E}">
        <p14:creationId xmlns:p14="http://schemas.microsoft.com/office/powerpoint/2010/main" val="4211666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5DDE59-290D-C6EC-B131-FE32D3671BB5}"/>
              </a:ext>
            </a:extLst>
          </p:cNvPr>
          <p:cNvSpPr>
            <a:spLocks noGrp="1"/>
          </p:cNvSpPr>
          <p:nvPr>
            <p:ph idx="1"/>
          </p:nvPr>
        </p:nvSpPr>
        <p:spPr/>
        <p:txBody>
          <a:bodyPr/>
          <a:lstStyle/>
          <a:p>
            <a:r>
              <a:rPr lang="en-US" dirty="0"/>
              <a:t>XR enhancements for NR: Regarding “Resumption of PDCCH monitoring after NACK”, the following was endorsed</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a:spcBef>
                <a:spcPts val="1200"/>
              </a:spcBef>
            </a:pPr>
            <a:r>
              <a:rPr lang="en-US" dirty="0"/>
              <a:t>NR support for dedicated spectrum less than 5MHz for FR1 (revised WID in RP-231425)</a:t>
            </a:r>
          </a:p>
          <a:p>
            <a:pPr lvl="1"/>
            <a:r>
              <a:rPr lang="en-US" dirty="0"/>
              <a:t>Additional RAN1 TU (0.5) will be added for Q3 to complete the ream</a:t>
            </a:r>
          </a:p>
          <a:p>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3" name="Title 2">
            <a:extLst>
              <a:ext uri="{FF2B5EF4-FFF2-40B4-BE49-F238E27FC236}">
                <a16:creationId xmlns:a16="http://schemas.microsoft.com/office/drawing/2014/main" id="{2B2C0257-CF15-4DA1-B979-8DBC6D569C13}"/>
              </a:ext>
            </a:extLst>
          </p:cNvPr>
          <p:cNvSpPr>
            <a:spLocks noGrp="1"/>
          </p:cNvSpPr>
          <p:nvPr>
            <p:ph type="title"/>
          </p:nvPr>
        </p:nvSpPr>
        <p:spPr/>
        <p:txBody>
          <a:bodyPr/>
          <a:lstStyle/>
          <a:p>
            <a:r>
              <a:rPr lang="en-US" dirty="0"/>
              <a:t>Rel-18: Existing Work Items</a:t>
            </a:r>
          </a:p>
        </p:txBody>
      </p:sp>
      <p:graphicFrame>
        <p:nvGraphicFramePr>
          <p:cNvPr id="4" name="Table 4">
            <a:extLst>
              <a:ext uri="{FF2B5EF4-FFF2-40B4-BE49-F238E27FC236}">
                <a16:creationId xmlns:a16="http://schemas.microsoft.com/office/drawing/2014/main" id="{DCECC15B-DE92-B09F-15B1-EDBE9FA6AAB1}"/>
              </a:ext>
            </a:extLst>
          </p:cNvPr>
          <p:cNvGraphicFramePr>
            <a:graphicFrameLocks noGrp="1"/>
          </p:cNvGraphicFramePr>
          <p:nvPr>
            <p:extLst>
              <p:ext uri="{D42A27DB-BD31-4B8C-83A1-F6EECF244321}">
                <p14:modId xmlns:p14="http://schemas.microsoft.com/office/powerpoint/2010/main" val="1623235725"/>
              </p:ext>
            </p:extLst>
          </p:nvPr>
        </p:nvGraphicFramePr>
        <p:xfrm>
          <a:off x="759099" y="1840591"/>
          <a:ext cx="10687574" cy="2481072"/>
        </p:xfrm>
        <a:graphic>
          <a:graphicData uri="http://schemas.openxmlformats.org/drawingml/2006/table">
            <a:tbl>
              <a:tblPr firstRow="1" bandRow="1">
                <a:tableStyleId>{5C22544A-7EE6-4342-B048-85BDC9FD1C3A}</a:tableStyleId>
              </a:tblPr>
              <a:tblGrid>
                <a:gridCol w="10687574">
                  <a:extLst>
                    <a:ext uri="{9D8B030D-6E8A-4147-A177-3AD203B41FA5}">
                      <a16:colId xmlns:a16="http://schemas.microsoft.com/office/drawing/2014/main" val="3175248713"/>
                    </a:ext>
                  </a:extLst>
                </a:gridCol>
              </a:tblGrid>
              <a:tr h="2379071">
                <a:tc>
                  <a:txBody>
                    <a:bodyPr/>
                    <a:lstStyle/>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No further discussion in RAN1 on this topic</a:t>
                      </a:r>
                    </a:p>
                    <a:p>
                      <a:pPr marL="461963" marR="0" lvl="1" indent="-293688"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tabLst/>
                        <a:defRPr/>
                      </a:pP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A proposed baseline text from RAN#100 for a CR </a:t>
                      </a:r>
                      <a:r>
                        <a:rPr kumimoji="0" lang="en-US" sz="1800" b="0" i="1" u="none"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for consideration for approval at RAN#101</a:t>
                      </a:r>
                      <a:r>
                        <a:rPr kumimoji="0" lang="en-US" sz="1800" b="0" i="1" u="none" strike="noStrike" kern="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 is given below:</a:t>
                      </a:r>
                    </a:p>
                    <a:p>
                      <a:pPr marL="914400" marR="0" lvl="2"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600" b="0" i="1" u="none"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When the UE is configured with [</a:t>
                      </a:r>
                      <a:r>
                        <a:rPr kumimoji="0" lang="en-US" sz="1600" b="0" i="1" u="none" strike="noStrike" kern="0" cap="none" spc="0" normalizeH="0" baseline="0" noProof="0" dirty="0" err="1">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PdcchMonitoringResumptionAfterNack</a:t>
                      </a:r>
                      <a:r>
                        <a:rPr kumimoji="0" lang="en-US" sz="1600" b="0" i="1" u="none"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 after the UE detects a DCI format providing the PDCCH monitoring adaptation field indicating to the UE to skip PDCCH monitoring for the duration on the active DL BWP of a serving cell, if the UE transmits a PUCCH or a PUSCH providing a NACK value due to incorrectly decoding a PDSCH scheduled</a:t>
                      </a:r>
                      <a:r>
                        <a:rPr kumimoji="0" lang="en-US" sz="1600" b="0" i="1" u="none" strike="noStrike" kern="0" cap="none" spc="0" normalizeH="0" baseline="0" noProof="0" dirty="0">
                          <a:ln>
                            <a:noFill/>
                          </a:ln>
                          <a:solidFill>
                            <a:srgbClr val="FF0000"/>
                          </a:solidFill>
                          <a:effectLst/>
                          <a:highlight>
                            <a:srgbClr val="FFFF00"/>
                          </a:highlight>
                          <a:uLnTx/>
                          <a:uFillTx/>
                          <a:latin typeface="Arial" panose="020B0604020202020204" pitchFamily="34" charset="0"/>
                          <a:ea typeface="微软雅黑" panose="020B0503020204020204" pitchFamily="34" charset="-122"/>
                          <a:cs typeface="Arial" panose="020B0604020202020204" pitchFamily="34" charset="0"/>
                        </a:rPr>
                        <a:t>[/activated]</a:t>
                      </a:r>
                      <a:r>
                        <a:rPr kumimoji="0" lang="en-US" sz="1600" b="0" i="1" u="none" strike="noStrike" kern="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Arial" panose="020B0604020202020204" pitchFamily="34" charset="0"/>
                        </a:rPr>
                        <a:t> by a DCI format received from the serving cell, the UE terminates PDCCH skipping, starting from the beginning of a first slot that is after a last symbol of the PUCCH or PUSCH transmission in the serving cell.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027002"/>
                  </a:ext>
                </a:extLst>
              </a:tr>
            </a:tbl>
          </a:graphicData>
        </a:graphic>
      </p:graphicFrame>
    </p:spTree>
    <p:extLst>
      <p:ext uri="{BB962C8B-B14F-4D97-AF65-F5344CB8AC3E}">
        <p14:creationId xmlns:p14="http://schemas.microsoft.com/office/powerpoint/2010/main" val="3802923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58665EA-AFB2-BC99-8F1F-AA74FCF4703B}"/>
              </a:ext>
            </a:extLst>
          </p:cNvPr>
          <p:cNvSpPr>
            <a:spLocks noGrp="1"/>
          </p:cNvSpPr>
          <p:nvPr>
            <p:ph idx="1"/>
          </p:nvPr>
        </p:nvSpPr>
        <p:spPr/>
        <p:txBody>
          <a:bodyPr/>
          <a:lstStyle/>
          <a:p>
            <a:pPr>
              <a:spcBef>
                <a:spcPts val="1200"/>
              </a:spcBef>
            </a:pPr>
            <a:r>
              <a:rPr lang="en-US" dirty="0"/>
              <a:t>Expanded and improved NR positioning (WID revised in RP-231460)</a:t>
            </a:r>
          </a:p>
          <a:p>
            <a:pPr>
              <a:spcBef>
                <a:spcPts val="1200"/>
              </a:spcBef>
            </a:pPr>
            <a:r>
              <a:rPr lang="en-US" dirty="0"/>
              <a:t>Study on self-evaluation towards the IMT-2020 submission of the 3GPP Satellite Radio Interface Technology (revised SID in RP-231296) </a:t>
            </a:r>
          </a:p>
          <a:p>
            <a:pPr>
              <a:spcBef>
                <a:spcPts val="1200"/>
              </a:spcBef>
            </a:pPr>
            <a:r>
              <a:rPr lang="en-GB" dirty="0" err="1"/>
              <a:t>IoT</a:t>
            </a:r>
            <a:r>
              <a:rPr lang="en-GB" dirty="0"/>
              <a:t> NTN enhancements (</a:t>
            </a:r>
            <a:r>
              <a:rPr lang="en-GB"/>
              <a:t>WID revised in RP-231407)</a:t>
            </a:r>
            <a:endParaRPr lang="en-US" dirty="0"/>
          </a:p>
          <a:p>
            <a:endParaRPr lang="en-US" dirty="0"/>
          </a:p>
        </p:txBody>
      </p:sp>
      <p:sp>
        <p:nvSpPr>
          <p:cNvPr id="3" name="Title 2">
            <a:extLst>
              <a:ext uri="{FF2B5EF4-FFF2-40B4-BE49-F238E27FC236}">
                <a16:creationId xmlns:a16="http://schemas.microsoft.com/office/drawing/2014/main" id="{E27E5B1E-097B-93A3-62CF-A220BACBCD16}"/>
              </a:ext>
            </a:extLst>
          </p:cNvPr>
          <p:cNvSpPr>
            <a:spLocks noGrp="1"/>
          </p:cNvSpPr>
          <p:nvPr>
            <p:ph type="title"/>
          </p:nvPr>
        </p:nvSpPr>
        <p:spPr/>
        <p:txBody>
          <a:bodyPr/>
          <a:lstStyle/>
          <a:p>
            <a:r>
              <a:rPr lang="en-US" dirty="0"/>
              <a:t>Rel-18: Existing Work Items (no impact to RAN1 work)</a:t>
            </a:r>
          </a:p>
        </p:txBody>
      </p:sp>
    </p:spTree>
    <p:extLst>
      <p:ext uri="{BB962C8B-B14F-4D97-AF65-F5344CB8AC3E}">
        <p14:creationId xmlns:p14="http://schemas.microsoft.com/office/powerpoint/2010/main" val="1357565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spPr>
      <a:bodyPr vert="horz" wrap="square" lIns="91440" tIns="45720" rIns="91440" bIns="45720" numCol="1" rtlCol="0" anchor="t" anchorCtr="0" compatLnSpc="1"/>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defRPr kumimoji="0" sz="2400" b="0" i="0" u="none" strike="noStrike" cap="none" normalizeH="0" baseline="0" smtClean="0">
            <a:ln>
              <a:noFill/>
            </a:ln>
            <a:solidFill>
              <a:schemeClr val="tx1"/>
            </a:solidFill>
            <a:effectLst/>
            <a:latin typeface="Calibri" panose="020F0502020204030204"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spPr>
      <a:bodyPr vert="horz" wrap="square" lIns="91440" tIns="45720" rIns="91440" bIns="45720" numCol="1" anchor="t" anchorCtr="0" compatLnSpc="1"/>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defRPr kumimoji="0" lang="en-GB" sz="2400" b="0" i="0" u="none" strike="noStrike" cap="none" normalizeH="0" baseline="0" smtClean="0">
            <a:ln>
              <a:noFill/>
            </a:ln>
            <a:solidFill>
              <a:schemeClr val="tx1"/>
            </a:solidFill>
            <a:effectLst/>
            <a:latin typeface="Calibri" panose="020F0502020204030204"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20818</TotalTime>
  <Words>1107</Words>
  <Application>Microsoft Office PowerPoint</Application>
  <PresentationFormat>Widescreen</PresentationFormat>
  <Paragraphs>117</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微软雅黑</vt:lpstr>
      <vt:lpstr>Arial</vt:lpstr>
      <vt:lpstr>Arial Black</vt:lpstr>
      <vt:lpstr>Calibri</vt:lpstr>
      <vt:lpstr>Courier New</vt:lpstr>
      <vt:lpstr>Times New Roman</vt:lpstr>
      <vt:lpstr>3gpp</vt:lpstr>
      <vt:lpstr>Highlights from RAN#100</vt:lpstr>
      <vt:lpstr>LTE and NR CRs</vt:lpstr>
      <vt:lpstr>Rel-18: New Work Item (RP-231492)</vt:lpstr>
      <vt:lpstr>Rel-18: Existing Work Items</vt:lpstr>
      <vt:lpstr>Rel-18: Existing Work Items</vt:lpstr>
      <vt:lpstr>Rel-18: Existing Work Items</vt:lpstr>
      <vt:lpstr>Rel-18: Existing Work Items</vt:lpstr>
      <vt:lpstr>Rel-18: Existing Work Items</vt:lpstr>
      <vt:lpstr>Rel-18: Existing Work Items (no impact to RAN1 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MCC: R5-233741</cp:lastModifiedBy>
  <cp:revision>866</cp:revision>
  <cp:lastPrinted>2016-09-15T08:31:00Z</cp:lastPrinted>
  <dcterms:created xsi:type="dcterms:W3CDTF">2009-11-27T05:15:00Z</dcterms:created>
  <dcterms:modified xsi:type="dcterms:W3CDTF">2023-08-16T13:56:19Z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_readonly">
    <vt:lpwstr/>
  </property>
  <property fmtid="{D5CDD505-2E9C-101B-9397-08002B2CF9AE}" pid="4" name="_change">
    <vt:lpwstr/>
  </property>
  <property fmtid="{D5CDD505-2E9C-101B-9397-08002B2CF9AE}" pid="5" name="_full-control">
    <vt:lpwstr/>
  </property>
  <property fmtid="{D5CDD505-2E9C-101B-9397-08002B2CF9AE}" pid="6" name="sflag">
    <vt:lpwstr>1552620126</vt:lpwstr>
  </property>
  <property fmtid="{D5CDD505-2E9C-101B-9397-08002B2CF9AE}" pid="7" name="TitusGUID">
    <vt:lpwstr>6f9c0495-a83c-462b-8664-67016d5bf2d5</vt:lpwstr>
  </property>
  <property fmtid="{D5CDD505-2E9C-101B-9397-08002B2CF9AE}" pid="8" name="CTP_TimeStamp">
    <vt:lpwstr>2020-06-04 10:01:06Z</vt:lpwstr>
  </property>
  <property fmtid="{D5CDD505-2E9C-101B-9397-08002B2CF9AE}" pid="9" name="CTP_BU">
    <vt:lpwstr>NA</vt:lpwstr>
  </property>
  <property fmtid="{D5CDD505-2E9C-101B-9397-08002B2CF9AE}" pid="10" name="CTP_IDSID">
    <vt:lpwstr>NA</vt:lpwstr>
  </property>
  <property fmtid="{D5CDD505-2E9C-101B-9397-08002B2CF9AE}" pid="11" name="CTP_WWID">
    <vt:lpwstr>NA</vt:lpwstr>
  </property>
  <property fmtid="{D5CDD505-2E9C-101B-9397-08002B2CF9AE}" pid="12" name="CTPClassification">
    <vt:lpwstr>CTP_NT</vt:lpwstr>
  </property>
  <property fmtid="{D5CDD505-2E9C-101B-9397-08002B2CF9AE}" pid="13" name="ContentTypeId">
    <vt:lpwstr>0x010100F2552158F8185D44A8848B98AEA319AF</vt:lpwstr>
  </property>
  <property fmtid="{D5CDD505-2E9C-101B-9397-08002B2CF9AE}" pid="14" name="_2015_ms_pID_725343">
    <vt:lpwstr>(3)8vjm5pb92szl4MjhMZ19cpGb7ba57+DOuTFdn5OE7OFJdRXxXQMWjBuOqAkOL3crVlVUX3a5
uwrPXfhS/DxD1s86GHXpLJMFnvGPyBV0GovZ52OYRgKtr2SmpswVIOIgAHy8JFAF8bPfGY2e
7XczGK1jbi/fS8uksVx8iIF0Z5EBWGY/VuCS8/dUCgiZlGr9MUE2Wq8GKCgbgWtx+9tBhrAn
+9o3Eeyht6piiCWv6n</vt:lpwstr>
  </property>
  <property fmtid="{D5CDD505-2E9C-101B-9397-08002B2CF9AE}" pid="15" name="_2015_ms_pID_7253431">
    <vt:lpwstr>EL0SQq7dp2u4s4153mDHz4y1sof7SvnWCmLbmj4/Ca3DmEhMuqhJvM
syBdBT2djbYKQhCaYqgI/1Fe1xFWGTnIisMqaIeVLJUr6xKxRnqFuxfNwNcmTV/S+xcZpekb
+qfUHzu9z6of2rmoHwuGRCn0UY2XZCyY2TAIrZ3vYW7qb8YpIpCsSqIiSfDCEhUfoILHvUYc
k0mqRfTqGgdzvvqXWfPufsSgUbCHt4AXuYnl</vt:lpwstr>
  </property>
  <property fmtid="{D5CDD505-2E9C-101B-9397-08002B2CF9AE}" pid="16" name="_2015_ms_pID_7253432">
    <vt:lpwstr>AA==</vt:lpwstr>
  </property>
  <property fmtid="{D5CDD505-2E9C-101B-9397-08002B2CF9AE}" pid="17" name="KSOProductBuildVer">
    <vt:lpwstr>2052-11.8.2.9022</vt:lpwstr>
  </property>
</Properties>
</file>