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981" r:id="rId2"/>
    <p:sldId id="994" r:id="rId3"/>
    <p:sldId id="997" r:id="rId4"/>
    <p:sldId id="1006" r:id="rId5"/>
    <p:sldId id="993" r:id="rId6"/>
    <p:sldId id="1007" r:id="rId7"/>
    <p:sldId id="1009" r:id="rId8"/>
    <p:sldId id="1008" r:id="rId9"/>
    <p:sldId id="1010" r:id="rId10"/>
    <p:sldId id="1005" r:id="rId11"/>
    <p:sldId id="1003" r:id="rId12"/>
    <p:sldId id="998" r:id="rId13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30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5"/>
            <a:ext cx="4986242" cy="4467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440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301355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98950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559033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2/Inbox/draft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Op/OP_F2F/F2f_003_DM/Docs/OPf22002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4618" y="2301356"/>
            <a:ext cx="8602766" cy="1450030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RAN1#113 Meeting Management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1" y="4269996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6434" y="503081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/>
              <a:t>R1-2304303</a:t>
            </a:r>
            <a:endParaRPr lang="en-US" sz="2000" b="1" i="1" dirty="0"/>
          </a:p>
        </p:txBody>
      </p:sp>
      <p:sp>
        <p:nvSpPr>
          <p:cNvPr id="7" name="직사각형 6"/>
          <p:cNvSpPr/>
          <p:nvPr/>
        </p:nvSpPr>
        <p:spPr>
          <a:xfrm>
            <a:off x="7008133" y="399569"/>
            <a:ext cx="48465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000" b="1" i="1" dirty="0"/>
              <a:t>3GPP TSG RAN WG1 #113</a:t>
            </a:r>
          </a:p>
          <a:p>
            <a:pPr algn="r"/>
            <a:r>
              <a:rPr lang="en-US" sz="2000" b="1" i="1" dirty="0"/>
              <a:t>Incheon, Korea, </a:t>
            </a:r>
          </a:p>
          <a:p>
            <a:pPr algn="r"/>
            <a:r>
              <a:rPr lang="en-US" sz="2000" b="1" i="1" dirty="0"/>
              <a:t>May 22nd – May 26th, 2023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agenda item 9.X (Rel-18), FLs are requested to provide initial summaries by 3:00 pm (UTC) on Friday May 19</a:t>
            </a:r>
            <a:r>
              <a:rPr lang="en-US" sz="1800" baseline="30000" dirty="0"/>
              <a:t>th</a:t>
            </a:r>
            <a:r>
              <a:rPr lang="en-US" sz="1800" dirty="0"/>
              <a:t> if possible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FLs are same as in RAN1#112bis-e unless announced otherwise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</a:rPr>
              <a:t>For the uploading of these summaries on May 19</a:t>
            </a:r>
            <a:r>
              <a:rPr lang="en-US" sz="1600" baseline="30000" dirty="0">
                <a:solidFill>
                  <a:srgbClr val="FF0000"/>
                </a:solidFill>
              </a:rPr>
              <a:t>th</a:t>
            </a:r>
            <a:r>
              <a:rPr lang="en-US" sz="1600" dirty="0">
                <a:solidFill>
                  <a:srgbClr val="FF0000"/>
                </a:solidFill>
              </a:rPr>
              <a:t>, please use the draft folder on 3GPP portal:</a:t>
            </a:r>
            <a:br>
              <a:rPr lang="en-US" sz="1600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  <a:hlinkClick r:id="rId2"/>
              </a:rPr>
              <a:t>https://www.3gpp.org/ftp/TSG_RAN/WG1_RL1/TSGR1_113/Inbox/drafts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agenda item 5 (LSs), moderators for specific topics will be assigned on the first day of RAN1#113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Companies may provide their views using the draft folders to supplement online/offline discussions for a more productive meeting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Please note that using the draft folders to provide company views is to be done on a voluntary basis only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 Summaries and Company Inputs to Draft Folder</a:t>
            </a:r>
          </a:p>
        </p:txBody>
      </p:sp>
    </p:spTree>
    <p:extLst>
      <p:ext uri="{BB962C8B-B14F-4D97-AF65-F5344CB8AC3E}">
        <p14:creationId xmlns:p14="http://schemas.microsoft.com/office/powerpoint/2010/main" val="2980341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RAN1#113 will not handle any maintenance issues unless triggered by incoming LSs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RAN1 will handle incoming LSs related to maintenance that require response to expedite the work in other working groups (e.g. LSs requesting RAN1 clarification/understanding)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If RAN1 needs to make new agreements on functional aspects or specification changes, the discussions will be deferred to future meetings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Handling</a:t>
            </a:r>
          </a:p>
        </p:txBody>
      </p:sp>
    </p:spTree>
    <p:extLst>
      <p:ext uri="{BB962C8B-B14F-4D97-AF65-F5344CB8AC3E}">
        <p14:creationId xmlns:p14="http://schemas.microsoft.com/office/powerpoint/2010/main" val="1200645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online/offline session start time and end time will be strictly observed – no exceptions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 online/offline sessions past 7:30 pm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/>
              <a:t>Updates to the draft folders will be possible only during the following designated time slots (local time)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Monday: from 9:00 am to 8:00 pm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Tuesday ~ Thursday: from 7:30 am to 8:00 pm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Friday: from 7:30 am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The draft folders will be changed to </a:t>
            </a:r>
            <a:r>
              <a:rPr lang="en-US" altLang="zh-CN" sz="1600" i="1" dirty="0">
                <a:solidFill>
                  <a:srgbClr val="FF0000"/>
                </a:solidFill>
              </a:rPr>
              <a:t>read-only</a:t>
            </a:r>
            <a:r>
              <a:rPr lang="en-US" altLang="zh-CN" sz="1600" dirty="0"/>
              <a:t> when outside the above designated time slots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As usual, the detailed topics (sub-agenda level) for online sessions will be shared in advance (at least 12 hours before) via the schedule document in the inbox and/or email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documents to be presented in online/offline sessions should be uploaded </a:t>
            </a:r>
            <a:r>
              <a:rPr lang="en-US" sz="1800" u="sng" dirty="0">
                <a:solidFill>
                  <a:srgbClr val="FF0000"/>
                </a:solidFill>
              </a:rPr>
              <a:t>at least 30 minutes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in advance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 During RAN1#113</a:t>
            </a:r>
          </a:p>
        </p:txBody>
      </p:sp>
    </p:spTree>
    <p:extLst>
      <p:ext uri="{BB962C8B-B14F-4D97-AF65-F5344CB8AC3E}">
        <p14:creationId xmlns:p14="http://schemas.microsoft.com/office/powerpoint/2010/main" val="329243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RAN1#113 will be held from May 22</a:t>
            </a:r>
            <a:r>
              <a:rPr lang="en-US" sz="1800" baseline="30000" dirty="0"/>
              <a:t>nd</a:t>
            </a:r>
            <a:r>
              <a:rPr lang="en-US" sz="1800" dirty="0"/>
              <a:t> to May 26</a:t>
            </a:r>
            <a:r>
              <a:rPr lang="en-US" sz="1800" baseline="30000" dirty="0"/>
              <a:t>th</a:t>
            </a:r>
            <a:r>
              <a:rPr lang="en-US" sz="1800" dirty="0"/>
              <a:t> in Incheon, Korea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Meeting on Monday starts at 9:00 am (local time)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RAN1#113 will be a F2F meeting with two-way remote participation (only for online sessions)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Note: per </a:t>
            </a:r>
            <a:r>
              <a:rPr lang="en-US" sz="1600" u="sng" dirty="0">
                <a:hlinkClick r:id="rId2"/>
              </a:rPr>
              <a:t>OPf220026</a:t>
            </a:r>
            <a:r>
              <a:rPr lang="en-US" sz="1600" dirty="0"/>
              <a:t>, the commitment of two-way remote participation is strictly temporary and exceptional 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Two-way remote participation will NOT be provided for organized offline sessions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RAN1#113 will handle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Critical issues for LS 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Rel-18 work/study items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There will not be a preparation phase for RAN1#113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4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General Aspects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63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800" dirty="0">
                <a:ea typeface="ＭＳ Ｐゴシック" panose="020B0600070205080204" pitchFamily="34" charset="-128"/>
              </a:rPr>
              <a:t>Meeting registration by </a:t>
            </a:r>
            <a:r>
              <a:rPr lang="en-GB" sz="1800" dirty="0"/>
              <a:t>May 15</a:t>
            </a:r>
            <a:r>
              <a:rPr lang="en-GB" sz="1800" baseline="30000" dirty="0"/>
              <a:t>th</a:t>
            </a:r>
            <a:r>
              <a:rPr lang="en-GB" sz="1800" dirty="0"/>
              <a:t> (Monday) 08:00 UTC</a:t>
            </a: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number request by </a:t>
            </a:r>
            <a:r>
              <a:rPr lang="en-GB" sz="1800" dirty="0"/>
              <a:t>May 12</a:t>
            </a:r>
            <a:r>
              <a:rPr lang="en-GB" sz="1800" baseline="30000" dirty="0"/>
              <a:t>th </a:t>
            </a:r>
            <a:r>
              <a:rPr lang="en-GB" sz="1800" dirty="0"/>
              <a:t>(Friday) 15:00 UTC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submission by</a:t>
            </a:r>
            <a:r>
              <a:rPr lang="en-GB" sz="1800" dirty="0"/>
              <a:t> May 15</a:t>
            </a:r>
            <a:r>
              <a:rPr lang="en-GB" sz="1800" baseline="30000" dirty="0"/>
              <a:t>th</a:t>
            </a:r>
            <a:r>
              <a:rPr lang="en-GB" sz="1800" dirty="0"/>
              <a:t> (Monday), 12:00 (noon) UTC</a:t>
            </a: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ko-KR" sz="1800" dirty="0">
              <a:ea typeface="ＭＳ Ｐゴシック" panose="020B0600070205080204" pitchFamily="34" charset="-128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Contribution Submission Deadlines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87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remote participants have to be registered – no exceptions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Remote participation will be possible </a:t>
            </a:r>
            <a:r>
              <a:rPr lang="en-US" sz="1800" b="1" dirty="0">
                <a:solidFill>
                  <a:srgbClr val="FF0000"/>
                </a:solidFill>
              </a:rPr>
              <a:t>only</a:t>
            </a:r>
            <a:r>
              <a:rPr lang="en-US" sz="1800" dirty="0"/>
              <a:t> for online sessions (up to 3 parallel sessions)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participation for organized offline sessions (up to 2 parallel sessions) will not be available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 cannot check in to RAN1#113 and therefore cannot be official participants of RAN1#113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 cannot formally object to decisions taken in the meeting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Note that this restriction does not prevent remote participants from participating in a show of hands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Participation</a:t>
            </a:r>
          </a:p>
        </p:txBody>
      </p:sp>
    </p:spTree>
    <p:extLst>
      <p:ext uri="{BB962C8B-B14F-4D97-AF65-F5344CB8AC3E}">
        <p14:creationId xmlns:p14="http://schemas.microsoft.com/office/powerpoint/2010/main" val="3812313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GTW will be used for audio support and screening sharing</a:t>
            </a:r>
            <a:endParaRPr lang="en-US" sz="1800" b="1" dirty="0">
              <a:solidFill>
                <a:srgbClr val="FF0000"/>
              </a:solidFill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Documents being projected in the meeting room will be shared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Note: F2F participants in the meeting room </a:t>
            </a:r>
            <a:r>
              <a:rPr lang="en-US" sz="1600" b="1" dirty="0">
                <a:solidFill>
                  <a:srgbClr val="FF0000"/>
                </a:solidFill>
              </a:rPr>
              <a:t>MUST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NOT</a:t>
            </a:r>
            <a:r>
              <a:rPr lang="en-US" sz="1600" dirty="0"/>
              <a:t> use GTW</a:t>
            </a:r>
            <a:br>
              <a:rPr lang="en-US" sz="1600" dirty="0"/>
            </a:br>
            <a:r>
              <a:rPr lang="en-US" sz="1600" dirty="0"/>
              <a:t>(to avoid unnecessary WLAN bandwidth consumptions)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Maintaining good audio quality will be critical for </a:t>
            </a:r>
            <a:r>
              <a:rPr lang="en-US" sz="1800" b="1" dirty="0">
                <a:solidFill>
                  <a:srgbClr val="FF0000"/>
                </a:solidFill>
              </a:rPr>
              <a:t>remote participants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Please </a:t>
            </a:r>
            <a:r>
              <a:rPr lang="en-US" sz="1600" b="1" dirty="0">
                <a:solidFill>
                  <a:srgbClr val="FF0000"/>
                </a:solidFill>
              </a:rPr>
              <a:t>use a headset </a:t>
            </a:r>
            <a:r>
              <a:rPr lang="en-US" sz="1600" dirty="0"/>
              <a:t>to ensure good audio quality and </a:t>
            </a:r>
            <a:r>
              <a:rPr lang="en-US" sz="1600" b="1" dirty="0">
                <a:solidFill>
                  <a:srgbClr val="FF0000"/>
                </a:solidFill>
              </a:rPr>
              <a:t>mute yourself </a:t>
            </a:r>
            <a:r>
              <a:rPr lang="en-US" sz="1600" dirty="0"/>
              <a:t>when not commenting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Please join GTW using the computer audio option and not the telephone option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The telephone option is prone to noise &amp; echo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Audio/Screen Sharing</a:t>
            </a:r>
          </a:p>
        </p:txBody>
      </p:sp>
    </p:spTree>
    <p:extLst>
      <p:ext uri="{BB962C8B-B14F-4D97-AF65-F5344CB8AC3E}">
        <p14:creationId xmlns:p14="http://schemas.microsoft.com/office/powerpoint/2010/main" val="37823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hand raising, </a:t>
            </a:r>
            <a:r>
              <a:rPr lang="en-US" sz="1800" dirty="0" err="1"/>
              <a:t>Tohru</a:t>
            </a:r>
            <a:r>
              <a:rPr lang="en-US" sz="1800" dirty="0"/>
              <a:t> (https://tohru.3gpp.org/) will be used by </a:t>
            </a:r>
            <a:r>
              <a:rPr lang="en-US" sz="1800" b="1" dirty="0">
                <a:solidFill>
                  <a:srgbClr val="FF0000"/>
                </a:solidFill>
              </a:rPr>
              <a:t>BOTH</a:t>
            </a:r>
            <a:r>
              <a:rPr lang="en-US" sz="1800" dirty="0"/>
              <a:t> F2F and remote participants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Further details such as meeting name will be provided by Patrick before the start of RAN1#113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Cross-talk when moving from one meeting room to another </a:t>
            </a:r>
            <a:r>
              <a:rPr lang="en-US" sz="1600" dirty="0">
                <a:sym typeface="Wingdings" panose="05000000000000000000" pitchFamily="2" charset="2"/>
              </a:rPr>
              <a:t></a:t>
            </a:r>
            <a:r>
              <a:rPr lang="en-US" sz="1600" dirty="0"/>
              <a:t> Clear browser cache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 Raising</a:t>
            </a:r>
          </a:p>
        </p:txBody>
      </p:sp>
    </p:spTree>
    <p:extLst>
      <p:ext uri="{BB962C8B-B14F-4D97-AF65-F5344CB8AC3E}">
        <p14:creationId xmlns:p14="http://schemas.microsoft.com/office/powerpoint/2010/main" val="2491128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Dedicated email threads will be assigned for Rel-18 WI/SIs, Rel-18 UE feature, and TEI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will be used by chair/vice-chairs/rapporteurs/FLs to share updates on online/offline schedule, details on what is to be discussed, to share the </a:t>
            </a:r>
            <a:r>
              <a:rPr lang="en-US" sz="1600" dirty="0" err="1"/>
              <a:t>Tdoc</a:t>
            </a:r>
            <a:r>
              <a:rPr lang="en-US" sz="1600" dirty="0"/>
              <a:t> number of the FL summary to be treated in online session, </a:t>
            </a:r>
            <a:r>
              <a:rPr lang="en-US" sz="1600" dirty="0" err="1"/>
              <a:t>etc</a:t>
            </a: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are not intended for any technical discussions and there will not be any endorsements via email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Additional email threads may be created for handling of other issues (e.g. LSs)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Do not send out unnecessary emails (e.g. to announce that input has been provided to the draft folder)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Discussions</a:t>
            </a:r>
          </a:p>
        </p:txBody>
      </p:sp>
    </p:spTree>
    <p:extLst>
      <p:ext uri="{BB962C8B-B14F-4D97-AF65-F5344CB8AC3E}">
        <p14:creationId xmlns:p14="http://schemas.microsoft.com/office/powerpoint/2010/main" val="188104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RAN1#113, folders/files in 10.10.10.10 will be accessible to remote participants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F2F participants: Use the draft folder on 10.10.10.10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participants: Link and credential to access the folders/files will be shared on Sunday (May 21</a:t>
            </a:r>
            <a:r>
              <a:rPr lang="en-US" sz="1600" baseline="30000" dirty="0"/>
              <a:t>st</a:t>
            </a:r>
            <a:r>
              <a:rPr lang="en-US" sz="1600" dirty="0"/>
              <a:t>)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/>
              <a:t>Updates to the draft folders will NOT be possible outside the designated time slots </a:t>
            </a:r>
            <a:r>
              <a:rPr lang="en-US" sz="1800" dirty="0"/>
              <a:t>(i.e. the folders will be changed to ‘read only’ from 8:00 pm until 7:30 am next day)</a:t>
            </a:r>
            <a:endParaRPr lang="en-US" altLang="zh-CN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Chair/session notes and online/offline schedules will be updated regularly and shared on the inbox</a:t>
            </a:r>
            <a:br>
              <a:rPr lang="en-US" sz="1800" dirty="0"/>
            </a:br>
            <a:r>
              <a:rPr lang="en-US" sz="1800" dirty="0"/>
              <a:t>(e.g. during lunch/coffee break, at the end of each day) 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Sharing (Inbox)</a:t>
            </a:r>
          </a:p>
        </p:txBody>
      </p:sp>
    </p:spTree>
    <p:extLst>
      <p:ext uri="{BB962C8B-B14F-4D97-AF65-F5344CB8AC3E}">
        <p14:creationId xmlns:p14="http://schemas.microsoft.com/office/powerpoint/2010/main" val="178644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Maintaining adequate </a:t>
            </a:r>
            <a:r>
              <a:rPr lang="en-US" dirty="0" err="1"/>
              <a:t>WiFi</a:t>
            </a:r>
            <a:r>
              <a:rPr lang="en-US" dirty="0"/>
              <a:t> quality will be critical – especially for remote participants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Important requests to all F2F participants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DO NOT use GTW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DO NOT place your </a:t>
            </a:r>
            <a:r>
              <a:rPr lang="en-US" dirty="0" err="1"/>
              <a:t>WiFi</a:t>
            </a:r>
            <a:r>
              <a:rPr lang="en-US" dirty="0"/>
              <a:t> device in ad-hoc mode 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DO NOT set up a personal hotspot in the meeting room 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PLEASE download the </a:t>
            </a:r>
            <a:r>
              <a:rPr lang="en-US" dirty="0" err="1"/>
              <a:t>tdocs</a:t>
            </a:r>
            <a:r>
              <a:rPr lang="en-US" dirty="0"/>
              <a:t> before RAN1#113 and avoid doing a re-download on Monday morning (i.e. with ‘overwrite’ option)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WiFi</a:t>
            </a:r>
            <a:r>
              <a:rPr lang="en-US" dirty="0"/>
              <a:t> Congestion</a:t>
            </a:r>
          </a:p>
        </p:txBody>
      </p:sp>
    </p:spTree>
    <p:extLst>
      <p:ext uri="{BB962C8B-B14F-4D97-AF65-F5344CB8AC3E}">
        <p14:creationId xmlns:p14="http://schemas.microsoft.com/office/powerpoint/2010/main" val="21617107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15188</TotalTime>
  <Words>1061</Words>
  <Application>Microsoft Office PowerPoint</Application>
  <PresentationFormat>Widescreen</PresentationFormat>
  <Paragraphs>89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微软雅黑</vt:lpstr>
      <vt:lpstr>Arial</vt:lpstr>
      <vt:lpstr>Arial Black</vt:lpstr>
      <vt:lpstr>Calibri</vt:lpstr>
      <vt:lpstr>Times New Roman</vt:lpstr>
      <vt:lpstr>3gpp</vt:lpstr>
      <vt:lpstr>RAN1#113 Meeting Management</vt:lpstr>
      <vt:lpstr>General Aspects</vt:lpstr>
      <vt:lpstr>Contribution Submission Deadlines</vt:lpstr>
      <vt:lpstr>Remote Participation</vt:lpstr>
      <vt:lpstr>Audio/Screen Sharing</vt:lpstr>
      <vt:lpstr>Hand Raising</vt:lpstr>
      <vt:lpstr>Email Discussions</vt:lpstr>
      <vt:lpstr>File Sharing (Inbox)</vt:lpstr>
      <vt:lpstr>WiFi Congestion</vt:lpstr>
      <vt:lpstr>FL Summaries and Company Inputs to Draft Folder</vt:lpstr>
      <vt:lpstr>Maintenance Handling</vt:lpstr>
      <vt:lpstr>Time Management During RAN1#113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CR0824</cp:lastModifiedBy>
  <cp:revision>941</cp:revision>
  <cp:lastPrinted>2022-06-23T23:13:33Z</cp:lastPrinted>
  <dcterms:created xsi:type="dcterms:W3CDTF">2009-11-27T05:15:00Z</dcterms:created>
  <dcterms:modified xsi:type="dcterms:W3CDTF">2023-05-11T10:11:39Z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