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bookmarkIdSeed="20">
  <p:sldMasterIdLst>
    <p:sldMasterId id="2147483660" r:id="rId1"/>
    <p:sldMasterId id="2147483687" r:id="rId2"/>
    <p:sldMasterId id="2147483694" r:id="rId3"/>
    <p:sldMasterId id="2147483701" r:id="rId4"/>
    <p:sldMasterId id="2147483708" r:id="rId5"/>
  </p:sldMasterIdLst>
  <p:notesMasterIdLst>
    <p:notesMasterId r:id="rId30"/>
  </p:notesMasterIdLst>
  <p:handoutMasterIdLst>
    <p:handoutMasterId r:id="rId31"/>
  </p:handoutMasterIdLst>
  <p:sldIdLst>
    <p:sldId id="295" r:id="rId6"/>
    <p:sldId id="545" r:id="rId7"/>
    <p:sldId id="567" r:id="rId8"/>
    <p:sldId id="568" r:id="rId9"/>
    <p:sldId id="569" r:id="rId10"/>
    <p:sldId id="570" r:id="rId11"/>
    <p:sldId id="573" r:id="rId12"/>
    <p:sldId id="572" r:id="rId13"/>
    <p:sldId id="574" r:id="rId14"/>
    <p:sldId id="579" r:id="rId15"/>
    <p:sldId id="580" r:id="rId16"/>
    <p:sldId id="592" r:id="rId17"/>
    <p:sldId id="593" r:id="rId18"/>
    <p:sldId id="594" r:id="rId19"/>
    <p:sldId id="582" r:id="rId20"/>
    <p:sldId id="583" r:id="rId21"/>
    <p:sldId id="584" r:id="rId22"/>
    <p:sldId id="585" r:id="rId23"/>
    <p:sldId id="586" r:id="rId24"/>
    <p:sldId id="588" r:id="rId25"/>
    <p:sldId id="589" r:id="rId26"/>
    <p:sldId id="587" r:id="rId27"/>
    <p:sldId id="595" r:id="rId28"/>
    <p:sldId id="260" r:id="rId29"/>
  </p:sldIdLst>
  <p:sldSz cx="9144000" cy="5143500" type="screen16x9"/>
  <p:notesSz cx="6858000" cy="9144000"/>
  <p:embeddedFontLst>
    <p:embeddedFont>
      <p:font typeface="Fujitsu Infinity Pro" panose="020B0600070205080204" charset="0"/>
      <p:regular r:id="rId32"/>
    </p:embeddedFont>
    <p:embeddedFont>
      <p:font typeface="Fujitsu Infinity Pro Bold" panose="020B0600070205080204" charset="0"/>
      <p:bold r:id="rId33"/>
    </p:embeddedFont>
    <p:embeddedFont>
      <p:font typeface="Fujitsu Infinity Pro Bold It" panose="020B0600070205080204" charset="0"/>
      <p:bold r:id="rId34"/>
    </p:embeddedFont>
    <p:embeddedFont>
      <p:font typeface="Fujitsu Infinity Pro ExtraBold" panose="020B0600070205080204" charset="0"/>
      <p:bold r:id="rId35"/>
    </p:embeddedFont>
    <p:embeddedFont>
      <p:font typeface="Fujitsu Infinity Pro Italic" charset="0"/>
      <p:regular r:id="rId36"/>
    </p:embeddedFont>
    <p:embeddedFont>
      <p:font typeface="Fujitsu Infinity Pro Light" panose="020B0600070205080204" charset="0"/>
      <p:regular r:id="rId37"/>
    </p:embeddedFont>
    <p:embeddedFont>
      <p:font typeface="Times" panose="02020603050405020304" pitchFamily="18" charset="0"/>
      <p:regular r:id="rId38"/>
      <p:bold r:id="rId39"/>
      <p:italic r:id="rId40"/>
      <p:boldItalic r:id="rId41"/>
    </p:embeddedFont>
    <p:embeddedFont>
      <p:font typeface="游ゴシック" panose="020B0400000000000000" pitchFamily="50" charset="-128"/>
      <p:regular r:id="rId42"/>
      <p:bold r:id="rId4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00"/>
    <a:srgbClr val="EA0000"/>
    <a:srgbClr val="008224"/>
    <a:srgbClr val="FFE700"/>
    <a:srgbClr val="00E7EF"/>
    <a:srgbClr val="000000"/>
    <a:srgbClr val="FF8000"/>
    <a:srgbClr val="D80084"/>
    <a:srgbClr val="2400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CBD4E8-C7BD-4B79-B0E8-66F2CD17E98A}" v="242628" dt="2023-02-13T06:48:26.17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21" autoAdjust="0"/>
    <p:restoredTop sz="95958" autoAdjust="0"/>
  </p:normalViewPr>
  <p:slideViewPr>
    <p:cSldViewPr snapToGrid="0">
      <p:cViewPr varScale="1">
        <p:scale>
          <a:sx n="115" d="100"/>
          <a:sy n="115" d="100"/>
        </p:scale>
        <p:origin x="84"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75" d="100"/>
          <a:sy n="75" d="100"/>
        </p:scale>
        <p:origin x="4014" y="24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8.fntdata"/><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5.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font" Target="fonts/font12.fntdata"/><Relationship Id="rId48"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付プレースホルダー 2">
            <a:extLst>
              <a:ext uri="{FF2B5EF4-FFF2-40B4-BE49-F238E27FC236}">
                <a16:creationId xmlns:a16="http://schemas.microsoft.com/office/drawing/2014/main" id="{6AED8D3B-9082-49AA-B4BC-F3F4425AA7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9ACFA8-1AB5-47AD-8712-789ED582E266}" type="datetimeFigureOut">
              <a:rPr kumimoji="1" lang="ja-JP" altLang="en-US" smtClean="0"/>
              <a:t>2023/2/13</a:t>
            </a:fld>
            <a:endParaRPr kumimoji="1" lang="ja-JP" altLang="en-US"/>
          </a:p>
        </p:txBody>
      </p:sp>
      <p:sp>
        <p:nvSpPr>
          <p:cNvPr id="4" name="フッター プレースホルダー 3">
            <a:extLst>
              <a:ext uri="{FF2B5EF4-FFF2-40B4-BE49-F238E27FC236}">
                <a16:creationId xmlns:a16="http://schemas.microsoft.com/office/drawing/2014/main" id="{5DAB9B36-94C5-4135-B352-9570B260F3E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ltLang="ja-JP" sz="1000"/>
              <a:t>© Fujitsu 2023</a:t>
            </a:r>
            <a:endParaRPr lang="en-US" altLang="ja-JP" sz="1000" dirty="0"/>
          </a:p>
        </p:txBody>
      </p:sp>
      <p:sp>
        <p:nvSpPr>
          <p:cNvPr id="5" name="スライド番号プレースホルダー 4">
            <a:extLst>
              <a:ext uri="{FF2B5EF4-FFF2-40B4-BE49-F238E27FC236}">
                <a16:creationId xmlns:a16="http://schemas.microsoft.com/office/drawing/2014/main" id="{91EDE976-DD9F-4E5B-8DD7-50A554BDD8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DA504E-F46D-4C99-BD4A-3BE220F742A8}" type="slidenum">
              <a:rPr kumimoji="1" lang="ja-JP" altLang="en-US" smtClean="0"/>
              <a:t>‹#›</a:t>
            </a:fld>
            <a:endParaRPr kumimoji="1" lang="ja-JP" altLang="en-US"/>
          </a:p>
        </p:txBody>
      </p:sp>
    </p:spTree>
    <p:extLst>
      <p:ext uri="{BB962C8B-B14F-4D97-AF65-F5344CB8AC3E}">
        <p14:creationId xmlns:p14="http://schemas.microsoft.com/office/powerpoint/2010/main" val="9559416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n-lt"/>
              </a:defRPr>
            </a:lvl1pPr>
          </a:lstStyle>
          <a:p>
            <a:fld id="{49E156C8-D1E6-4437-B817-0C57EC289493}" type="datetimeFigureOut">
              <a:rPr kumimoji="1" lang="ja-JP" altLang="en-US" smtClean="0"/>
              <a:pPr/>
              <a:t>2023/2/13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altLang="ja-JP" dirty="0"/>
              <a:t>Headline</a:t>
            </a:r>
            <a:endParaRPr kumimoji="1" lang="ja-JP" altLang="en-US" dirty="0"/>
          </a:p>
          <a:p>
            <a:pPr lvl="1"/>
            <a:r>
              <a:rPr kumimoji="1" lang="en-US" altLang="ja-JP" dirty="0"/>
              <a:t>1st subhead</a:t>
            </a:r>
            <a:endParaRPr kumimoji="1" lang="ja-JP" altLang="en-US" dirty="0"/>
          </a:p>
          <a:p>
            <a:pPr lvl="2"/>
            <a:r>
              <a:rPr kumimoji="1" lang="en-US" altLang="ja-JP" dirty="0"/>
              <a:t>2nd subhead</a:t>
            </a:r>
            <a:endParaRPr kumimoji="1" lang="ja-JP" altLang="en-US" dirty="0"/>
          </a:p>
          <a:p>
            <a:pPr lvl="3"/>
            <a:r>
              <a:rPr kumimoji="1" lang="en-US" altLang="ja-JP" dirty="0"/>
              <a:t>Text</a:t>
            </a:r>
          </a:p>
          <a:p>
            <a:pPr lvl="4"/>
            <a:r>
              <a:rPr kumimoji="1" lang="en-US" altLang="ja-JP" dirty="0"/>
              <a:t>Text</a:t>
            </a:r>
            <a:endParaRPr kumimoji="1" lang="ja-JP" altLang="en-US" dirty="0"/>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atin typeface="+mn-lt"/>
              </a:defRPr>
            </a:lvl1pPr>
          </a:lstStyle>
          <a:p>
            <a:r>
              <a:rPr lang="en-US" altLang="ja-JP"/>
              <a:t>© Fujitsu 2023</a:t>
            </a:r>
            <a:endParaRPr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atin typeface="+mn-lt"/>
              </a:defRPr>
            </a:lvl1pPr>
          </a:lstStyle>
          <a:p>
            <a:fld id="{C0644275-5C74-4E59-8F01-9B0DD8D2F6FE}" type="slidenum">
              <a:rPr kumimoji="1" lang="ja-JP" altLang="en-US" smtClean="0"/>
              <a:pPr/>
              <a:t>‹#›</a:t>
            </a:fld>
            <a:endParaRPr kumimoji="1" lang="ja-JP" altLang="en-US"/>
          </a:p>
        </p:txBody>
      </p:sp>
    </p:spTree>
    <p:extLst>
      <p:ext uri="{BB962C8B-B14F-4D97-AF65-F5344CB8AC3E}">
        <p14:creationId xmlns:p14="http://schemas.microsoft.com/office/powerpoint/2010/main" val="2664097101"/>
      </p:ext>
    </p:extLst>
  </p:cSld>
  <p:clrMap bg1="lt1" tx1="dk1" bg2="lt2" tx2="dk2" accent1="accent1" accent2="accent2" accent3="accent3" accent4="accent4" accent5="accent5" accent6="accent6" hlink="hlink" folHlink="folHlink"/>
  <p:hf hdr="0" dt="0"/>
  <p:notesStyle>
    <a:lvl1pPr marL="0" algn="l" defTabSz="685800" rtl="0" eaLnBrk="1" latinLnBrk="0" hangingPunct="1">
      <a:defRPr kumimoji="1" sz="900" kern="1200">
        <a:solidFill>
          <a:schemeClr val="tx1"/>
        </a:solidFill>
        <a:latin typeface="+mn-lt"/>
        <a:ea typeface="+mn-ea"/>
        <a:cs typeface="+mn-cs"/>
      </a:defRPr>
    </a:lvl1pPr>
    <a:lvl2pPr marL="342900" algn="l" defTabSz="685800" rtl="0" eaLnBrk="1" latinLnBrk="0" hangingPunct="1">
      <a:defRPr kumimoji="1" sz="900" kern="1200">
        <a:solidFill>
          <a:schemeClr val="tx1"/>
        </a:solidFill>
        <a:latin typeface="+mn-lt"/>
        <a:ea typeface="+mn-ea"/>
        <a:cs typeface="+mn-cs"/>
      </a:defRPr>
    </a:lvl2pPr>
    <a:lvl3pPr marL="685800" algn="l" defTabSz="685800" rtl="0" eaLnBrk="1" latinLnBrk="0" hangingPunct="1">
      <a:defRPr kumimoji="1" sz="900" kern="1200">
        <a:solidFill>
          <a:schemeClr val="tx1"/>
        </a:solidFill>
        <a:latin typeface="+mn-lt"/>
        <a:ea typeface="+mn-ea"/>
        <a:cs typeface="+mn-cs"/>
      </a:defRPr>
    </a:lvl3pPr>
    <a:lvl4pPr marL="1028700" algn="l" defTabSz="685800" rtl="0" eaLnBrk="1" latinLnBrk="0" hangingPunct="1">
      <a:defRPr kumimoji="1" sz="900" kern="1200">
        <a:solidFill>
          <a:schemeClr val="tx1"/>
        </a:solidFill>
        <a:latin typeface="+mn-lt"/>
        <a:ea typeface="+mn-ea"/>
        <a:cs typeface="+mn-cs"/>
      </a:defRPr>
    </a:lvl4pPr>
    <a:lvl5pPr marL="1371600" algn="l" defTabSz="685800" rtl="0" eaLnBrk="1" latinLnBrk="0" hangingPunct="1">
      <a:defRPr kumimoji="1" sz="900" kern="1200">
        <a:solidFill>
          <a:schemeClr val="tx1"/>
        </a:solidFill>
        <a:latin typeface="+mn-lt"/>
        <a:ea typeface="+mn-ea"/>
        <a:cs typeface="+mn-cs"/>
      </a:defRPr>
    </a:lvl5pPr>
    <a:lvl6pPr marL="1714500" algn="l" defTabSz="685800" rtl="0" eaLnBrk="1" latinLnBrk="0" hangingPunct="1">
      <a:defRPr kumimoji="1" sz="900" kern="1200">
        <a:solidFill>
          <a:schemeClr val="tx1"/>
        </a:solidFill>
        <a:latin typeface="+mn-lt"/>
        <a:ea typeface="+mn-ea"/>
        <a:cs typeface="+mn-cs"/>
      </a:defRPr>
    </a:lvl6pPr>
    <a:lvl7pPr marL="2057400" algn="l" defTabSz="685800" rtl="0" eaLnBrk="1" latinLnBrk="0" hangingPunct="1">
      <a:defRPr kumimoji="1" sz="900" kern="1200">
        <a:solidFill>
          <a:schemeClr val="tx1"/>
        </a:solidFill>
        <a:latin typeface="+mn-lt"/>
        <a:ea typeface="+mn-ea"/>
        <a:cs typeface="+mn-cs"/>
      </a:defRPr>
    </a:lvl7pPr>
    <a:lvl8pPr marL="2400300" algn="l" defTabSz="685800" rtl="0" eaLnBrk="1" latinLnBrk="0" hangingPunct="1">
      <a:defRPr kumimoji="1" sz="900" kern="1200">
        <a:solidFill>
          <a:schemeClr val="tx1"/>
        </a:solidFill>
        <a:latin typeface="+mn-lt"/>
        <a:ea typeface="+mn-ea"/>
        <a:cs typeface="+mn-cs"/>
      </a:defRPr>
    </a:lvl8pPr>
    <a:lvl9pPr marL="2743200" algn="l" defTabSz="685800" rtl="0" eaLnBrk="1" latinLnBrk="0" hangingPunct="1">
      <a:defRPr kumimoji="1"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Fujitsu 2023</a:t>
            </a:r>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a:t>
            </a:fld>
            <a:endParaRPr kumimoji="1" lang="ja-JP" altLang="en-US"/>
          </a:p>
        </p:txBody>
      </p:sp>
    </p:spTree>
    <p:extLst>
      <p:ext uri="{BB962C8B-B14F-4D97-AF65-F5344CB8AC3E}">
        <p14:creationId xmlns:p14="http://schemas.microsoft.com/office/powerpoint/2010/main" val="4111179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14</a:t>
            </a:fld>
            <a:endParaRPr kumimoji="1" lang="ja-JP" altLang="en-US"/>
          </a:p>
        </p:txBody>
      </p:sp>
    </p:spTree>
    <p:extLst>
      <p:ext uri="{BB962C8B-B14F-4D97-AF65-F5344CB8AC3E}">
        <p14:creationId xmlns:p14="http://schemas.microsoft.com/office/powerpoint/2010/main" val="1542781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15</a:t>
            </a:fld>
            <a:endParaRPr kumimoji="1" lang="ja-JP" altLang="en-US"/>
          </a:p>
        </p:txBody>
      </p:sp>
    </p:spTree>
    <p:extLst>
      <p:ext uri="{BB962C8B-B14F-4D97-AF65-F5344CB8AC3E}">
        <p14:creationId xmlns:p14="http://schemas.microsoft.com/office/powerpoint/2010/main" val="1319394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16</a:t>
            </a:fld>
            <a:endParaRPr kumimoji="1" lang="ja-JP" altLang="en-US"/>
          </a:p>
        </p:txBody>
      </p:sp>
    </p:spTree>
    <p:extLst>
      <p:ext uri="{BB962C8B-B14F-4D97-AF65-F5344CB8AC3E}">
        <p14:creationId xmlns:p14="http://schemas.microsoft.com/office/powerpoint/2010/main" val="1192156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17</a:t>
            </a:fld>
            <a:endParaRPr kumimoji="1" lang="ja-JP" altLang="en-US"/>
          </a:p>
        </p:txBody>
      </p:sp>
    </p:spTree>
    <p:extLst>
      <p:ext uri="{BB962C8B-B14F-4D97-AF65-F5344CB8AC3E}">
        <p14:creationId xmlns:p14="http://schemas.microsoft.com/office/powerpoint/2010/main" val="1949435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18</a:t>
            </a:fld>
            <a:endParaRPr kumimoji="1" lang="ja-JP" altLang="en-US"/>
          </a:p>
        </p:txBody>
      </p:sp>
    </p:spTree>
    <p:extLst>
      <p:ext uri="{BB962C8B-B14F-4D97-AF65-F5344CB8AC3E}">
        <p14:creationId xmlns:p14="http://schemas.microsoft.com/office/powerpoint/2010/main" val="27383884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19</a:t>
            </a:fld>
            <a:endParaRPr kumimoji="1" lang="ja-JP" altLang="en-US"/>
          </a:p>
        </p:txBody>
      </p:sp>
    </p:spTree>
    <p:extLst>
      <p:ext uri="{BB962C8B-B14F-4D97-AF65-F5344CB8AC3E}">
        <p14:creationId xmlns:p14="http://schemas.microsoft.com/office/powerpoint/2010/main" val="660467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20</a:t>
            </a:fld>
            <a:endParaRPr kumimoji="1" lang="ja-JP" altLang="en-US"/>
          </a:p>
        </p:txBody>
      </p:sp>
    </p:spTree>
    <p:extLst>
      <p:ext uri="{BB962C8B-B14F-4D97-AF65-F5344CB8AC3E}">
        <p14:creationId xmlns:p14="http://schemas.microsoft.com/office/powerpoint/2010/main" val="3053876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21</a:t>
            </a:fld>
            <a:endParaRPr kumimoji="1" lang="ja-JP" altLang="en-US"/>
          </a:p>
        </p:txBody>
      </p:sp>
    </p:spTree>
    <p:extLst>
      <p:ext uri="{BB962C8B-B14F-4D97-AF65-F5344CB8AC3E}">
        <p14:creationId xmlns:p14="http://schemas.microsoft.com/office/powerpoint/2010/main" val="41426633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dirty="0"/>
              <a:t>Qualcomm 12140: after the MAC-CE command application time, the TCI activation latency also includes the time to measure the 1st transmission of SSB as the QCL-Type A or C source in the TCI state to be activated and corresponding 2 </a:t>
            </a:r>
            <a:r>
              <a:rPr lang="en-US" altLang="ja-JP" dirty="0" err="1"/>
              <a:t>ms</a:t>
            </a:r>
            <a:r>
              <a:rPr lang="en-US" altLang="ja-JP" dirty="0"/>
              <a:t> processing time</a:t>
            </a:r>
            <a:endParaRPr lang="ja-JP" altLang="en-US" dirty="0"/>
          </a:p>
          <a:p>
            <a:endParaRPr kumimoji="1" lang="ja-JP" altLang="en-US" dirty="0"/>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22</a:t>
            </a:fld>
            <a:endParaRPr kumimoji="1" lang="ja-JP" altLang="en-US"/>
          </a:p>
        </p:txBody>
      </p:sp>
    </p:spTree>
    <p:extLst>
      <p:ext uri="{BB962C8B-B14F-4D97-AF65-F5344CB8AC3E}">
        <p14:creationId xmlns:p14="http://schemas.microsoft.com/office/powerpoint/2010/main" val="4041217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dirty="0"/>
              <a:t>Qualcomm 12140: after the MAC-CE command application time, the TCI activation latency also includes the time to measure the 1st transmission of SSB as the QCL-Type A or C source in the TCI state to be activated and corresponding 2 </a:t>
            </a:r>
            <a:r>
              <a:rPr lang="en-US" altLang="ja-JP" dirty="0" err="1"/>
              <a:t>ms</a:t>
            </a:r>
            <a:r>
              <a:rPr lang="en-US" altLang="ja-JP" dirty="0"/>
              <a:t> processing time</a:t>
            </a:r>
            <a:endParaRPr lang="ja-JP" altLang="en-US" dirty="0"/>
          </a:p>
          <a:p>
            <a:endParaRPr kumimoji="1" lang="ja-JP" altLang="en-US" dirty="0"/>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23</a:t>
            </a:fld>
            <a:endParaRPr kumimoji="1" lang="ja-JP" altLang="en-US"/>
          </a:p>
        </p:txBody>
      </p:sp>
    </p:spTree>
    <p:extLst>
      <p:ext uri="{BB962C8B-B14F-4D97-AF65-F5344CB8AC3E}">
        <p14:creationId xmlns:p14="http://schemas.microsoft.com/office/powerpoint/2010/main" val="1902636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a:t>
            </a:fld>
            <a:endParaRPr kumimoji="1" lang="ja-JP" altLang="en-US"/>
          </a:p>
        </p:txBody>
      </p:sp>
    </p:spTree>
    <p:extLst>
      <p:ext uri="{BB962C8B-B14F-4D97-AF65-F5344CB8AC3E}">
        <p14:creationId xmlns:p14="http://schemas.microsoft.com/office/powerpoint/2010/main" val="1855934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Fujitsu 2023</a:t>
            </a:r>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24</a:t>
            </a:fld>
            <a:endParaRPr kumimoji="1" lang="ja-JP" altLang="en-US"/>
          </a:p>
        </p:txBody>
      </p:sp>
    </p:spTree>
    <p:extLst>
      <p:ext uri="{BB962C8B-B14F-4D97-AF65-F5344CB8AC3E}">
        <p14:creationId xmlns:p14="http://schemas.microsoft.com/office/powerpoint/2010/main" val="4272753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3</a:t>
            </a:fld>
            <a:endParaRPr kumimoji="1" lang="ja-JP" altLang="en-US"/>
          </a:p>
        </p:txBody>
      </p:sp>
    </p:spTree>
    <p:extLst>
      <p:ext uri="{BB962C8B-B14F-4D97-AF65-F5344CB8AC3E}">
        <p14:creationId xmlns:p14="http://schemas.microsoft.com/office/powerpoint/2010/main" val="3478697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4</a:t>
            </a:fld>
            <a:endParaRPr kumimoji="1" lang="ja-JP" altLang="en-US"/>
          </a:p>
        </p:txBody>
      </p:sp>
    </p:spTree>
    <p:extLst>
      <p:ext uri="{BB962C8B-B14F-4D97-AF65-F5344CB8AC3E}">
        <p14:creationId xmlns:p14="http://schemas.microsoft.com/office/powerpoint/2010/main" val="4233208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Fujitsu 2023</a:t>
            </a:r>
            <a:endParaRPr kumimoji="1" lang="ja-JP" altLang="en-US"/>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5</a:t>
            </a:fld>
            <a:endParaRPr kumimoji="1" lang="ja-JP" altLang="en-US"/>
          </a:p>
        </p:txBody>
      </p:sp>
    </p:spTree>
    <p:extLst>
      <p:ext uri="{BB962C8B-B14F-4D97-AF65-F5344CB8AC3E}">
        <p14:creationId xmlns:p14="http://schemas.microsoft.com/office/powerpoint/2010/main" val="1709838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10</a:t>
            </a:fld>
            <a:endParaRPr kumimoji="1" lang="ja-JP" altLang="en-US"/>
          </a:p>
        </p:txBody>
      </p:sp>
    </p:spTree>
    <p:extLst>
      <p:ext uri="{BB962C8B-B14F-4D97-AF65-F5344CB8AC3E}">
        <p14:creationId xmlns:p14="http://schemas.microsoft.com/office/powerpoint/2010/main" val="76877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11</a:t>
            </a:fld>
            <a:endParaRPr kumimoji="1" lang="ja-JP" altLang="en-US"/>
          </a:p>
        </p:txBody>
      </p:sp>
    </p:spTree>
    <p:extLst>
      <p:ext uri="{BB962C8B-B14F-4D97-AF65-F5344CB8AC3E}">
        <p14:creationId xmlns:p14="http://schemas.microsoft.com/office/powerpoint/2010/main" val="3143187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12</a:t>
            </a:fld>
            <a:endParaRPr kumimoji="1" lang="ja-JP" altLang="en-US"/>
          </a:p>
        </p:txBody>
      </p:sp>
    </p:spTree>
    <p:extLst>
      <p:ext uri="{BB962C8B-B14F-4D97-AF65-F5344CB8AC3E}">
        <p14:creationId xmlns:p14="http://schemas.microsoft.com/office/powerpoint/2010/main" val="999181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lang="en-US" altLang="ja-JP"/>
              <a:t>© Fujitsu 2023</a:t>
            </a:r>
            <a:endParaRPr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13</a:t>
            </a:fld>
            <a:endParaRPr kumimoji="1" lang="ja-JP" altLang="en-US"/>
          </a:p>
        </p:txBody>
      </p:sp>
    </p:spTree>
    <p:extLst>
      <p:ext uri="{BB962C8B-B14F-4D97-AF65-F5344CB8AC3E}">
        <p14:creationId xmlns:p14="http://schemas.microsoft.com/office/powerpoint/2010/main" val="15099384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9.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9.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7.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21" name="図 6">
            <a:extLst>
              <a:ext uri="{FF2B5EF4-FFF2-40B4-BE49-F238E27FC236}">
                <a16:creationId xmlns:a16="http://schemas.microsoft.com/office/drawing/2014/main" id="{FC533E43-2867-41C8-94A1-0A4A808ECE1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2027" y="0"/>
            <a:ext cx="2541278" cy="5143499"/>
          </a:xfrm>
          <a:prstGeom prst="rect">
            <a:avLst/>
          </a:prstGeom>
        </p:spPr>
      </p:pic>
      <p:pic>
        <p:nvPicPr>
          <p:cNvPr id="23" name="Picture 56" descr="Fujitsu">
            <a:extLst>
              <a:ext uri="{FF2B5EF4-FFF2-40B4-BE49-F238E27FC236}">
                <a16:creationId xmlns:a16="http://schemas.microsoft.com/office/drawing/2014/main" id="{5DB3C458-E4AF-477D-8B11-DAC49895A0A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24" name="Picture 28">
            <a:extLst>
              <a:ext uri="{FF2B5EF4-FFF2-40B4-BE49-F238E27FC236}">
                <a16:creationId xmlns:a16="http://schemas.microsoft.com/office/drawing/2014/main" id="{930FDD1A-3000-4506-8EFB-1CE10DE0D334}"/>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249"/>
            <a:ext cx="4543221" cy="3511001"/>
          </a:xfrm>
          <a:prstGeom prst="rect">
            <a:avLst/>
          </a:prstGeom>
        </p:spPr>
      </p:pic>
      <p:sp>
        <p:nvSpPr>
          <p:cNvPr id="2" name="Title 1"/>
          <p:cNvSpPr>
            <a:spLocks noGrp="1"/>
          </p:cNvSpPr>
          <p:nvPr userDrawn="1">
            <p:ph type="ctrTitle" hasCustomPrompt="1"/>
          </p:nvPr>
        </p:nvSpPr>
        <p:spPr>
          <a:xfrm>
            <a:off x="220796" y="1102536"/>
            <a:ext cx="4790968" cy="1495794"/>
          </a:xfrm>
          <a:prstGeom prst="rect">
            <a:avLst/>
          </a:prstGeom>
        </p:spPr>
        <p:txBody>
          <a:bodyPr wrap="square" anchor="b">
            <a:spAutoFit/>
          </a:bodyPr>
          <a:lstStyle>
            <a:lvl1pPr algn="l">
              <a:defRPr sz="3600" b="0" i="0">
                <a:solidFill>
                  <a:schemeClr val="tx1"/>
                </a:solidFill>
              </a:defRPr>
            </a:lvl1pPr>
          </a:lstStyle>
          <a:p>
            <a:r>
              <a:rPr lang="en-US" altLang="ja-JP" dirty="0"/>
              <a:t>Presentation headline for a title that spans three lines</a:t>
            </a:r>
            <a:endParaRPr lang="en-US" dirty="0"/>
          </a:p>
        </p:txBody>
      </p:sp>
      <p:sp>
        <p:nvSpPr>
          <p:cNvPr id="3" name="Subtitle 2"/>
          <p:cNvSpPr>
            <a:spLocks noGrp="1"/>
          </p:cNvSpPr>
          <p:nvPr userDrawn="1">
            <p:ph type="subTitle" idx="1" hasCustomPrompt="1"/>
          </p:nvPr>
        </p:nvSpPr>
        <p:spPr>
          <a:xfrm>
            <a:off x="234000" y="3067200"/>
            <a:ext cx="4790967" cy="1260000"/>
          </a:xfrm>
        </p:spPr>
        <p:txBody>
          <a:bodyPr wrap="square" anchor="t" anchorCtr="0">
            <a:noAutofit/>
          </a:bodyPr>
          <a:lstStyle>
            <a:lvl1pPr marL="0" indent="0" algn="l">
              <a:lnSpc>
                <a:spcPct val="90000"/>
              </a:lnSpc>
              <a:spcBef>
                <a:spcPts val="0"/>
              </a:spcBef>
              <a:spcAft>
                <a:spcPts val="600"/>
              </a:spcAft>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Subheadline and description</a:t>
            </a:r>
            <a:endParaRPr lang="en-US" dirty="0"/>
          </a:p>
        </p:txBody>
      </p:sp>
      <p:sp>
        <p:nvSpPr>
          <p:cNvPr id="5" name="Footer Placeholder 4"/>
          <p:cNvSpPr>
            <a:spLocks noGrp="1"/>
          </p:cNvSpPr>
          <p:nvPr userDrawn="1">
            <p:ph type="ftr" sz="quarter" idx="11"/>
          </p:nvPr>
        </p:nvSpPr>
        <p:spPr/>
        <p:txBody>
          <a:bodyPr/>
          <a:lstStyle>
            <a:lvl1pPr>
              <a:defRPr>
                <a:solidFill>
                  <a:schemeClr val="bg1"/>
                </a:solidFill>
              </a:defRPr>
            </a:lvl1pPr>
          </a:lstStyle>
          <a:p>
            <a:r>
              <a:rPr kumimoji="1" lang="en-US" altLang="ja-JP"/>
              <a:t>© Fujitsu 2023</a:t>
            </a:r>
            <a:endParaRPr kumimoji="1" lang="ja-JP" altLang="en-US" dirty="0"/>
          </a:p>
        </p:txBody>
      </p:sp>
      <p:sp>
        <p:nvSpPr>
          <p:cNvPr id="17" name="Slide Number Placeholder 5">
            <a:extLst>
              <a:ext uri="{FF2B5EF4-FFF2-40B4-BE49-F238E27FC236}">
                <a16:creationId xmlns:a16="http://schemas.microsoft.com/office/drawing/2014/main" id="{4A95E983-8121-4CB0-B256-9F6F72B5E2ED}"/>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0" name="Picture 23" descr="A picture containing icon&#10;&#10;Description automatically generated">
            <a:extLst>
              <a:ext uri="{FF2B5EF4-FFF2-40B4-BE49-F238E27FC236}">
                <a16:creationId xmlns:a16="http://schemas.microsoft.com/office/drawing/2014/main" id="{6A564A1A-3375-4D72-B230-FF092D4473B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442186723"/>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4D491E-B89B-4B6D-95F7-68F313266596}"/>
              </a:ext>
            </a:extLst>
          </p:cNvPr>
          <p:cNvSpPr>
            <a:spLocks noGrp="1"/>
          </p:cNvSpPr>
          <p:nvPr>
            <p:ph type="body" sz="quarter" idx="14" hasCustomPrompt="1"/>
          </p:nvPr>
        </p:nvSpPr>
        <p:spPr>
          <a:xfrm>
            <a:off x="230400" y="950400"/>
            <a:ext cx="8679600" cy="3787200"/>
          </a:xfrm>
        </p:spPr>
        <p:txBody>
          <a:bodyPr/>
          <a:lstStyle/>
          <a:p>
            <a:pPr lvl="0"/>
            <a:r>
              <a:rPr kumimoji="1" lang="en-US" altLang="ja-JP" sz="2400" b="0" i="0" u="none" strike="noStrike" kern="1200" cap="none" spc="0" normalizeH="0" baseline="0" noProof="0" dirty="0">
                <a:ln>
                  <a:noFill/>
                </a:ln>
                <a:solidFill>
                  <a:srgbClr val="000000"/>
                </a:solidFill>
                <a:effectLst/>
                <a:uLnTx/>
                <a:uFillTx/>
                <a:latin typeface="+mn-lt"/>
                <a:cs typeface="+mn-cs"/>
              </a:rPr>
              <a:t>Bullets level 1</a:t>
            </a:r>
            <a:endParaRPr kumimoji="1" lang="en-US" altLang="ja-JP" dirty="0"/>
          </a:p>
          <a:p>
            <a:pPr lvl="1"/>
            <a:r>
              <a:rPr kumimoji="1" lang="en-GB" altLang="ja-JP" sz="2000" b="0" i="0" u="none" strike="noStrike" kern="1200" cap="none" spc="0" normalizeH="0" baseline="0" noProof="0" dirty="0">
                <a:ln>
                  <a:noFill/>
                </a:ln>
                <a:solidFill>
                  <a:srgbClr val="000000"/>
                </a:solidFill>
                <a:effectLst/>
                <a:uLnTx/>
                <a:uFillTx/>
                <a:latin typeface="+mn-lt"/>
                <a:cs typeface="+mn-cs"/>
              </a:rPr>
              <a:t>Bullets level 2</a:t>
            </a:r>
            <a:endParaRPr kumimoji="1" lang="en-US" altLang="ja-JP" dirty="0"/>
          </a:p>
          <a:p>
            <a:pPr lvl="2"/>
            <a:r>
              <a:rPr kumimoji="1" lang="en-US" altLang="ja-JP" sz="1800" b="0" i="0" u="none" strike="noStrike" kern="1200" cap="none" spc="0" normalizeH="0" baseline="0" noProof="0" dirty="0">
                <a:ln>
                  <a:noFill/>
                </a:ln>
                <a:solidFill>
                  <a:srgbClr val="000000"/>
                </a:solidFill>
                <a:effectLst/>
                <a:uLnTx/>
                <a:uFillTx/>
                <a:latin typeface="+mn-lt"/>
                <a:cs typeface="+mn-cs"/>
              </a:rPr>
              <a:t>Bullets level 3</a:t>
            </a:r>
            <a:endParaRPr kumimoji="1" lang="en-US" altLang="ja-JP" dirty="0"/>
          </a:p>
          <a:p>
            <a:pPr lvl="3"/>
            <a:r>
              <a:rPr kumimoji="1" lang="en-GB" altLang="ja-JP" sz="1600" b="0" i="0" u="none" strike="noStrike" kern="1200" cap="none" spc="0" normalizeH="0" baseline="0" noProof="0" dirty="0">
                <a:ln>
                  <a:noFill/>
                </a:ln>
                <a:solidFill>
                  <a:srgbClr val="000000"/>
                </a:solidFill>
                <a:effectLst/>
                <a:uLnTx/>
                <a:uFillTx/>
                <a:latin typeface="+mn-lt"/>
                <a:cs typeface="+mn-cs"/>
              </a:rPr>
              <a:t>Bullets level 4</a:t>
            </a:r>
            <a:endParaRPr kumimoji="1" lang="ja-JP" altLang="en-US" dirty="0"/>
          </a:p>
        </p:txBody>
      </p:sp>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827246897"/>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9" name="Text Placeholder 8">
            <a:extLst>
              <a:ext uri="{FF2B5EF4-FFF2-40B4-BE49-F238E27FC236}">
                <a16:creationId xmlns:a16="http://schemas.microsoft.com/office/drawing/2014/main" id="{6973DF29-EDF4-416C-B60B-5373F631F690}"/>
              </a:ext>
            </a:extLst>
          </p:cNvPr>
          <p:cNvSpPr>
            <a:spLocks noGrp="1"/>
          </p:cNvSpPr>
          <p:nvPr>
            <p:ph type="body" sz="quarter" idx="14" hasCustomPrompt="1"/>
          </p:nvPr>
        </p:nvSpPr>
        <p:spPr>
          <a:xfrm>
            <a:off x="4629600" y="950400"/>
            <a:ext cx="4280400" cy="3787200"/>
          </a:xfrm>
        </p:spPr>
        <p:txBody>
          <a:bodyPr/>
          <a:lstStyle>
            <a:lvl2pPr>
              <a:defRPr/>
            </a:lvl2pPr>
            <a:lvl3pPr>
              <a:defRPr/>
            </a:lvl3pPr>
            <a:lvl4pPr>
              <a:defRPr/>
            </a:lvl4p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p>
        </p:txBody>
      </p:sp>
      <p:sp>
        <p:nvSpPr>
          <p:cNvPr id="4" name="Text Placeholder 3">
            <a:extLst>
              <a:ext uri="{FF2B5EF4-FFF2-40B4-BE49-F238E27FC236}">
                <a16:creationId xmlns:a16="http://schemas.microsoft.com/office/drawing/2014/main" id="{C522B814-DA48-49E6-9138-C4AE366A573B}"/>
              </a:ext>
            </a:extLst>
          </p:cNvPr>
          <p:cNvSpPr>
            <a:spLocks noGrp="1"/>
          </p:cNvSpPr>
          <p:nvPr>
            <p:ph type="body" sz="quarter" idx="15" hasCustomPrompt="1"/>
          </p:nvPr>
        </p:nvSpPr>
        <p:spPr>
          <a:xfrm>
            <a:off x="230400" y="950400"/>
            <a:ext cx="4280400" cy="3787200"/>
          </a:xfrm>
        </p:spPr>
        <p:txBody>
          <a:body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endParaRPr kumimoji="1" lang="ja-JP" altLang="en-US" dirty="0"/>
          </a:p>
        </p:txBody>
      </p:sp>
    </p:spTree>
    <p:extLst>
      <p:ext uri="{BB962C8B-B14F-4D97-AF65-F5344CB8AC3E}">
        <p14:creationId xmlns:p14="http://schemas.microsoft.com/office/powerpoint/2010/main" val="1734455107"/>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76163988"/>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15" name="図 2">
            <a:extLst>
              <a:ext uri="{FF2B5EF4-FFF2-40B4-BE49-F238E27FC236}">
                <a16:creationId xmlns:a16="http://schemas.microsoft.com/office/drawing/2014/main" id="{F3D41F96-4F47-4B7C-86BE-55CC04C913B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pic>
        <p:nvPicPr>
          <p:cNvPr id="16" name="Picture 56" descr="Fujitsu">
            <a:extLst>
              <a:ext uri="{FF2B5EF4-FFF2-40B4-BE49-F238E27FC236}">
                <a16:creationId xmlns:a16="http://schemas.microsoft.com/office/drawing/2014/main" id="{87CFFAB8-394E-491B-8DC1-6547358034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CE0D6F11-FA54-4F7F-9B8B-E2F6DDADB69B}"/>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249"/>
            <a:ext cx="4543221" cy="3511001"/>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4" name="Slide Number Placeholder 5">
            <a:extLst>
              <a:ext uri="{FF2B5EF4-FFF2-40B4-BE49-F238E27FC236}">
                <a16:creationId xmlns:a16="http://schemas.microsoft.com/office/drawing/2014/main" id="{6F8BB440-5B4D-403C-B30E-EA327FB22FB2}"/>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C891D250-D161-4153-A085-30164A2D6962}"/>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3632597205"/>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19" name="図 6">
            <a:extLst>
              <a:ext uri="{FF2B5EF4-FFF2-40B4-BE49-F238E27FC236}">
                <a16:creationId xmlns:a16="http://schemas.microsoft.com/office/drawing/2014/main" id="{7D00CEAD-178A-4DD3-B916-35CA1B49924F}"/>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3386" y="673"/>
            <a:ext cx="2540614" cy="5142153"/>
          </a:xfrm>
          <a:prstGeom prst="rect">
            <a:avLst/>
          </a:prstGeom>
        </p:spPr>
      </p:pic>
      <p:pic>
        <p:nvPicPr>
          <p:cNvPr id="23" name="Picture 56" descr="Fujitsu">
            <a:extLst>
              <a:ext uri="{FF2B5EF4-FFF2-40B4-BE49-F238E27FC236}">
                <a16:creationId xmlns:a16="http://schemas.microsoft.com/office/drawing/2014/main" id="{CEE54AA5-1EA2-4E5C-9A31-0A6AF6FF283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24" name="Picture 28">
            <a:extLst>
              <a:ext uri="{FF2B5EF4-FFF2-40B4-BE49-F238E27FC236}">
                <a16:creationId xmlns:a16="http://schemas.microsoft.com/office/drawing/2014/main" id="{30531128-6EBA-4D59-ABB7-8A5B4C02ADB3}"/>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249"/>
            <a:ext cx="4543220" cy="3511001"/>
          </a:xfrm>
          <a:prstGeom prst="rect">
            <a:avLst/>
          </a:prstGeom>
        </p:spPr>
      </p:pic>
      <p:sp>
        <p:nvSpPr>
          <p:cNvPr id="2" name="Title 1"/>
          <p:cNvSpPr>
            <a:spLocks noGrp="1"/>
          </p:cNvSpPr>
          <p:nvPr userDrawn="1">
            <p:ph type="ctrTitle" hasCustomPrompt="1"/>
          </p:nvPr>
        </p:nvSpPr>
        <p:spPr>
          <a:xfrm>
            <a:off x="220796" y="1102536"/>
            <a:ext cx="4790968" cy="1495794"/>
          </a:xfrm>
          <a:prstGeom prst="rect">
            <a:avLst/>
          </a:prstGeom>
        </p:spPr>
        <p:txBody>
          <a:bodyPr wrap="square" anchor="b">
            <a:spAutoFit/>
          </a:bodyPr>
          <a:lstStyle>
            <a:lvl1pPr algn="l">
              <a:defRPr sz="3600" b="0" i="0">
                <a:solidFill>
                  <a:schemeClr val="tx1"/>
                </a:solidFill>
              </a:defRPr>
            </a:lvl1pPr>
          </a:lstStyle>
          <a:p>
            <a:r>
              <a:rPr lang="en-US" altLang="ja-JP" dirty="0"/>
              <a:t>Presentation headline for a title that spans three lines</a:t>
            </a:r>
            <a:endParaRPr lang="en-US" dirty="0"/>
          </a:p>
        </p:txBody>
      </p:sp>
      <p:sp>
        <p:nvSpPr>
          <p:cNvPr id="3" name="Subtitle 2"/>
          <p:cNvSpPr>
            <a:spLocks noGrp="1"/>
          </p:cNvSpPr>
          <p:nvPr userDrawn="1">
            <p:ph type="subTitle" idx="1" hasCustomPrompt="1"/>
          </p:nvPr>
        </p:nvSpPr>
        <p:spPr>
          <a:xfrm>
            <a:off x="234000" y="3067200"/>
            <a:ext cx="4790967" cy="1260000"/>
          </a:xfrm>
        </p:spPr>
        <p:txBody>
          <a:bodyPr wrap="square" anchor="t" anchorCtr="0">
            <a:noAutofit/>
          </a:bodyPr>
          <a:lstStyle>
            <a:lvl1pPr marL="0" indent="0" algn="l">
              <a:lnSpc>
                <a:spcPct val="90000"/>
              </a:lnSpc>
              <a:spcBef>
                <a:spcPts val="0"/>
              </a:spcBef>
              <a:spcAft>
                <a:spcPts val="600"/>
              </a:spcAft>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Subheadline and description</a:t>
            </a:r>
            <a:endParaRPr lang="en-US" dirty="0"/>
          </a:p>
        </p:txBody>
      </p:sp>
      <p:sp>
        <p:nvSpPr>
          <p:cNvPr id="5" name="Footer Placeholder 4"/>
          <p:cNvSpPr>
            <a:spLocks noGrp="1"/>
          </p:cNvSpPr>
          <p:nvPr userDrawn="1">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8" name="Slide Number Placeholder 5">
            <a:extLst>
              <a:ext uri="{FF2B5EF4-FFF2-40B4-BE49-F238E27FC236}">
                <a16:creationId xmlns:a16="http://schemas.microsoft.com/office/drawing/2014/main" id="{79D4B575-3604-4FF5-B31C-1DE50C6FFFBB}"/>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1" name="Picture 23" descr="A picture containing icon&#10;&#10;Description automatically generated">
            <a:extLst>
              <a:ext uri="{FF2B5EF4-FFF2-40B4-BE49-F238E27FC236}">
                <a16:creationId xmlns:a16="http://schemas.microsoft.com/office/drawing/2014/main" id="{93698C2E-E7DB-4AE3-AF3A-04EA563D8816}"/>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4190132397"/>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8" name="図 16">
            <a:extLst>
              <a:ext uri="{FF2B5EF4-FFF2-40B4-BE49-F238E27FC236}">
                <a16:creationId xmlns:a16="http://schemas.microsoft.com/office/drawing/2014/main" id="{3C4512F4-F781-4666-83F1-248B6FE73441}"/>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sp>
        <p:nvSpPr>
          <p:cNvPr id="2" name="Title 1"/>
          <p:cNvSpPr>
            <a:spLocks noGrp="1"/>
          </p:cNvSpPr>
          <p:nvPr>
            <p:ph type="ctrTitle" hasCustomPrompt="1"/>
          </p:nvPr>
        </p:nvSpPr>
        <p:spPr>
          <a:xfrm>
            <a:off x="234000" y="1116000"/>
            <a:ext cx="8280000" cy="1440000"/>
          </a:xfrm>
          <a:prstGeom prst="rect">
            <a:avLst/>
          </a:prstGeom>
        </p:spPr>
        <p:txBody>
          <a:bodyPr wrap="square" anchor="b">
            <a:noAutofit/>
          </a:bodyPr>
          <a:lstStyle>
            <a:lvl1pPr algn="l">
              <a:defRPr sz="3600" b="0">
                <a:solidFill>
                  <a:schemeClr val="bg1"/>
                </a:solidFill>
              </a:defRPr>
            </a:lvl1pPr>
          </a:lstStyle>
          <a:p>
            <a:r>
              <a:rPr lang="en-US" altLang="ja-JP" dirty="0"/>
              <a:t>Section title</a:t>
            </a:r>
            <a:endParaRPr lang="en-US" dirty="0"/>
          </a:p>
        </p:txBody>
      </p:sp>
      <p:sp>
        <p:nvSpPr>
          <p:cNvPr id="3" name="Subtitle 2"/>
          <p:cNvSpPr>
            <a:spLocks noGrp="1"/>
          </p:cNvSpPr>
          <p:nvPr>
            <p:ph type="subTitle" idx="1" hasCustomPrompt="1"/>
          </p:nvPr>
        </p:nvSpPr>
        <p:spPr>
          <a:xfrm>
            <a:off x="234000" y="2710800"/>
            <a:ext cx="8280000" cy="1447200"/>
          </a:xfrm>
        </p:spPr>
        <p:txBody>
          <a:bodyPr wrap="square">
            <a:noAutofit/>
          </a:bodyPr>
          <a:lstStyle>
            <a:lvl1pPr marL="0" indent="0" algn="l">
              <a:lnSpc>
                <a:spcPct val="90000"/>
              </a:lnSpc>
              <a:spcBef>
                <a:spcPts val="0"/>
              </a:spcBef>
              <a:spcAft>
                <a:spcPts val="600"/>
              </a:spcAft>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Subheading</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Fujitsu 2023</a:t>
            </a:r>
            <a:endParaRPr kumimoji="1" lang="ja-JP" altLang="en-US" dirty="0"/>
          </a:p>
        </p:txBody>
      </p:sp>
      <p:sp>
        <p:nvSpPr>
          <p:cNvPr id="16" name="Slide Number Placeholder 5">
            <a:extLst>
              <a:ext uri="{FF2B5EF4-FFF2-40B4-BE49-F238E27FC236}">
                <a16:creationId xmlns:a16="http://schemas.microsoft.com/office/drawing/2014/main" id="{D010F1AB-2E1F-4C6A-872E-4D577D422349}"/>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9" name="Picture 56" descr="Fujitsu">
            <a:extLst>
              <a:ext uri="{FF2B5EF4-FFF2-40B4-BE49-F238E27FC236}">
                <a16:creationId xmlns:a16="http://schemas.microsoft.com/office/drawing/2014/main" id="{EC7A1D54-1BB8-4312-A504-5B6A6100E2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F901A7E3-9126-4DFF-B112-FBD34B788809}"/>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772295686"/>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4D491E-B89B-4B6D-95F7-68F313266596}"/>
              </a:ext>
            </a:extLst>
          </p:cNvPr>
          <p:cNvSpPr>
            <a:spLocks noGrp="1"/>
          </p:cNvSpPr>
          <p:nvPr>
            <p:ph type="body" sz="quarter" idx="14" hasCustomPrompt="1"/>
          </p:nvPr>
        </p:nvSpPr>
        <p:spPr>
          <a:xfrm>
            <a:off x="230400" y="950400"/>
            <a:ext cx="8679600" cy="3787200"/>
          </a:xfrm>
        </p:spPr>
        <p:txBody>
          <a:bodyPr/>
          <a:lstStyle/>
          <a:p>
            <a:pPr lvl="0"/>
            <a:r>
              <a:rPr kumimoji="1" lang="en-US" altLang="ja-JP" sz="2400" b="0" i="0" u="none" strike="noStrike" kern="1200" cap="none" spc="0" normalizeH="0" baseline="0" noProof="0" dirty="0">
                <a:ln>
                  <a:noFill/>
                </a:ln>
                <a:solidFill>
                  <a:srgbClr val="000000"/>
                </a:solidFill>
                <a:effectLst/>
                <a:uLnTx/>
                <a:uFillTx/>
                <a:latin typeface="+mn-lt"/>
                <a:cs typeface="+mn-cs"/>
              </a:rPr>
              <a:t>Bullets level 1</a:t>
            </a:r>
            <a:endParaRPr kumimoji="1" lang="en-US" altLang="ja-JP" dirty="0"/>
          </a:p>
          <a:p>
            <a:pPr lvl="1"/>
            <a:r>
              <a:rPr kumimoji="1" lang="en-GB" altLang="ja-JP" sz="2000" b="0" i="0" u="none" strike="noStrike" kern="1200" cap="none" spc="0" normalizeH="0" baseline="0" noProof="0" dirty="0">
                <a:ln>
                  <a:noFill/>
                </a:ln>
                <a:solidFill>
                  <a:srgbClr val="000000"/>
                </a:solidFill>
                <a:effectLst/>
                <a:uLnTx/>
                <a:uFillTx/>
                <a:latin typeface="+mn-lt"/>
                <a:cs typeface="+mn-cs"/>
              </a:rPr>
              <a:t>Bullets level 2</a:t>
            </a:r>
            <a:endParaRPr kumimoji="1" lang="en-US" altLang="ja-JP" dirty="0"/>
          </a:p>
          <a:p>
            <a:pPr lvl="2"/>
            <a:r>
              <a:rPr kumimoji="1" lang="en-US" altLang="ja-JP" sz="1800" b="0" i="0" u="none" strike="noStrike" kern="1200" cap="none" spc="0" normalizeH="0" baseline="0" noProof="0" dirty="0">
                <a:ln>
                  <a:noFill/>
                </a:ln>
                <a:solidFill>
                  <a:srgbClr val="000000"/>
                </a:solidFill>
                <a:effectLst/>
                <a:uLnTx/>
                <a:uFillTx/>
                <a:latin typeface="+mn-lt"/>
                <a:cs typeface="+mn-cs"/>
              </a:rPr>
              <a:t>Bullets level 3</a:t>
            </a:r>
            <a:endParaRPr kumimoji="1" lang="en-US" altLang="ja-JP" dirty="0"/>
          </a:p>
          <a:p>
            <a:pPr lvl="3"/>
            <a:r>
              <a:rPr kumimoji="1" lang="en-GB" altLang="ja-JP" sz="1600" b="0" i="0" u="none" strike="noStrike" kern="1200" cap="none" spc="0" normalizeH="0" baseline="0" noProof="0" dirty="0">
                <a:ln>
                  <a:noFill/>
                </a:ln>
                <a:solidFill>
                  <a:srgbClr val="000000"/>
                </a:solidFill>
                <a:effectLst/>
                <a:uLnTx/>
                <a:uFillTx/>
                <a:latin typeface="+mn-lt"/>
                <a:cs typeface="+mn-cs"/>
              </a:rPr>
              <a:t>Bullets level 4</a:t>
            </a:r>
            <a:endParaRPr kumimoji="1" lang="ja-JP" altLang="en-US" dirty="0"/>
          </a:p>
        </p:txBody>
      </p:sp>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033127393"/>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9" name="Text Placeholder 8">
            <a:extLst>
              <a:ext uri="{FF2B5EF4-FFF2-40B4-BE49-F238E27FC236}">
                <a16:creationId xmlns:a16="http://schemas.microsoft.com/office/drawing/2014/main" id="{6973DF29-EDF4-416C-B60B-5373F631F690}"/>
              </a:ext>
            </a:extLst>
          </p:cNvPr>
          <p:cNvSpPr>
            <a:spLocks noGrp="1"/>
          </p:cNvSpPr>
          <p:nvPr>
            <p:ph type="body" sz="quarter" idx="14" hasCustomPrompt="1"/>
          </p:nvPr>
        </p:nvSpPr>
        <p:spPr>
          <a:xfrm>
            <a:off x="4629600" y="950400"/>
            <a:ext cx="4280400" cy="3787200"/>
          </a:xfrm>
        </p:spPr>
        <p:txBody>
          <a:bodyPr/>
          <a:lstStyle>
            <a:lvl2pPr>
              <a:defRPr/>
            </a:lvl2pPr>
            <a:lvl3pPr>
              <a:defRPr/>
            </a:lvl3pPr>
            <a:lvl4pPr>
              <a:defRPr/>
            </a:lvl4p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p>
        </p:txBody>
      </p:sp>
      <p:sp>
        <p:nvSpPr>
          <p:cNvPr id="4" name="Text Placeholder 3">
            <a:extLst>
              <a:ext uri="{FF2B5EF4-FFF2-40B4-BE49-F238E27FC236}">
                <a16:creationId xmlns:a16="http://schemas.microsoft.com/office/drawing/2014/main" id="{C522B814-DA48-49E6-9138-C4AE366A573B}"/>
              </a:ext>
            </a:extLst>
          </p:cNvPr>
          <p:cNvSpPr>
            <a:spLocks noGrp="1"/>
          </p:cNvSpPr>
          <p:nvPr>
            <p:ph type="body" sz="quarter" idx="15" hasCustomPrompt="1"/>
          </p:nvPr>
        </p:nvSpPr>
        <p:spPr>
          <a:xfrm>
            <a:off x="230400" y="950400"/>
            <a:ext cx="4280400" cy="3787200"/>
          </a:xfrm>
        </p:spPr>
        <p:txBody>
          <a:body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endParaRPr kumimoji="1" lang="ja-JP" altLang="en-US" dirty="0"/>
          </a:p>
        </p:txBody>
      </p:sp>
    </p:spTree>
    <p:extLst>
      <p:ext uri="{BB962C8B-B14F-4D97-AF65-F5344CB8AC3E}">
        <p14:creationId xmlns:p14="http://schemas.microsoft.com/office/powerpoint/2010/main" val="3199548361"/>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266731983"/>
      </p:ext>
    </p:extLst>
  </p:cSld>
  <p:clrMapOvr>
    <a:masterClrMapping/>
  </p:clrMapOvr>
  <p:hf hdr="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15" name="図 2">
            <a:extLst>
              <a:ext uri="{FF2B5EF4-FFF2-40B4-BE49-F238E27FC236}">
                <a16:creationId xmlns:a16="http://schemas.microsoft.com/office/drawing/2014/main" id="{7FA97D22-94EE-4BEB-A76F-DCBEA564BA3D}"/>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pic>
        <p:nvPicPr>
          <p:cNvPr id="16" name="Picture 56" descr="Fujitsu">
            <a:extLst>
              <a:ext uri="{FF2B5EF4-FFF2-40B4-BE49-F238E27FC236}">
                <a16:creationId xmlns:a16="http://schemas.microsoft.com/office/drawing/2014/main" id="{4A29EDE0-962A-4C9D-BEFE-D12E34A295C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A69F0597-E3A2-4A71-BA8C-02DF52671243}"/>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249"/>
            <a:ext cx="4543220" cy="3511001"/>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4" name="Slide Number Placeholder 5">
            <a:extLst>
              <a:ext uri="{FF2B5EF4-FFF2-40B4-BE49-F238E27FC236}">
                <a16:creationId xmlns:a16="http://schemas.microsoft.com/office/drawing/2014/main" id="{5AD398E7-5E0B-431E-8AA7-80384BF8E7F8}"/>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DE304640-BD8E-4019-BA2D-1526E0072659}"/>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3665710462"/>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8" name="図 14">
            <a:extLst>
              <a:ext uri="{FF2B5EF4-FFF2-40B4-BE49-F238E27FC236}">
                <a16:creationId xmlns:a16="http://schemas.microsoft.com/office/drawing/2014/main" id="{0A2DB7DF-064C-4BA7-9A9A-5F50400C69E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bwMode="gray">
          <a:xfrm>
            <a:off x="0" y="0"/>
            <a:ext cx="9144982" cy="5145576"/>
          </a:xfrm>
          <a:prstGeom prst="rect">
            <a:avLst/>
          </a:prstGeom>
        </p:spPr>
      </p:pic>
      <p:pic>
        <p:nvPicPr>
          <p:cNvPr id="20" name="Picture 56" descr="Fujitsu">
            <a:extLst>
              <a:ext uri="{FF2B5EF4-FFF2-40B4-BE49-F238E27FC236}">
                <a16:creationId xmlns:a16="http://schemas.microsoft.com/office/drawing/2014/main" id="{A92A971C-125D-448A-A19A-BFABC2567BE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7864250" y="4761"/>
            <a:ext cx="1126108" cy="685800"/>
          </a:xfrm>
          <a:prstGeom prst="rect">
            <a:avLst/>
          </a:prstGeom>
        </p:spPr>
      </p:pic>
      <p:sp>
        <p:nvSpPr>
          <p:cNvPr id="2" name="Title 1"/>
          <p:cNvSpPr>
            <a:spLocks noGrp="1"/>
          </p:cNvSpPr>
          <p:nvPr>
            <p:ph type="ctrTitle" hasCustomPrompt="1"/>
          </p:nvPr>
        </p:nvSpPr>
        <p:spPr>
          <a:xfrm>
            <a:off x="234000" y="1116000"/>
            <a:ext cx="8280000" cy="1440000"/>
          </a:xfrm>
          <a:prstGeom prst="rect">
            <a:avLst/>
          </a:prstGeom>
        </p:spPr>
        <p:txBody>
          <a:bodyPr wrap="square" anchor="b">
            <a:noAutofit/>
          </a:bodyPr>
          <a:lstStyle>
            <a:lvl1pPr algn="l">
              <a:defRPr sz="3600" b="0">
                <a:solidFill>
                  <a:schemeClr val="bg1"/>
                </a:solidFill>
              </a:defRPr>
            </a:lvl1pPr>
          </a:lstStyle>
          <a:p>
            <a:r>
              <a:rPr lang="en-US" altLang="ja-JP" dirty="0"/>
              <a:t>Section title</a:t>
            </a:r>
            <a:endParaRPr lang="en-US" dirty="0"/>
          </a:p>
        </p:txBody>
      </p:sp>
      <p:sp>
        <p:nvSpPr>
          <p:cNvPr id="3" name="Subtitle 2"/>
          <p:cNvSpPr>
            <a:spLocks noGrp="1"/>
          </p:cNvSpPr>
          <p:nvPr>
            <p:ph type="subTitle" idx="1" hasCustomPrompt="1"/>
          </p:nvPr>
        </p:nvSpPr>
        <p:spPr>
          <a:xfrm>
            <a:off x="234000" y="2710800"/>
            <a:ext cx="8280000" cy="1447200"/>
          </a:xfrm>
        </p:spPr>
        <p:txBody>
          <a:bodyPr wrap="square">
            <a:noAutofit/>
          </a:bodyPr>
          <a:lstStyle>
            <a:lvl1pPr marL="0" indent="0" algn="l">
              <a:lnSpc>
                <a:spcPct val="90000"/>
              </a:lnSpc>
              <a:spcBef>
                <a:spcPts val="0"/>
              </a:spcBef>
              <a:spcAft>
                <a:spcPts val="600"/>
              </a:spcAft>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Subheading</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Fujitsu 2023</a:t>
            </a:r>
            <a:endParaRPr kumimoji="1" lang="ja-JP" altLang="en-US" dirty="0"/>
          </a:p>
        </p:txBody>
      </p:sp>
      <p:sp>
        <p:nvSpPr>
          <p:cNvPr id="16" name="Slide Number Placeholder 5">
            <a:extLst>
              <a:ext uri="{FF2B5EF4-FFF2-40B4-BE49-F238E27FC236}">
                <a16:creationId xmlns:a16="http://schemas.microsoft.com/office/drawing/2014/main" id="{D010F1AB-2E1F-4C6A-872E-4D577D422349}"/>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9" name="Picture 23" descr="A picture containing icon&#10;&#10;Description automatically generated">
            <a:extLst>
              <a:ext uri="{FF2B5EF4-FFF2-40B4-BE49-F238E27FC236}">
                <a16:creationId xmlns:a16="http://schemas.microsoft.com/office/drawing/2014/main" id="{F6F80B12-F2E3-4C71-9921-66C59CA0B006}"/>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549572890"/>
      </p:ext>
    </p:extLst>
  </p:cSld>
  <p:clrMapOvr>
    <a:masterClrMapping/>
  </p:clrMapOvr>
  <p:hf hdr="0"/>
  <p:extLst>
    <p:ext uri="{DCECCB84-F9BA-43D5-87BE-67443E8EF086}">
      <p15:sldGuideLst xmlns:p15="http://schemas.microsoft.com/office/powerpoint/2012/main">
        <p15:guide id="1" orient="horz" pos="162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19" name="図 6">
            <a:extLst>
              <a:ext uri="{FF2B5EF4-FFF2-40B4-BE49-F238E27FC236}">
                <a16:creationId xmlns:a16="http://schemas.microsoft.com/office/drawing/2014/main" id="{EB8B52FE-11D3-432B-80CA-F8635DF470ED}"/>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0977" y="0"/>
            <a:ext cx="2541279" cy="5143500"/>
          </a:xfrm>
          <a:prstGeom prst="rect">
            <a:avLst/>
          </a:prstGeom>
        </p:spPr>
      </p:pic>
      <p:pic>
        <p:nvPicPr>
          <p:cNvPr id="23" name="Picture 56" descr="Fujitsu">
            <a:extLst>
              <a:ext uri="{FF2B5EF4-FFF2-40B4-BE49-F238E27FC236}">
                <a16:creationId xmlns:a16="http://schemas.microsoft.com/office/drawing/2014/main" id="{2956AF3F-C4EC-4C60-AFDD-42404B0EAF0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24" name="Picture 28">
            <a:extLst>
              <a:ext uri="{FF2B5EF4-FFF2-40B4-BE49-F238E27FC236}">
                <a16:creationId xmlns:a16="http://schemas.microsoft.com/office/drawing/2014/main" id="{EDEEDCDE-324A-4C01-9D3C-FD638985C4CA}"/>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249"/>
            <a:ext cx="4543220" cy="3511001"/>
          </a:xfrm>
          <a:prstGeom prst="rect">
            <a:avLst/>
          </a:prstGeom>
        </p:spPr>
      </p:pic>
      <p:sp>
        <p:nvSpPr>
          <p:cNvPr id="2" name="Title 1"/>
          <p:cNvSpPr>
            <a:spLocks noGrp="1"/>
          </p:cNvSpPr>
          <p:nvPr userDrawn="1">
            <p:ph type="ctrTitle" hasCustomPrompt="1"/>
          </p:nvPr>
        </p:nvSpPr>
        <p:spPr>
          <a:xfrm>
            <a:off x="220796" y="1102536"/>
            <a:ext cx="4790968" cy="1495794"/>
          </a:xfrm>
          <a:prstGeom prst="rect">
            <a:avLst/>
          </a:prstGeom>
        </p:spPr>
        <p:txBody>
          <a:bodyPr wrap="square" anchor="b">
            <a:spAutoFit/>
          </a:bodyPr>
          <a:lstStyle>
            <a:lvl1pPr algn="l">
              <a:defRPr sz="3600" b="0" i="0">
                <a:solidFill>
                  <a:schemeClr val="tx1"/>
                </a:solidFill>
              </a:defRPr>
            </a:lvl1pPr>
          </a:lstStyle>
          <a:p>
            <a:r>
              <a:rPr lang="en-US" altLang="ja-JP" dirty="0"/>
              <a:t>Presentation headline for a title that spans three lines</a:t>
            </a:r>
            <a:endParaRPr lang="en-US" dirty="0"/>
          </a:p>
        </p:txBody>
      </p:sp>
      <p:sp>
        <p:nvSpPr>
          <p:cNvPr id="3" name="Subtitle 2"/>
          <p:cNvSpPr>
            <a:spLocks noGrp="1"/>
          </p:cNvSpPr>
          <p:nvPr userDrawn="1">
            <p:ph type="subTitle" idx="1" hasCustomPrompt="1"/>
          </p:nvPr>
        </p:nvSpPr>
        <p:spPr>
          <a:xfrm>
            <a:off x="234000" y="3067200"/>
            <a:ext cx="4790967" cy="1260000"/>
          </a:xfrm>
        </p:spPr>
        <p:txBody>
          <a:bodyPr wrap="square" anchor="t" anchorCtr="0">
            <a:noAutofit/>
          </a:bodyPr>
          <a:lstStyle>
            <a:lvl1pPr marL="0" indent="0" algn="l">
              <a:lnSpc>
                <a:spcPct val="90000"/>
              </a:lnSpc>
              <a:spcBef>
                <a:spcPts val="0"/>
              </a:spcBef>
              <a:spcAft>
                <a:spcPts val="600"/>
              </a:spcAft>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Subheadline and description</a:t>
            </a:r>
            <a:endParaRPr lang="en-US" dirty="0"/>
          </a:p>
        </p:txBody>
      </p:sp>
      <p:sp>
        <p:nvSpPr>
          <p:cNvPr id="5" name="Footer Placeholder 4"/>
          <p:cNvSpPr>
            <a:spLocks noGrp="1"/>
          </p:cNvSpPr>
          <p:nvPr userDrawn="1">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8" name="Slide Number Placeholder 5">
            <a:extLst>
              <a:ext uri="{FF2B5EF4-FFF2-40B4-BE49-F238E27FC236}">
                <a16:creationId xmlns:a16="http://schemas.microsoft.com/office/drawing/2014/main" id="{9C8DE745-D441-4981-A0D8-F1B57251E71A}"/>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1" name="Picture 23" descr="A picture containing icon&#10;&#10;Description automatically generated">
            <a:extLst>
              <a:ext uri="{FF2B5EF4-FFF2-40B4-BE49-F238E27FC236}">
                <a16:creationId xmlns:a16="http://schemas.microsoft.com/office/drawing/2014/main" id="{E8F3CF7C-BF3D-4814-88A6-9966331C0B12}"/>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4289489000"/>
      </p:ext>
    </p:extLst>
  </p:cSld>
  <p:clrMapOvr>
    <a:masterClrMapping/>
  </p:clrMapOvr>
  <p:hf hdr="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30" name="図 16">
            <a:extLst>
              <a:ext uri="{FF2B5EF4-FFF2-40B4-BE49-F238E27FC236}">
                <a16:creationId xmlns:a16="http://schemas.microsoft.com/office/drawing/2014/main" id="{B2A900E3-1C91-4BCD-9F9C-E7D8CF7B879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pic>
        <p:nvPicPr>
          <p:cNvPr id="31" name="Picture 56" descr="Fujitsu">
            <a:extLst>
              <a:ext uri="{FF2B5EF4-FFF2-40B4-BE49-F238E27FC236}">
                <a16:creationId xmlns:a16="http://schemas.microsoft.com/office/drawing/2014/main" id="{F494472D-985B-4559-B5B3-B41450ABCC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sp>
        <p:nvSpPr>
          <p:cNvPr id="2" name="Title 1"/>
          <p:cNvSpPr>
            <a:spLocks noGrp="1"/>
          </p:cNvSpPr>
          <p:nvPr>
            <p:ph type="ctrTitle" hasCustomPrompt="1"/>
          </p:nvPr>
        </p:nvSpPr>
        <p:spPr>
          <a:xfrm>
            <a:off x="234000" y="1116000"/>
            <a:ext cx="8280000" cy="1440000"/>
          </a:xfrm>
          <a:prstGeom prst="rect">
            <a:avLst/>
          </a:prstGeom>
        </p:spPr>
        <p:txBody>
          <a:bodyPr wrap="square" anchor="b">
            <a:noAutofit/>
          </a:bodyPr>
          <a:lstStyle>
            <a:lvl1pPr algn="l">
              <a:defRPr sz="3600" b="0">
                <a:solidFill>
                  <a:schemeClr val="bg1"/>
                </a:solidFill>
              </a:defRPr>
            </a:lvl1pPr>
          </a:lstStyle>
          <a:p>
            <a:r>
              <a:rPr lang="en-US" altLang="ja-JP" dirty="0"/>
              <a:t>Section title</a:t>
            </a:r>
            <a:endParaRPr lang="en-US" dirty="0"/>
          </a:p>
        </p:txBody>
      </p:sp>
      <p:sp>
        <p:nvSpPr>
          <p:cNvPr id="3" name="Subtitle 2"/>
          <p:cNvSpPr>
            <a:spLocks noGrp="1"/>
          </p:cNvSpPr>
          <p:nvPr>
            <p:ph type="subTitle" idx="1" hasCustomPrompt="1"/>
          </p:nvPr>
        </p:nvSpPr>
        <p:spPr>
          <a:xfrm>
            <a:off x="234000" y="2710800"/>
            <a:ext cx="8280000" cy="1447200"/>
          </a:xfrm>
        </p:spPr>
        <p:txBody>
          <a:bodyPr wrap="square">
            <a:noAutofit/>
          </a:bodyPr>
          <a:lstStyle>
            <a:lvl1pPr marL="0" indent="0" algn="l">
              <a:lnSpc>
                <a:spcPct val="90000"/>
              </a:lnSpc>
              <a:spcBef>
                <a:spcPts val="0"/>
              </a:spcBef>
              <a:spcAft>
                <a:spcPts val="600"/>
              </a:spcAft>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Subheading</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Fujitsu 2023</a:t>
            </a:r>
            <a:endParaRPr kumimoji="1" lang="ja-JP" altLang="en-US" dirty="0"/>
          </a:p>
        </p:txBody>
      </p:sp>
      <p:sp>
        <p:nvSpPr>
          <p:cNvPr id="16" name="Slide Number Placeholder 5">
            <a:extLst>
              <a:ext uri="{FF2B5EF4-FFF2-40B4-BE49-F238E27FC236}">
                <a16:creationId xmlns:a16="http://schemas.microsoft.com/office/drawing/2014/main" id="{D010F1AB-2E1F-4C6A-872E-4D577D422349}"/>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0" name="Picture 23" descr="A picture containing icon&#10;&#10;Description automatically generated">
            <a:extLst>
              <a:ext uri="{FF2B5EF4-FFF2-40B4-BE49-F238E27FC236}">
                <a16:creationId xmlns:a16="http://schemas.microsoft.com/office/drawing/2014/main" id="{7AAEFB76-62C5-4225-98F3-E5705A86A7D8}"/>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762739659"/>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4D491E-B89B-4B6D-95F7-68F313266596}"/>
              </a:ext>
            </a:extLst>
          </p:cNvPr>
          <p:cNvSpPr>
            <a:spLocks noGrp="1"/>
          </p:cNvSpPr>
          <p:nvPr>
            <p:ph type="body" sz="quarter" idx="14" hasCustomPrompt="1"/>
          </p:nvPr>
        </p:nvSpPr>
        <p:spPr>
          <a:xfrm>
            <a:off x="230400" y="950400"/>
            <a:ext cx="8679600" cy="3787200"/>
          </a:xfrm>
        </p:spPr>
        <p:txBody>
          <a:bodyPr/>
          <a:lstStyle/>
          <a:p>
            <a:pPr lvl="0"/>
            <a:r>
              <a:rPr kumimoji="1" lang="en-US" altLang="ja-JP" sz="2400" b="0" i="0" u="none" strike="noStrike" kern="1200" cap="none" spc="0" normalizeH="0" baseline="0" noProof="0" dirty="0">
                <a:ln>
                  <a:noFill/>
                </a:ln>
                <a:solidFill>
                  <a:srgbClr val="000000"/>
                </a:solidFill>
                <a:effectLst/>
                <a:uLnTx/>
                <a:uFillTx/>
                <a:latin typeface="+mn-lt"/>
                <a:cs typeface="+mn-cs"/>
              </a:rPr>
              <a:t>Bullets level 1</a:t>
            </a:r>
            <a:endParaRPr kumimoji="1" lang="en-US" altLang="ja-JP" dirty="0"/>
          </a:p>
          <a:p>
            <a:pPr lvl="1"/>
            <a:r>
              <a:rPr kumimoji="1" lang="en-GB" altLang="ja-JP" sz="2000" b="0" i="0" u="none" strike="noStrike" kern="1200" cap="none" spc="0" normalizeH="0" baseline="0" noProof="0" dirty="0">
                <a:ln>
                  <a:noFill/>
                </a:ln>
                <a:solidFill>
                  <a:srgbClr val="000000"/>
                </a:solidFill>
                <a:effectLst/>
                <a:uLnTx/>
                <a:uFillTx/>
                <a:latin typeface="+mn-lt"/>
                <a:cs typeface="+mn-cs"/>
              </a:rPr>
              <a:t>Bullets level 2</a:t>
            </a:r>
            <a:endParaRPr kumimoji="1" lang="en-US" altLang="ja-JP" dirty="0"/>
          </a:p>
          <a:p>
            <a:pPr lvl="2"/>
            <a:r>
              <a:rPr kumimoji="1" lang="en-US" altLang="ja-JP" sz="1800" b="0" i="0" u="none" strike="noStrike" kern="1200" cap="none" spc="0" normalizeH="0" baseline="0" noProof="0" dirty="0">
                <a:ln>
                  <a:noFill/>
                </a:ln>
                <a:solidFill>
                  <a:srgbClr val="000000"/>
                </a:solidFill>
                <a:effectLst/>
                <a:uLnTx/>
                <a:uFillTx/>
                <a:latin typeface="+mn-lt"/>
                <a:cs typeface="+mn-cs"/>
              </a:rPr>
              <a:t>Bullets level 3</a:t>
            </a:r>
            <a:endParaRPr kumimoji="1" lang="en-US" altLang="ja-JP" dirty="0"/>
          </a:p>
          <a:p>
            <a:pPr lvl="3"/>
            <a:r>
              <a:rPr kumimoji="1" lang="en-GB" altLang="ja-JP" sz="1600" b="0" i="0" u="none" strike="noStrike" kern="1200" cap="none" spc="0" normalizeH="0" baseline="0" noProof="0" dirty="0">
                <a:ln>
                  <a:noFill/>
                </a:ln>
                <a:solidFill>
                  <a:srgbClr val="000000"/>
                </a:solidFill>
                <a:effectLst/>
                <a:uLnTx/>
                <a:uFillTx/>
                <a:latin typeface="+mn-lt"/>
                <a:cs typeface="+mn-cs"/>
              </a:rPr>
              <a:t>Bullets level 4</a:t>
            </a:r>
            <a:endParaRPr kumimoji="1" lang="ja-JP" altLang="en-US" dirty="0"/>
          </a:p>
        </p:txBody>
      </p:sp>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128321755"/>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9" name="Text Placeholder 8">
            <a:extLst>
              <a:ext uri="{FF2B5EF4-FFF2-40B4-BE49-F238E27FC236}">
                <a16:creationId xmlns:a16="http://schemas.microsoft.com/office/drawing/2014/main" id="{6973DF29-EDF4-416C-B60B-5373F631F690}"/>
              </a:ext>
            </a:extLst>
          </p:cNvPr>
          <p:cNvSpPr>
            <a:spLocks noGrp="1"/>
          </p:cNvSpPr>
          <p:nvPr>
            <p:ph type="body" sz="quarter" idx="14" hasCustomPrompt="1"/>
          </p:nvPr>
        </p:nvSpPr>
        <p:spPr>
          <a:xfrm>
            <a:off x="4629600" y="950400"/>
            <a:ext cx="4280400" cy="3787200"/>
          </a:xfrm>
        </p:spPr>
        <p:txBody>
          <a:bodyPr/>
          <a:lstStyle>
            <a:lvl2pPr>
              <a:defRPr/>
            </a:lvl2pPr>
            <a:lvl3pPr>
              <a:defRPr/>
            </a:lvl3pPr>
            <a:lvl4pPr>
              <a:defRPr/>
            </a:lvl4p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p>
        </p:txBody>
      </p:sp>
      <p:sp>
        <p:nvSpPr>
          <p:cNvPr id="4" name="Text Placeholder 3">
            <a:extLst>
              <a:ext uri="{FF2B5EF4-FFF2-40B4-BE49-F238E27FC236}">
                <a16:creationId xmlns:a16="http://schemas.microsoft.com/office/drawing/2014/main" id="{C522B814-DA48-49E6-9138-C4AE366A573B}"/>
              </a:ext>
            </a:extLst>
          </p:cNvPr>
          <p:cNvSpPr>
            <a:spLocks noGrp="1"/>
          </p:cNvSpPr>
          <p:nvPr>
            <p:ph type="body" sz="quarter" idx="15" hasCustomPrompt="1"/>
          </p:nvPr>
        </p:nvSpPr>
        <p:spPr>
          <a:xfrm>
            <a:off x="230400" y="950400"/>
            <a:ext cx="4280400" cy="3787200"/>
          </a:xfrm>
        </p:spPr>
        <p:txBody>
          <a:body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endParaRPr kumimoji="1" lang="ja-JP" altLang="en-US" dirty="0"/>
          </a:p>
        </p:txBody>
      </p:sp>
    </p:spTree>
    <p:extLst>
      <p:ext uri="{BB962C8B-B14F-4D97-AF65-F5344CB8AC3E}">
        <p14:creationId xmlns:p14="http://schemas.microsoft.com/office/powerpoint/2010/main" val="117776271"/>
      </p:ext>
    </p:extLst>
  </p:cSld>
  <p:clrMapOvr>
    <a:masterClrMapping/>
  </p:clrMapOvr>
  <p:hf hdr="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640494008"/>
      </p:ext>
    </p:extLst>
  </p:cSld>
  <p:clrMapOvr>
    <a:masterClrMapping/>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15" name="図 2">
            <a:extLst>
              <a:ext uri="{FF2B5EF4-FFF2-40B4-BE49-F238E27FC236}">
                <a16:creationId xmlns:a16="http://schemas.microsoft.com/office/drawing/2014/main" id="{114BC137-C0C8-4CEA-8DDB-F3D95CF4F0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pic>
        <p:nvPicPr>
          <p:cNvPr id="16" name="Picture 56" descr="Fujitsu">
            <a:extLst>
              <a:ext uri="{FF2B5EF4-FFF2-40B4-BE49-F238E27FC236}">
                <a16:creationId xmlns:a16="http://schemas.microsoft.com/office/drawing/2014/main" id="{E411D3CA-0FA3-4749-8E9C-271947B089B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ACFF6A85-270E-4126-9797-CAE6CB7E9889}"/>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249"/>
            <a:ext cx="4543220" cy="3511001"/>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4" name="Slide Number Placeholder 5">
            <a:extLst>
              <a:ext uri="{FF2B5EF4-FFF2-40B4-BE49-F238E27FC236}">
                <a16:creationId xmlns:a16="http://schemas.microsoft.com/office/drawing/2014/main" id="{1693FDC3-3701-49DB-ACF6-607FF8201D31}"/>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D0AFEEE9-86A0-4A9C-8945-FD9D97C11498}"/>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3305070748"/>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17" name="図 13">
            <a:extLst>
              <a:ext uri="{FF2B5EF4-FFF2-40B4-BE49-F238E27FC236}">
                <a16:creationId xmlns:a16="http://schemas.microsoft.com/office/drawing/2014/main" id="{70278668-07CF-4AEE-B15B-C957A0201CB1}"/>
              </a:ext>
              <a:ext uri="{C183D7F6-B498-43B3-948B-1728B52AA6E4}">
                <adec:decorative xmlns:adec="http://schemas.microsoft.com/office/drawing/2017/decorative" val="1"/>
              </a:ext>
            </a:extLst>
          </p:cNvPr>
          <p:cNvPicPr>
            <a:picLocks/>
          </p:cNvPicPr>
          <p:nvPr userDrawn="1"/>
        </p:nvPicPr>
        <p:blipFill>
          <a:blip r:embed="rId2">
            <a:extLst>
              <a:ext uri="{28A0092B-C50C-407E-A947-70E740481C1C}">
                <a14:useLocalDpi xmlns:a14="http://schemas.microsoft.com/office/drawing/2010/main" val="0"/>
              </a:ext>
            </a:extLst>
          </a:blip>
          <a:srcRect/>
          <a:stretch/>
        </p:blipFill>
        <p:spPr>
          <a:xfrm>
            <a:off x="6602817" y="0"/>
            <a:ext cx="2540765" cy="5142461"/>
          </a:xfrm>
          <a:prstGeom prst="rect">
            <a:avLst/>
          </a:prstGeom>
        </p:spPr>
      </p:pic>
      <p:pic>
        <p:nvPicPr>
          <p:cNvPr id="18" name="Picture 65" descr="Fujitsu">
            <a:extLst>
              <a:ext uri="{FF2B5EF4-FFF2-40B4-BE49-F238E27FC236}">
                <a16:creationId xmlns:a16="http://schemas.microsoft.com/office/drawing/2014/main" id="{C34EE2BC-988C-4474-A8FA-D5D19567891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pic>
        <p:nvPicPr>
          <p:cNvPr id="19" name="Picture 28">
            <a:extLst>
              <a:ext uri="{FF2B5EF4-FFF2-40B4-BE49-F238E27FC236}">
                <a16:creationId xmlns:a16="http://schemas.microsoft.com/office/drawing/2014/main" id="{EAD48410-3DA7-4B52-8928-384CD24C762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249"/>
            <a:ext cx="4543220" cy="3511001"/>
          </a:xfrm>
          <a:prstGeom prst="rect">
            <a:avLst/>
          </a:prstGeom>
        </p:spPr>
      </p:pic>
      <p:sp>
        <p:nvSpPr>
          <p:cNvPr id="2" name="Title 1"/>
          <p:cNvSpPr>
            <a:spLocks noGrp="1"/>
          </p:cNvSpPr>
          <p:nvPr userDrawn="1">
            <p:ph type="ctrTitle" hasCustomPrompt="1"/>
          </p:nvPr>
        </p:nvSpPr>
        <p:spPr>
          <a:xfrm>
            <a:off x="220796" y="1102536"/>
            <a:ext cx="4790968" cy="1495794"/>
          </a:xfrm>
          <a:prstGeom prst="rect">
            <a:avLst/>
          </a:prstGeom>
        </p:spPr>
        <p:txBody>
          <a:bodyPr wrap="square" anchor="b">
            <a:spAutoFit/>
          </a:bodyPr>
          <a:lstStyle>
            <a:lvl1pPr algn="l">
              <a:defRPr sz="3600" b="0" i="0">
                <a:solidFill>
                  <a:schemeClr val="tx1"/>
                </a:solidFill>
              </a:defRPr>
            </a:lvl1pPr>
          </a:lstStyle>
          <a:p>
            <a:r>
              <a:rPr lang="en-US" altLang="ja-JP" dirty="0"/>
              <a:t>Presentation headline for a title that spans three lines</a:t>
            </a:r>
            <a:endParaRPr lang="en-US" dirty="0"/>
          </a:p>
        </p:txBody>
      </p:sp>
      <p:sp>
        <p:nvSpPr>
          <p:cNvPr id="3" name="Subtitle 2"/>
          <p:cNvSpPr>
            <a:spLocks noGrp="1"/>
          </p:cNvSpPr>
          <p:nvPr userDrawn="1">
            <p:ph type="subTitle" idx="1" hasCustomPrompt="1"/>
          </p:nvPr>
        </p:nvSpPr>
        <p:spPr>
          <a:xfrm>
            <a:off x="234000" y="3067200"/>
            <a:ext cx="4790967" cy="1260000"/>
          </a:xfrm>
        </p:spPr>
        <p:txBody>
          <a:bodyPr wrap="square" anchor="t" anchorCtr="0">
            <a:noAutofit/>
          </a:bodyPr>
          <a:lstStyle>
            <a:lvl1pPr marL="0" indent="0" algn="l">
              <a:lnSpc>
                <a:spcPct val="90000"/>
              </a:lnSpc>
              <a:spcBef>
                <a:spcPts val="0"/>
              </a:spcBef>
              <a:spcAft>
                <a:spcPts val="600"/>
              </a:spcAft>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Subheadline and description</a:t>
            </a:r>
            <a:endParaRPr lang="en-US" dirty="0"/>
          </a:p>
        </p:txBody>
      </p:sp>
      <p:sp>
        <p:nvSpPr>
          <p:cNvPr id="5" name="Footer Placeholder 4"/>
          <p:cNvSpPr>
            <a:spLocks noGrp="1"/>
          </p:cNvSpPr>
          <p:nvPr userDrawn="1">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9" name="Slide Number Placeholder 5">
            <a:extLst>
              <a:ext uri="{FF2B5EF4-FFF2-40B4-BE49-F238E27FC236}">
                <a16:creationId xmlns:a16="http://schemas.microsoft.com/office/drawing/2014/main" id="{33F59069-FE9D-4956-AB9E-1C554D530B88}"/>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1" name="Picture 23" descr="A picture containing icon&#10;&#10;Description automatically generated">
            <a:extLst>
              <a:ext uri="{FF2B5EF4-FFF2-40B4-BE49-F238E27FC236}">
                <a16:creationId xmlns:a16="http://schemas.microsoft.com/office/drawing/2014/main" id="{BDF330CC-2C79-4D11-A794-A42B969933B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146823868"/>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6AB154F6-F940-42B8-A75C-F6E52BAB045D}"/>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pic>
        <p:nvPicPr>
          <p:cNvPr id="12" name="Picture 65" descr="Fujitsu">
            <a:extLst>
              <a:ext uri="{FF2B5EF4-FFF2-40B4-BE49-F238E27FC236}">
                <a16:creationId xmlns:a16="http://schemas.microsoft.com/office/drawing/2014/main" id="{7A54B1FB-CCBE-44E8-A0D1-F2A8AC005A9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sp>
        <p:nvSpPr>
          <p:cNvPr id="2" name="Title 1"/>
          <p:cNvSpPr>
            <a:spLocks noGrp="1"/>
          </p:cNvSpPr>
          <p:nvPr>
            <p:ph type="ctrTitle" hasCustomPrompt="1"/>
          </p:nvPr>
        </p:nvSpPr>
        <p:spPr>
          <a:xfrm>
            <a:off x="234000" y="1116000"/>
            <a:ext cx="8280000" cy="1440000"/>
          </a:xfrm>
          <a:prstGeom prst="rect">
            <a:avLst/>
          </a:prstGeom>
        </p:spPr>
        <p:txBody>
          <a:bodyPr wrap="square" anchor="b">
            <a:noAutofit/>
          </a:bodyPr>
          <a:lstStyle>
            <a:lvl1pPr algn="l">
              <a:defRPr sz="3600" b="0">
                <a:solidFill>
                  <a:schemeClr val="tx1"/>
                </a:solidFill>
              </a:defRPr>
            </a:lvl1pPr>
          </a:lstStyle>
          <a:p>
            <a:r>
              <a:rPr lang="en-US" altLang="ja-JP" dirty="0"/>
              <a:t>Section title</a:t>
            </a:r>
            <a:endParaRPr lang="en-US" dirty="0"/>
          </a:p>
        </p:txBody>
      </p:sp>
      <p:sp>
        <p:nvSpPr>
          <p:cNvPr id="3" name="Subtitle 2"/>
          <p:cNvSpPr>
            <a:spLocks noGrp="1"/>
          </p:cNvSpPr>
          <p:nvPr>
            <p:ph type="subTitle" idx="1" hasCustomPrompt="1"/>
          </p:nvPr>
        </p:nvSpPr>
        <p:spPr>
          <a:xfrm>
            <a:off x="234000" y="2710800"/>
            <a:ext cx="8280000" cy="1447200"/>
          </a:xfrm>
        </p:spPr>
        <p:txBody>
          <a:bodyPr wrap="square">
            <a:noAutofit/>
          </a:bodyPr>
          <a:lstStyle>
            <a:lvl1pPr marL="0" indent="0" algn="l">
              <a:lnSpc>
                <a:spcPct val="90000"/>
              </a:lnSpc>
              <a:spcBef>
                <a:spcPts val="0"/>
              </a:spcBef>
              <a:spcAft>
                <a:spcPts val="600"/>
              </a:spcAft>
              <a:buNone/>
              <a:defRPr sz="20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Subheading</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6" name="Slide Number Placeholder 5">
            <a:extLst>
              <a:ext uri="{FF2B5EF4-FFF2-40B4-BE49-F238E27FC236}">
                <a16:creationId xmlns:a16="http://schemas.microsoft.com/office/drawing/2014/main" id="{D010F1AB-2E1F-4C6A-872E-4D577D422349}"/>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11" name="Picture 23" descr="A picture containing icon&#10;&#10;Description automatically generated">
            <a:extLst>
              <a:ext uri="{FF2B5EF4-FFF2-40B4-BE49-F238E27FC236}">
                <a16:creationId xmlns:a16="http://schemas.microsoft.com/office/drawing/2014/main" id="{3BF032A6-6BC9-4576-B565-AE732FA10F5D}"/>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692121010"/>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4D491E-B89B-4B6D-95F7-68F313266596}"/>
              </a:ext>
            </a:extLst>
          </p:cNvPr>
          <p:cNvSpPr>
            <a:spLocks noGrp="1"/>
          </p:cNvSpPr>
          <p:nvPr>
            <p:ph type="body" sz="quarter" idx="14" hasCustomPrompt="1"/>
          </p:nvPr>
        </p:nvSpPr>
        <p:spPr>
          <a:xfrm>
            <a:off x="230400" y="950400"/>
            <a:ext cx="8679600" cy="3787200"/>
          </a:xfrm>
        </p:spPr>
        <p:txBody>
          <a:bodyPr/>
          <a:lstStyle/>
          <a:p>
            <a:pPr lvl="0"/>
            <a:r>
              <a:rPr kumimoji="1" lang="en-US" altLang="ja-JP" sz="2400" b="0" i="0" u="none" strike="noStrike" kern="1200" cap="none" spc="0" normalizeH="0" baseline="0" noProof="0" dirty="0">
                <a:ln>
                  <a:noFill/>
                </a:ln>
                <a:solidFill>
                  <a:srgbClr val="000000"/>
                </a:solidFill>
                <a:effectLst/>
                <a:uLnTx/>
                <a:uFillTx/>
                <a:latin typeface="+mn-lt"/>
                <a:cs typeface="+mn-cs"/>
              </a:rPr>
              <a:t>Bullets level 1</a:t>
            </a:r>
            <a:endParaRPr kumimoji="1" lang="en-US" altLang="ja-JP" dirty="0"/>
          </a:p>
          <a:p>
            <a:pPr lvl="1"/>
            <a:r>
              <a:rPr kumimoji="1" lang="en-GB" altLang="ja-JP" sz="2000" b="0" i="0" u="none" strike="noStrike" kern="1200" cap="none" spc="0" normalizeH="0" baseline="0" noProof="0" dirty="0">
                <a:ln>
                  <a:noFill/>
                </a:ln>
                <a:solidFill>
                  <a:srgbClr val="000000"/>
                </a:solidFill>
                <a:effectLst/>
                <a:uLnTx/>
                <a:uFillTx/>
                <a:latin typeface="+mn-lt"/>
                <a:cs typeface="+mn-cs"/>
              </a:rPr>
              <a:t>Bullets level 2</a:t>
            </a:r>
            <a:endParaRPr kumimoji="1" lang="en-US" altLang="ja-JP" dirty="0"/>
          </a:p>
          <a:p>
            <a:pPr lvl="2"/>
            <a:r>
              <a:rPr kumimoji="1" lang="en-US" altLang="ja-JP" sz="1800" b="0" i="0" u="none" strike="noStrike" kern="1200" cap="none" spc="0" normalizeH="0" baseline="0" noProof="0" dirty="0">
                <a:ln>
                  <a:noFill/>
                </a:ln>
                <a:solidFill>
                  <a:srgbClr val="000000"/>
                </a:solidFill>
                <a:effectLst/>
                <a:uLnTx/>
                <a:uFillTx/>
                <a:latin typeface="+mn-lt"/>
                <a:cs typeface="+mn-cs"/>
              </a:rPr>
              <a:t>Bullets level 3</a:t>
            </a:r>
            <a:endParaRPr kumimoji="1" lang="en-US" altLang="ja-JP" dirty="0"/>
          </a:p>
          <a:p>
            <a:pPr lvl="3"/>
            <a:r>
              <a:rPr kumimoji="1" lang="en-GB" altLang="ja-JP" sz="1600" b="0" i="0" u="none" strike="noStrike" kern="1200" cap="none" spc="0" normalizeH="0" baseline="0" noProof="0" dirty="0">
                <a:ln>
                  <a:noFill/>
                </a:ln>
                <a:solidFill>
                  <a:srgbClr val="000000"/>
                </a:solidFill>
                <a:effectLst/>
                <a:uLnTx/>
                <a:uFillTx/>
                <a:latin typeface="+mn-lt"/>
                <a:cs typeface="+mn-cs"/>
              </a:rPr>
              <a:t>Bullets level 4</a:t>
            </a:r>
            <a:endParaRPr kumimoji="1" lang="ja-JP" altLang="en-US" dirty="0"/>
          </a:p>
        </p:txBody>
      </p:sp>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68615153"/>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9" name="Text Placeholder 8">
            <a:extLst>
              <a:ext uri="{FF2B5EF4-FFF2-40B4-BE49-F238E27FC236}">
                <a16:creationId xmlns:a16="http://schemas.microsoft.com/office/drawing/2014/main" id="{6973DF29-EDF4-416C-B60B-5373F631F690}"/>
              </a:ext>
            </a:extLst>
          </p:cNvPr>
          <p:cNvSpPr>
            <a:spLocks noGrp="1"/>
          </p:cNvSpPr>
          <p:nvPr>
            <p:ph type="body" sz="quarter" idx="14" hasCustomPrompt="1"/>
          </p:nvPr>
        </p:nvSpPr>
        <p:spPr>
          <a:xfrm>
            <a:off x="4629600" y="950400"/>
            <a:ext cx="4280400" cy="3787200"/>
          </a:xfrm>
        </p:spPr>
        <p:txBody>
          <a:bodyPr/>
          <a:lstStyle>
            <a:lvl2pPr>
              <a:defRPr/>
            </a:lvl2pPr>
            <a:lvl3pPr>
              <a:defRPr/>
            </a:lvl3pPr>
            <a:lvl4pPr>
              <a:defRPr/>
            </a:lvl4p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p>
        </p:txBody>
      </p:sp>
      <p:sp>
        <p:nvSpPr>
          <p:cNvPr id="4" name="Text Placeholder 3">
            <a:extLst>
              <a:ext uri="{FF2B5EF4-FFF2-40B4-BE49-F238E27FC236}">
                <a16:creationId xmlns:a16="http://schemas.microsoft.com/office/drawing/2014/main" id="{C522B814-DA48-49E6-9138-C4AE366A573B}"/>
              </a:ext>
            </a:extLst>
          </p:cNvPr>
          <p:cNvSpPr>
            <a:spLocks noGrp="1"/>
          </p:cNvSpPr>
          <p:nvPr>
            <p:ph type="body" sz="quarter" idx="15" hasCustomPrompt="1"/>
          </p:nvPr>
        </p:nvSpPr>
        <p:spPr>
          <a:xfrm>
            <a:off x="230400" y="950400"/>
            <a:ext cx="4280400" cy="3787200"/>
          </a:xfrm>
        </p:spPr>
        <p:txBody>
          <a:body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endParaRPr kumimoji="1" lang="ja-JP" altLang="en-US" dirty="0"/>
          </a:p>
        </p:txBody>
      </p:sp>
    </p:spTree>
    <p:extLst>
      <p:ext uri="{BB962C8B-B14F-4D97-AF65-F5344CB8AC3E}">
        <p14:creationId xmlns:p14="http://schemas.microsoft.com/office/powerpoint/2010/main" val="2319537222"/>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4D491E-B89B-4B6D-95F7-68F313266596}"/>
              </a:ext>
            </a:extLst>
          </p:cNvPr>
          <p:cNvSpPr>
            <a:spLocks noGrp="1"/>
          </p:cNvSpPr>
          <p:nvPr>
            <p:ph type="body" sz="quarter" idx="14" hasCustomPrompt="1"/>
          </p:nvPr>
        </p:nvSpPr>
        <p:spPr>
          <a:xfrm>
            <a:off x="230400" y="950400"/>
            <a:ext cx="8679600" cy="3787200"/>
          </a:xfrm>
        </p:spPr>
        <p:txBody>
          <a:bodyPr/>
          <a:lstStyle/>
          <a:p>
            <a:pPr lvl="0"/>
            <a:r>
              <a:rPr kumimoji="1" lang="en-US" altLang="ja-JP" sz="2400" b="0" i="0" u="none" strike="noStrike" kern="1200" cap="none" spc="0" normalizeH="0" baseline="0" noProof="0" dirty="0">
                <a:ln>
                  <a:noFill/>
                </a:ln>
                <a:solidFill>
                  <a:srgbClr val="000000"/>
                </a:solidFill>
                <a:effectLst/>
                <a:uLnTx/>
                <a:uFillTx/>
                <a:latin typeface="+mn-lt"/>
                <a:cs typeface="+mn-cs"/>
              </a:rPr>
              <a:t>Bullets level 1</a:t>
            </a:r>
            <a:endParaRPr kumimoji="1" lang="en-US" altLang="ja-JP" dirty="0"/>
          </a:p>
          <a:p>
            <a:pPr lvl="1"/>
            <a:r>
              <a:rPr kumimoji="1" lang="en-GB" altLang="ja-JP" sz="2000" b="0" i="0" u="none" strike="noStrike" kern="1200" cap="none" spc="0" normalizeH="0" baseline="0" noProof="0" dirty="0">
                <a:ln>
                  <a:noFill/>
                </a:ln>
                <a:solidFill>
                  <a:srgbClr val="000000"/>
                </a:solidFill>
                <a:effectLst/>
                <a:uLnTx/>
                <a:uFillTx/>
                <a:latin typeface="+mn-lt"/>
                <a:cs typeface="+mn-cs"/>
              </a:rPr>
              <a:t>Bullets level 2</a:t>
            </a:r>
            <a:endParaRPr kumimoji="1" lang="en-US" altLang="ja-JP" dirty="0"/>
          </a:p>
          <a:p>
            <a:pPr lvl="2"/>
            <a:r>
              <a:rPr kumimoji="1" lang="en-US" altLang="ja-JP" sz="1800" b="0" i="0" u="none" strike="noStrike" kern="1200" cap="none" spc="0" normalizeH="0" baseline="0" noProof="0" dirty="0">
                <a:ln>
                  <a:noFill/>
                </a:ln>
                <a:solidFill>
                  <a:srgbClr val="000000"/>
                </a:solidFill>
                <a:effectLst/>
                <a:uLnTx/>
                <a:uFillTx/>
                <a:latin typeface="+mn-lt"/>
                <a:cs typeface="+mn-cs"/>
              </a:rPr>
              <a:t>Bullets level 3</a:t>
            </a:r>
            <a:endParaRPr kumimoji="1" lang="en-US" altLang="ja-JP" dirty="0"/>
          </a:p>
          <a:p>
            <a:pPr lvl="3"/>
            <a:r>
              <a:rPr kumimoji="1" lang="en-GB" altLang="ja-JP" sz="1600" b="0" i="0" u="none" strike="noStrike" kern="1200" cap="none" spc="0" normalizeH="0" baseline="0" noProof="0" dirty="0">
                <a:ln>
                  <a:noFill/>
                </a:ln>
                <a:solidFill>
                  <a:srgbClr val="000000"/>
                </a:solidFill>
                <a:effectLst/>
                <a:uLnTx/>
                <a:uFillTx/>
                <a:latin typeface="+mn-lt"/>
                <a:cs typeface="+mn-cs"/>
              </a:rPr>
              <a:t>Bullets level 4</a:t>
            </a:r>
            <a:endParaRPr kumimoji="1" lang="ja-JP" altLang="en-US" dirty="0"/>
          </a:p>
        </p:txBody>
      </p:sp>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803178783"/>
      </p:ext>
    </p:extLst>
  </p:cSld>
  <p:clrMapOvr>
    <a:masterClrMapping/>
  </p:clrMapOvr>
  <p:hf hd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558641899"/>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8" name="図 9">
            <a:extLst>
              <a:ext uri="{FF2B5EF4-FFF2-40B4-BE49-F238E27FC236}">
                <a16:creationId xmlns:a16="http://schemas.microsoft.com/office/drawing/2014/main" id="{9CE050D6-ADF1-4C3F-AEDB-57089AE91E40}"/>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8" y="0"/>
            <a:ext cx="3766212" cy="5143500"/>
          </a:xfrm>
          <a:prstGeom prst="rect">
            <a:avLst/>
          </a:prstGeom>
        </p:spPr>
      </p:pic>
      <p:pic>
        <p:nvPicPr>
          <p:cNvPr id="9" name="Picture 65" descr="Fujitsu">
            <a:extLst>
              <a:ext uri="{FF2B5EF4-FFF2-40B4-BE49-F238E27FC236}">
                <a16:creationId xmlns:a16="http://schemas.microsoft.com/office/drawing/2014/main" id="{BF3FE0B3-F4F8-4682-B0F7-3CCD81BE6BA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pic>
        <p:nvPicPr>
          <p:cNvPr id="12" name="Picture 6">
            <a:extLst>
              <a:ext uri="{FF2B5EF4-FFF2-40B4-BE49-F238E27FC236}">
                <a16:creationId xmlns:a16="http://schemas.microsoft.com/office/drawing/2014/main" id="{FBDF5E49-80D6-45D5-BA3B-FB2B25EFD6E2}"/>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249"/>
            <a:ext cx="4543220" cy="3511001"/>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6" name="Slide Number Placeholder 5">
            <a:extLst>
              <a:ext uri="{FF2B5EF4-FFF2-40B4-BE49-F238E27FC236}">
                <a16:creationId xmlns:a16="http://schemas.microsoft.com/office/drawing/2014/main" id="{E2C937D5-E056-41AA-8F1A-54B32BA47090}"/>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B8E5B74C-297A-4B6F-BF67-E3C0A715C3C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582420840"/>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9" name="Text Placeholder 8">
            <a:extLst>
              <a:ext uri="{FF2B5EF4-FFF2-40B4-BE49-F238E27FC236}">
                <a16:creationId xmlns:a16="http://schemas.microsoft.com/office/drawing/2014/main" id="{6973DF29-EDF4-416C-B60B-5373F631F690}"/>
              </a:ext>
            </a:extLst>
          </p:cNvPr>
          <p:cNvSpPr>
            <a:spLocks noGrp="1"/>
          </p:cNvSpPr>
          <p:nvPr>
            <p:ph type="body" sz="quarter" idx="14" hasCustomPrompt="1"/>
          </p:nvPr>
        </p:nvSpPr>
        <p:spPr>
          <a:xfrm>
            <a:off x="4629600" y="950400"/>
            <a:ext cx="4280400" cy="3787200"/>
          </a:xfrm>
        </p:spPr>
        <p:txBody>
          <a:bodyPr/>
          <a:lstStyle>
            <a:lvl2pPr>
              <a:defRPr/>
            </a:lvl2pPr>
            <a:lvl3pPr>
              <a:defRPr/>
            </a:lvl3pPr>
            <a:lvl4pPr>
              <a:defRPr/>
            </a:lvl4p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p>
        </p:txBody>
      </p:sp>
      <p:sp>
        <p:nvSpPr>
          <p:cNvPr id="4" name="Text Placeholder 3">
            <a:extLst>
              <a:ext uri="{FF2B5EF4-FFF2-40B4-BE49-F238E27FC236}">
                <a16:creationId xmlns:a16="http://schemas.microsoft.com/office/drawing/2014/main" id="{C522B814-DA48-49E6-9138-C4AE366A573B}"/>
              </a:ext>
            </a:extLst>
          </p:cNvPr>
          <p:cNvSpPr>
            <a:spLocks noGrp="1"/>
          </p:cNvSpPr>
          <p:nvPr>
            <p:ph type="body" sz="quarter" idx="15" hasCustomPrompt="1"/>
          </p:nvPr>
        </p:nvSpPr>
        <p:spPr>
          <a:xfrm>
            <a:off x="230400" y="950400"/>
            <a:ext cx="4280400" cy="3787200"/>
          </a:xfrm>
        </p:spPr>
        <p:txBody>
          <a:bodyPr/>
          <a:lstStyle/>
          <a:p>
            <a:pPr lvl="0"/>
            <a:r>
              <a:rPr kumimoji="1" lang="en-US" altLang="ja-JP" dirty="0"/>
              <a:t>Bullets level 1</a:t>
            </a:r>
          </a:p>
          <a:p>
            <a:pPr lvl="1"/>
            <a:r>
              <a:rPr kumimoji="1" lang="en-US" altLang="ja-JP" dirty="0"/>
              <a:t>Bullets level 2</a:t>
            </a:r>
          </a:p>
          <a:p>
            <a:pPr lvl="2"/>
            <a:r>
              <a:rPr kumimoji="1" lang="en-US" altLang="ja-JP" dirty="0"/>
              <a:t>Bullets level 3</a:t>
            </a:r>
          </a:p>
          <a:p>
            <a:pPr lvl="3"/>
            <a:r>
              <a:rPr kumimoji="1" lang="en-US" altLang="ja-JP" dirty="0"/>
              <a:t>Bullets level 4</a:t>
            </a:r>
            <a:endParaRPr kumimoji="1" lang="ja-JP" altLang="en-US" dirty="0"/>
          </a:p>
        </p:txBody>
      </p:sp>
    </p:spTree>
    <p:extLst>
      <p:ext uri="{BB962C8B-B14F-4D97-AF65-F5344CB8AC3E}">
        <p14:creationId xmlns:p14="http://schemas.microsoft.com/office/powerpoint/2010/main" val="4112704412"/>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06603"/>
            <a:ext cx="7740000" cy="366254"/>
          </a:xfrm>
          <a:prstGeom prst="rect">
            <a:avLst/>
          </a:prstGeom>
        </p:spPr>
        <p:txBody>
          <a:bodyPr>
            <a:spAutoFit/>
          </a:bodyPr>
          <a:lstStyle>
            <a:lvl1pPr>
              <a:lnSpc>
                <a:spcPct val="85000"/>
              </a:lnSpc>
              <a:defRPr sz="2800"/>
            </a:lvl1pPr>
          </a:lstStyle>
          <a:p>
            <a:r>
              <a:rPr lang="en-US" altLang="ja-JP" dirty="0"/>
              <a:t>Slide title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286754632"/>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16" name="図 2">
            <a:extLst>
              <a:ext uri="{FF2B5EF4-FFF2-40B4-BE49-F238E27FC236}">
                <a16:creationId xmlns:a16="http://schemas.microsoft.com/office/drawing/2014/main" id="{A11570DA-45E9-48F0-A30C-D2CB554344B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pic>
        <p:nvPicPr>
          <p:cNvPr id="18" name="Picture 56" descr="Fujitsu">
            <a:extLst>
              <a:ext uri="{FF2B5EF4-FFF2-40B4-BE49-F238E27FC236}">
                <a16:creationId xmlns:a16="http://schemas.microsoft.com/office/drawing/2014/main" id="{900ED1F4-5948-4EE0-84C7-C7D8E61DFE1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9" name="Picture 6">
            <a:extLst>
              <a:ext uri="{FF2B5EF4-FFF2-40B4-BE49-F238E27FC236}">
                <a16:creationId xmlns:a16="http://schemas.microsoft.com/office/drawing/2014/main" id="{066233C5-203B-4314-8700-92284AE65DC0}"/>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249"/>
            <a:ext cx="4543221" cy="3511001"/>
          </a:xfrm>
          <a:prstGeom prst="rect">
            <a:avLst/>
          </a:prstGeom>
        </p:spPr>
      </p:pic>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Fujitsu 2023</a:t>
            </a:r>
            <a:endParaRPr kumimoji="1" lang="ja-JP" altLang="en-US" dirty="0"/>
          </a:p>
        </p:txBody>
      </p:sp>
      <p:sp>
        <p:nvSpPr>
          <p:cNvPr id="15" name="Slide Number Placeholder 5">
            <a:extLst>
              <a:ext uri="{FF2B5EF4-FFF2-40B4-BE49-F238E27FC236}">
                <a16:creationId xmlns:a16="http://schemas.microsoft.com/office/drawing/2014/main" id="{6D845F23-D79B-4C43-900A-76FD7C7CA88D}"/>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605DA39E-5283-4B92-807A-7B627C6B02A8}"/>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728576888"/>
      </p:ext>
    </p:extLst>
  </p:cSld>
  <p:clrMapOvr>
    <a:masterClrMapping/>
  </p:clrMapOvr>
  <p:hf hdr="0"/>
  <p:extLst>
    <p:ext uri="{DCECCB84-F9BA-43D5-87BE-67443E8EF086}">
      <p15:sldGuideLst xmlns:p15="http://schemas.microsoft.com/office/powerpoint/2012/main">
        <p15:guide id="1" orient="horz" pos="162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67" y="272005"/>
            <a:ext cx="7740000" cy="235449"/>
          </a:xfrm>
          <a:prstGeom prst="rect">
            <a:avLst/>
          </a:prstGeom>
        </p:spPr>
        <p:txBody>
          <a:bodyPr>
            <a:spAutoFit/>
          </a:bodyPr>
          <a:lstStyle>
            <a:lvl1pPr>
              <a:lnSpc>
                <a:spcPct val="85000"/>
              </a:lnSpc>
              <a:defRPr sz="1800"/>
            </a:lvl1pPr>
          </a:lstStyle>
          <a:p>
            <a:r>
              <a:rPr lang="en-US" altLang="ja-JP" dirty="0" err="1"/>
              <a:t>SlideFujitsu</a:t>
            </a:r>
            <a:r>
              <a:rPr lang="en-US" altLang="ja-JP" dirty="0"/>
              <a:t> Infinity Pro font embed slide – please do not delete.</a:t>
            </a:r>
            <a:endParaRPr lang="en-US" dirty="0"/>
          </a:p>
        </p:txBody>
      </p:sp>
      <p:sp>
        <p:nvSpPr>
          <p:cNvPr id="5" name="Footer Placeholder 4"/>
          <p:cNvSpPr>
            <a:spLocks noGrp="1"/>
          </p:cNvSpPr>
          <p:nvPr>
            <p:ph type="ftr" sz="quarter" idx="11"/>
          </p:nvPr>
        </p:nvSpPr>
        <p:spPr/>
        <p:txBody>
          <a:bodyPr/>
          <a:lstStyle/>
          <a:p>
            <a:r>
              <a:rPr kumimoji="1" lang="en-US" altLang="ja-JP"/>
              <a:t>© Fujitsu 2023</a:t>
            </a:r>
            <a:endParaRPr kumimoji="1" lang="ja-JP" altLang="en-US" dirty="0"/>
          </a:p>
        </p:txBody>
      </p:sp>
      <p:sp>
        <p:nvSpPr>
          <p:cNvPr id="6" name="Slide Number Placeholder 5"/>
          <p:cNvSpPr>
            <a:spLocks noGrp="1"/>
          </p:cNvSpPr>
          <p:nvPr>
            <p:ph type="sldNum" sz="quarter" idx="12"/>
          </p:nvPr>
        </p:nvSpPr>
        <p:spPr/>
        <p:txBody>
          <a:bodyPr/>
          <a:lstStyle/>
          <a:p>
            <a:fld id="{4D029D89-7B63-4C94-AD4D-2E4D6BB83637}" type="slidenum">
              <a:rPr kumimoji="1" lang="ja-JP" altLang="en-US" smtClean="0"/>
              <a:t>‹#›</a:t>
            </a:fld>
            <a:endParaRPr kumimoji="1" lang="ja-JP" altLang="en-US"/>
          </a:p>
        </p:txBody>
      </p:sp>
      <p:sp>
        <p:nvSpPr>
          <p:cNvPr id="7" name="TextBox 6">
            <a:extLst>
              <a:ext uri="{FF2B5EF4-FFF2-40B4-BE49-F238E27FC236}">
                <a16:creationId xmlns:a16="http://schemas.microsoft.com/office/drawing/2014/main" id="{5FF33CE9-D6C8-4ADE-B119-A94FE89CAF1E}"/>
              </a:ext>
            </a:extLst>
          </p:cNvPr>
          <p:cNvSpPr txBox="1"/>
          <p:nvPr userDrawn="1"/>
        </p:nvSpPr>
        <p:spPr>
          <a:xfrm>
            <a:off x="373380" y="711517"/>
            <a:ext cx="8001000" cy="4093428"/>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1200"/>
              </a:spcAft>
              <a:buClrTx/>
              <a:buSzTx/>
              <a:buFontTx/>
              <a:buNone/>
              <a:tabLst/>
              <a:defRPr/>
            </a:pPr>
            <a:r>
              <a:rPr lang="en-GB" sz="900" dirty="0">
                <a:solidFill>
                  <a:schemeClr val="tx1"/>
                </a:solidFill>
                <a:latin typeface="Fujitsu Infinity Pro Light" pitchFamily="2" charset="0"/>
                <a:cs typeface="Arial" panose="020B0604020202020204" pitchFamily="34" charset="0"/>
              </a:rPr>
              <a:t>Fujitsu Infinity Pro Light</a:t>
            </a:r>
            <a:br>
              <a:rPr lang="en-GB" sz="900" dirty="0">
                <a:solidFill>
                  <a:schemeClr val="tx1"/>
                </a:solidFill>
                <a:latin typeface="Fujitsu Infinity Pro Light" pitchFamily="2" charset="0"/>
                <a:cs typeface="Arial" panose="020B0604020202020204" pitchFamily="34" charset="0"/>
              </a:rPr>
            </a:br>
            <a:r>
              <a:rPr lang="en-GB" sz="900" dirty="0" err="1">
                <a:solidFill>
                  <a:schemeClr val="tx1"/>
                </a:solidFill>
                <a:latin typeface="Fujitsu Infinity Pro Light" pitchFamily="2" charset="0"/>
                <a:cs typeface="Arial" panose="020B0604020202020204" pitchFamily="34" charset="0"/>
              </a:rPr>
              <a:t>abcdefghijklmnopqrstuvwxyz</a:t>
            </a:r>
            <a:r>
              <a:rPr lang="en-GB" sz="900" dirty="0">
                <a:solidFill>
                  <a:schemeClr val="tx1"/>
                </a:solidFill>
                <a:latin typeface="Fujitsu Infinity Pro Light" pitchFamily="2" charset="0"/>
                <a:cs typeface="Arial" panose="020B0604020202020204" pitchFamily="34" charset="0"/>
              </a:rPr>
              <a:t> ABCDEFGHIJKLMNOPQRSTUVWXYZ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Light" pitchFamily="2" charset="0"/>
                <a:cs typeface="Arial" panose="020B0604020202020204" pitchFamily="34" charset="0"/>
              </a:rPr>
              <a:t>ﬁﬂ</a:t>
            </a:r>
            <a:endParaRPr lang="en-GB" sz="900" dirty="0">
              <a:solidFill>
                <a:schemeClr val="tx1"/>
              </a:solidFill>
              <a:latin typeface="Fujitsu Infinity Pro Light" pitchFamily="2" charset="0"/>
              <a:cs typeface="Arial" panose="020B0604020202020204" pitchFamily="34" charset="0"/>
            </a:endParaRPr>
          </a:p>
          <a:p>
            <a:pPr>
              <a:spcAft>
                <a:spcPts val="1200"/>
              </a:spcAft>
            </a:pPr>
            <a:r>
              <a:rPr lang="en-GB" sz="900" dirty="0">
                <a:solidFill>
                  <a:schemeClr val="tx1"/>
                </a:solidFill>
                <a:latin typeface="Fujitsu Infinity Pro" pitchFamily="2" charset="0"/>
                <a:cs typeface="Arial" panose="020B0604020202020204" pitchFamily="34" charset="0"/>
              </a:rPr>
              <a:t>Fujitsu Infinity Pro Regular</a:t>
            </a:r>
            <a:br>
              <a:rPr lang="en-GB" sz="900" dirty="0">
                <a:solidFill>
                  <a:schemeClr val="tx1"/>
                </a:solidFill>
                <a:latin typeface="Fujitsu Infinity Pro" pitchFamily="2" charset="0"/>
                <a:cs typeface="Arial" panose="020B0604020202020204" pitchFamily="34" charset="0"/>
              </a:rPr>
            </a:br>
            <a:r>
              <a:rPr lang="en-GB" sz="900" dirty="0" err="1">
                <a:solidFill>
                  <a:schemeClr val="tx1"/>
                </a:solidFill>
                <a:latin typeface="Fujitsu Infinity Pro" pitchFamily="2" charset="0"/>
                <a:cs typeface="Arial" panose="020B0604020202020204" pitchFamily="34" charset="0"/>
              </a:rPr>
              <a:t>abcdefghijklmnopqrstuvwxyz</a:t>
            </a:r>
            <a:r>
              <a:rPr lang="en-GB" sz="900" dirty="0">
                <a:solidFill>
                  <a:schemeClr val="tx1"/>
                </a:solidFill>
                <a:latin typeface="Fujitsu Infinity Pro" pitchFamily="2" charset="0"/>
                <a:cs typeface="Arial" panose="020B0604020202020204" pitchFamily="34" charset="0"/>
              </a:rPr>
              <a:t> ABCDEFGHIJKLMNOPQRSTUVWXYZ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pitchFamily="2" charset="0"/>
                <a:cs typeface="Arial" panose="020B0604020202020204" pitchFamily="34" charset="0"/>
              </a:rPr>
              <a:t>ﬁﬂ</a:t>
            </a:r>
            <a:endParaRPr lang="en-GB" sz="900" dirty="0">
              <a:solidFill>
                <a:schemeClr val="tx1"/>
              </a:solidFill>
              <a:latin typeface="Fujitsu Infinity Pro" pitchFamily="2" charset="0"/>
              <a:cs typeface="Arial" panose="020B0604020202020204" pitchFamily="34" charset="0"/>
            </a:endParaRPr>
          </a:p>
          <a:p>
            <a:pPr>
              <a:spcAft>
                <a:spcPts val="1200"/>
              </a:spcAft>
            </a:pPr>
            <a:r>
              <a:rPr lang="en-GB" sz="900" dirty="0">
                <a:solidFill>
                  <a:schemeClr val="tx1"/>
                </a:solidFill>
                <a:latin typeface="Fujitsu Infinity Pro Italic" pitchFamily="2" charset="0"/>
                <a:cs typeface="Arial" panose="020B0604020202020204" pitchFamily="34" charset="0"/>
              </a:rPr>
              <a:t>Fujitsu Infinity Pro Italic</a:t>
            </a:r>
            <a:br>
              <a:rPr lang="en-GB" sz="900" dirty="0">
                <a:solidFill>
                  <a:schemeClr val="tx1"/>
                </a:solidFill>
                <a:latin typeface="Fujitsu Infinity Pro Italic" pitchFamily="2" charset="0"/>
                <a:cs typeface="Arial" panose="020B0604020202020204" pitchFamily="34" charset="0"/>
              </a:rPr>
            </a:br>
            <a:r>
              <a:rPr lang="en-GB" sz="900" dirty="0" err="1">
                <a:solidFill>
                  <a:schemeClr val="tx1"/>
                </a:solidFill>
                <a:latin typeface="Fujitsu Infinity Pro Italic" pitchFamily="2" charset="0"/>
                <a:cs typeface="Arial" panose="020B0604020202020204" pitchFamily="34" charset="0"/>
              </a:rPr>
              <a:t>abcdefghijklmnopqrstuvwxyz</a:t>
            </a:r>
            <a:r>
              <a:rPr lang="en-GB" sz="900" dirty="0">
                <a:solidFill>
                  <a:schemeClr val="tx1"/>
                </a:solidFill>
                <a:latin typeface="Fujitsu Infinity Pro Italic" pitchFamily="2" charset="0"/>
                <a:cs typeface="Arial" panose="020B0604020202020204" pitchFamily="34" charset="0"/>
              </a:rPr>
              <a:t>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Italic" pitchFamily="2" charset="0"/>
                <a:cs typeface="Arial" panose="020B0604020202020204" pitchFamily="34" charset="0"/>
              </a:rPr>
              <a:t>ﬁﬂ</a:t>
            </a:r>
            <a:endParaRPr lang="en-GB" sz="900" dirty="0">
              <a:solidFill>
                <a:schemeClr val="tx1"/>
              </a:solidFill>
              <a:latin typeface="Fujitsu Infinity Pro Italic" pitchFamily="2" charset="0"/>
              <a:cs typeface="Arial" panose="020B0604020202020204" pitchFamily="34" charset="0"/>
            </a:endParaRPr>
          </a:p>
          <a:p>
            <a:pPr>
              <a:spcAft>
                <a:spcPts val="1200"/>
              </a:spcAft>
            </a:pPr>
            <a:r>
              <a:rPr lang="en-GB" sz="900" dirty="0">
                <a:solidFill>
                  <a:schemeClr val="tx1"/>
                </a:solidFill>
                <a:latin typeface="Fujitsu Infinity Pro Bold" pitchFamily="2" charset="0"/>
                <a:cs typeface="Arial" panose="020B0604020202020204" pitchFamily="34" charset="0"/>
              </a:rPr>
              <a:t>Fujitsu Infinity Pro Bold</a:t>
            </a:r>
            <a:br>
              <a:rPr lang="en-GB" sz="900" dirty="0">
                <a:solidFill>
                  <a:schemeClr val="tx1"/>
                </a:solidFill>
                <a:latin typeface="Fujitsu Infinity Pro Bold" pitchFamily="2" charset="0"/>
                <a:cs typeface="Arial" panose="020B0604020202020204" pitchFamily="34" charset="0"/>
              </a:rPr>
            </a:br>
            <a:r>
              <a:rPr lang="en-GB" sz="900" dirty="0" err="1">
                <a:solidFill>
                  <a:schemeClr val="tx1"/>
                </a:solidFill>
                <a:latin typeface="Fujitsu Infinity Pro Bold" pitchFamily="2" charset="0"/>
                <a:cs typeface="Arial" panose="020B0604020202020204" pitchFamily="34" charset="0"/>
              </a:rPr>
              <a:t>abcdefghijklmnopqrstuvwxyz</a:t>
            </a:r>
            <a:r>
              <a:rPr lang="en-GB" sz="900" dirty="0">
                <a:solidFill>
                  <a:schemeClr val="tx1"/>
                </a:solidFill>
                <a:latin typeface="Fujitsu Infinity Pro Bold" pitchFamily="2" charset="0"/>
                <a:cs typeface="Arial" panose="020B0604020202020204" pitchFamily="34" charset="0"/>
              </a:rPr>
              <a:t>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Bold" pitchFamily="2" charset="0"/>
                <a:cs typeface="Arial" panose="020B0604020202020204" pitchFamily="34" charset="0"/>
              </a:rPr>
              <a:t>ﬁﬂ</a:t>
            </a:r>
            <a:endParaRPr lang="en-GB" sz="900" dirty="0">
              <a:solidFill>
                <a:schemeClr val="tx1"/>
              </a:solidFill>
              <a:latin typeface="Fujitsu Infinity Pro Bold" pitchFamily="2"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1200"/>
              </a:spcAft>
              <a:buClrTx/>
              <a:buSzTx/>
              <a:buFontTx/>
              <a:buNone/>
              <a:tabLst/>
              <a:defRPr/>
            </a:pPr>
            <a:r>
              <a:rPr lang="en-GB" sz="900" dirty="0">
                <a:solidFill>
                  <a:schemeClr val="tx1"/>
                </a:solidFill>
                <a:latin typeface="Fujitsu Infinity Pro Bold It" pitchFamily="2" charset="0"/>
                <a:cs typeface="Arial" panose="020B0604020202020204" pitchFamily="34" charset="0"/>
              </a:rPr>
              <a:t>Fujitsu Infinity Pro Bold Italic</a:t>
            </a:r>
            <a:br>
              <a:rPr lang="en-GB" sz="900" dirty="0">
                <a:solidFill>
                  <a:schemeClr val="tx1"/>
                </a:solidFill>
                <a:latin typeface="Fujitsu Infinity Pro Bold It" pitchFamily="2" charset="0"/>
                <a:cs typeface="Arial" panose="020B0604020202020204" pitchFamily="34" charset="0"/>
              </a:rPr>
            </a:br>
            <a:r>
              <a:rPr lang="en-GB" sz="900" dirty="0" err="1">
                <a:solidFill>
                  <a:schemeClr val="tx1"/>
                </a:solidFill>
                <a:latin typeface="Fujitsu Infinity Pro Bold It" pitchFamily="2" charset="0"/>
                <a:cs typeface="Arial" panose="020B0604020202020204" pitchFamily="34" charset="0"/>
              </a:rPr>
              <a:t>abcdefghijklmnopqrstuvwxyz</a:t>
            </a:r>
            <a:r>
              <a:rPr lang="en-GB" sz="900" dirty="0">
                <a:solidFill>
                  <a:schemeClr val="tx1"/>
                </a:solidFill>
                <a:latin typeface="Fujitsu Infinity Pro Bold It" pitchFamily="2" charset="0"/>
                <a:cs typeface="Arial" panose="020B0604020202020204" pitchFamily="34" charset="0"/>
              </a:rPr>
              <a:t>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Bold It" pitchFamily="2" charset="0"/>
                <a:cs typeface="Arial" panose="020B0604020202020204" pitchFamily="34" charset="0"/>
              </a:rPr>
              <a:t>ﬁﬂ</a:t>
            </a:r>
            <a:endParaRPr lang="en-GB" sz="900" dirty="0">
              <a:solidFill>
                <a:schemeClr val="tx1"/>
              </a:solidFill>
              <a:latin typeface="Fujitsu Infinity Pro Bold It" pitchFamily="2"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1200"/>
              </a:spcAft>
              <a:buClrTx/>
              <a:buSzTx/>
              <a:buFontTx/>
              <a:buNone/>
              <a:tabLst/>
              <a:defRPr/>
            </a:pPr>
            <a:r>
              <a:rPr lang="en-GB" sz="900" dirty="0">
                <a:solidFill>
                  <a:schemeClr val="tx1"/>
                </a:solidFill>
                <a:latin typeface="Fujitsu Infinity Pro ExtraBold" pitchFamily="2" charset="0"/>
                <a:cs typeface="Arial" panose="020B0604020202020204" pitchFamily="34" charset="0"/>
              </a:rPr>
              <a:t>Fujitsu Infinity Pro Extra Bold</a:t>
            </a:r>
            <a:br>
              <a:rPr lang="en-GB" sz="900" dirty="0">
                <a:solidFill>
                  <a:schemeClr val="tx1"/>
                </a:solidFill>
                <a:latin typeface="Fujitsu Infinity Pro ExtraBold" pitchFamily="2" charset="0"/>
                <a:cs typeface="Arial" panose="020B0604020202020204" pitchFamily="34" charset="0"/>
              </a:rPr>
            </a:br>
            <a:r>
              <a:rPr lang="en-GB" sz="900" dirty="0" err="1">
                <a:solidFill>
                  <a:schemeClr val="tx1"/>
                </a:solidFill>
                <a:latin typeface="Fujitsu Infinity Pro ExtraBold" pitchFamily="2" charset="0"/>
                <a:cs typeface="Arial" panose="020B0604020202020204" pitchFamily="34" charset="0"/>
              </a:rPr>
              <a:t>abcdefghijklmnopqrstuvwxyz</a:t>
            </a:r>
            <a:r>
              <a:rPr lang="en-GB" sz="900" dirty="0">
                <a:solidFill>
                  <a:schemeClr val="tx1"/>
                </a:solidFill>
                <a:latin typeface="Fujitsu Infinity Pro ExtraBold" pitchFamily="2" charset="0"/>
                <a:cs typeface="Arial" panose="020B0604020202020204" pitchFamily="34" charset="0"/>
              </a:rPr>
              <a:t> 0123456789 ¬!”£$%^&amp;*()_+-=[]{};’#:@~,./&lt;&gt;?\| ©¨~¡¢¤¥¦§¨ª«»¬­®¯°±²³µ¶·¸¹º¼½¾¿ÀÁÂÃÄÅÇÈÆÉÊËÌÍÎÏÐÑÒÓÔÕÖ×ØÙÚÛÜÝÞßàáâãäåæçèéêëìíîïðñòóôõö÷øùúûüýþÿĐıŒœŠšŸŽžƒʼˆˇˉ˙˚˛˜˝·‑‒–—―‘’‚“”„†‡•…‰‹›‾⁄⁰⁴⁵⁶⁷⁸⁹₀₁₂₃₄₅₆₇₈₉€™</a:t>
            </a:r>
            <a:r>
              <a:rPr lang="el-GR" sz="900" dirty="0">
                <a:solidFill>
                  <a:schemeClr val="tx1"/>
                </a:solidFill>
                <a:latin typeface="Arial" panose="020B0604020202020204" pitchFamily="34" charset="0"/>
                <a:cs typeface="Arial" panose="020B0604020202020204" pitchFamily="34" charset="0"/>
              </a:rPr>
              <a:t>Ω→∂∆∏∑−√∞∫≈≠≤≥⋅■◊</a:t>
            </a:r>
            <a:r>
              <a:rPr lang="en-GB" sz="900" dirty="0" err="1">
                <a:solidFill>
                  <a:schemeClr val="tx1"/>
                </a:solidFill>
                <a:latin typeface="Fujitsu Infinity Pro ExtraBold" pitchFamily="2" charset="0"/>
                <a:cs typeface="Arial" panose="020B0604020202020204" pitchFamily="34" charset="0"/>
              </a:rPr>
              <a:t>ﬁﬂ</a:t>
            </a:r>
            <a:endParaRPr lang="en-GB" sz="900" dirty="0">
              <a:solidFill>
                <a:schemeClr val="tx1"/>
              </a:solidFill>
              <a:latin typeface="Fujitsu Infinity Pro ExtraBold" pitchFamily="2" charset="0"/>
              <a:cs typeface="Arial" panose="020B0604020202020204" pitchFamily="34" charset="0"/>
            </a:endParaRPr>
          </a:p>
        </p:txBody>
      </p:sp>
    </p:spTree>
    <p:extLst>
      <p:ext uri="{BB962C8B-B14F-4D97-AF65-F5344CB8AC3E}">
        <p14:creationId xmlns:p14="http://schemas.microsoft.com/office/powerpoint/2010/main" val="3109058044"/>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19" name="図 6">
            <a:extLst>
              <a:ext uri="{FF2B5EF4-FFF2-40B4-BE49-F238E27FC236}">
                <a16:creationId xmlns:a16="http://schemas.microsoft.com/office/drawing/2014/main" id="{F812B1EC-F551-4D9E-957A-BAE06188CD5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2027" y="0"/>
            <a:ext cx="2541278" cy="5143499"/>
          </a:xfrm>
          <a:prstGeom prst="rect">
            <a:avLst/>
          </a:prstGeom>
        </p:spPr>
      </p:pic>
      <p:pic>
        <p:nvPicPr>
          <p:cNvPr id="23" name="Picture 56" descr="Fujitsu">
            <a:extLst>
              <a:ext uri="{FF2B5EF4-FFF2-40B4-BE49-F238E27FC236}">
                <a16:creationId xmlns:a16="http://schemas.microsoft.com/office/drawing/2014/main" id="{AEB9D858-277A-4B55-ABF6-E2EEB8AEC59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24" name="Picture 28">
            <a:extLst>
              <a:ext uri="{FF2B5EF4-FFF2-40B4-BE49-F238E27FC236}">
                <a16:creationId xmlns:a16="http://schemas.microsoft.com/office/drawing/2014/main" id="{38E61F8E-A721-4674-837D-327E1FA2650A}"/>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249"/>
            <a:ext cx="4543221" cy="3511001"/>
          </a:xfrm>
          <a:prstGeom prst="rect">
            <a:avLst/>
          </a:prstGeom>
        </p:spPr>
      </p:pic>
      <p:sp>
        <p:nvSpPr>
          <p:cNvPr id="2" name="Title 1"/>
          <p:cNvSpPr>
            <a:spLocks noGrp="1"/>
          </p:cNvSpPr>
          <p:nvPr userDrawn="1">
            <p:ph type="ctrTitle" hasCustomPrompt="1"/>
          </p:nvPr>
        </p:nvSpPr>
        <p:spPr>
          <a:xfrm>
            <a:off x="220796" y="1102536"/>
            <a:ext cx="4790968" cy="1495794"/>
          </a:xfrm>
          <a:prstGeom prst="rect">
            <a:avLst/>
          </a:prstGeom>
        </p:spPr>
        <p:txBody>
          <a:bodyPr wrap="square" anchor="b">
            <a:spAutoFit/>
          </a:bodyPr>
          <a:lstStyle>
            <a:lvl1pPr algn="l">
              <a:defRPr sz="3600" b="0" i="0">
                <a:solidFill>
                  <a:schemeClr val="tx1"/>
                </a:solidFill>
              </a:defRPr>
            </a:lvl1pPr>
          </a:lstStyle>
          <a:p>
            <a:r>
              <a:rPr lang="en-US" altLang="ja-JP" dirty="0"/>
              <a:t>Presentation headline for a title that spans three lines</a:t>
            </a:r>
            <a:endParaRPr lang="en-US" dirty="0"/>
          </a:p>
        </p:txBody>
      </p:sp>
      <p:sp>
        <p:nvSpPr>
          <p:cNvPr id="3" name="Subtitle 2"/>
          <p:cNvSpPr>
            <a:spLocks noGrp="1"/>
          </p:cNvSpPr>
          <p:nvPr userDrawn="1">
            <p:ph type="subTitle" idx="1" hasCustomPrompt="1"/>
          </p:nvPr>
        </p:nvSpPr>
        <p:spPr>
          <a:xfrm>
            <a:off x="234000" y="3067200"/>
            <a:ext cx="4790967" cy="1260000"/>
          </a:xfrm>
        </p:spPr>
        <p:txBody>
          <a:bodyPr wrap="square" anchor="t" anchorCtr="0">
            <a:noAutofit/>
          </a:bodyPr>
          <a:lstStyle>
            <a:lvl1pPr marL="0" indent="0" algn="l">
              <a:lnSpc>
                <a:spcPct val="90000"/>
              </a:lnSpc>
              <a:spcBef>
                <a:spcPts val="0"/>
              </a:spcBef>
              <a:spcAft>
                <a:spcPts val="600"/>
              </a:spcAft>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Subheadline and description</a:t>
            </a:r>
            <a:endParaRPr lang="en-US" dirty="0"/>
          </a:p>
        </p:txBody>
      </p:sp>
      <p:sp>
        <p:nvSpPr>
          <p:cNvPr id="5" name="Footer Placeholder 4"/>
          <p:cNvSpPr>
            <a:spLocks noGrp="1"/>
          </p:cNvSpPr>
          <p:nvPr userDrawn="1">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8" name="Slide Number Placeholder 5">
            <a:extLst>
              <a:ext uri="{FF2B5EF4-FFF2-40B4-BE49-F238E27FC236}">
                <a16:creationId xmlns:a16="http://schemas.microsoft.com/office/drawing/2014/main" id="{6FCF75FA-00F9-48B9-85FA-CBB019642119}"/>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bg1"/>
                </a:solidFill>
                <a:latin typeface="+mn-lt"/>
              </a:defRPr>
            </a:lvl1pPr>
          </a:lstStyle>
          <a:p>
            <a:fld id="{4D029D89-7B63-4C94-AD4D-2E4D6BB83637}" type="slidenum">
              <a:rPr kumimoji="1" lang="ja-JP" altLang="en-US" smtClean="0"/>
              <a:pPr/>
              <a:t>‹#›</a:t>
            </a:fld>
            <a:endParaRPr kumimoji="1" lang="ja-JP" altLang="en-US"/>
          </a:p>
        </p:txBody>
      </p:sp>
      <p:pic>
        <p:nvPicPr>
          <p:cNvPr id="11" name="Picture 23" descr="A picture containing icon&#10;&#10;Description automatically generated">
            <a:extLst>
              <a:ext uri="{FF2B5EF4-FFF2-40B4-BE49-F238E27FC236}">
                <a16:creationId xmlns:a16="http://schemas.microsoft.com/office/drawing/2014/main" id="{80A8091D-BACD-4422-AF36-D35D0C5D7C0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4211666119"/>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20" name="図 16">
            <a:extLst>
              <a:ext uri="{FF2B5EF4-FFF2-40B4-BE49-F238E27FC236}">
                <a16:creationId xmlns:a16="http://schemas.microsoft.com/office/drawing/2014/main" id="{213A1C9F-1880-4253-848E-D406C7072F73}"/>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pic>
        <p:nvPicPr>
          <p:cNvPr id="21" name="Picture 56" descr="Fujitsu">
            <a:extLst>
              <a:ext uri="{FF2B5EF4-FFF2-40B4-BE49-F238E27FC236}">
                <a16:creationId xmlns:a16="http://schemas.microsoft.com/office/drawing/2014/main" id="{D5FBF324-5CF9-4F0C-A691-5BE5B67FC95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sp>
        <p:nvSpPr>
          <p:cNvPr id="2" name="Title 1"/>
          <p:cNvSpPr>
            <a:spLocks noGrp="1"/>
          </p:cNvSpPr>
          <p:nvPr>
            <p:ph type="ctrTitle" hasCustomPrompt="1"/>
          </p:nvPr>
        </p:nvSpPr>
        <p:spPr>
          <a:xfrm>
            <a:off x="234000" y="1116000"/>
            <a:ext cx="8280000" cy="1440000"/>
          </a:xfrm>
          <a:prstGeom prst="rect">
            <a:avLst/>
          </a:prstGeom>
        </p:spPr>
        <p:txBody>
          <a:bodyPr wrap="square" anchor="b">
            <a:noAutofit/>
          </a:bodyPr>
          <a:lstStyle>
            <a:lvl1pPr algn="l">
              <a:defRPr sz="3600" b="0">
                <a:solidFill>
                  <a:schemeClr val="bg1"/>
                </a:solidFill>
              </a:defRPr>
            </a:lvl1pPr>
          </a:lstStyle>
          <a:p>
            <a:r>
              <a:rPr lang="en-US" altLang="ja-JP" dirty="0"/>
              <a:t>Section title</a:t>
            </a:r>
            <a:endParaRPr lang="en-US" dirty="0"/>
          </a:p>
        </p:txBody>
      </p:sp>
      <p:sp>
        <p:nvSpPr>
          <p:cNvPr id="3" name="Subtitle 2"/>
          <p:cNvSpPr>
            <a:spLocks noGrp="1"/>
          </p:cNvSpPr>
          <p:nvPr>
            <p:ph type="subTitle" idx="1" hasCustomPrompt="1"/>
          </p:nvPr>
        </p:nvSpPr>
        <p:spPr>
          <a:xfrm>
            <a:off x="234000" y="2710800"/>
            <a:ext cx="8280000" cy="1447200"/>
          </a:xfrm>
        </p:spPr>
        <p:txBody>
          <a:bodyPr wrap="square">
            <a:noAutofit/>
          </a:bodyPr>
          <a:lstStyle>
            <a:lvl1pPr marL="0" indent="0" algn="l">
              <a:lnSpc>
                <a:spcPct val="90000"/>
              </a:lnSpc>
              <a:spcBef>
                <a:spcPts val="0"/>
              </a:spcBef>
              <a:spcAft>
                <a:spcPts val="600"/>
              </a:spcAft>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ltLang="ja-JP" dirty="0"/>
              <a:t>Subheading</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Fujitsu 2023</a:t>
            </a:r>
            <a:endParaRPr kumimoji="1" lang="ja-JP" altLang="en-US" dirty="0"/>
          </a:p>
        </p:txBody>
      </p:sp>
      <p:sp>
        <p:nvSpPr>
          <p:cNvPr id="17" name="Slide Number Placeholder 5">
            <a:extLst>
              <a:ext uri="{FF2B5EF4-FFF2-40B4-BE49-F238E27FC236}">
                <a16:creationId xmlns:a16="http://schemas.microsoft.com/office/drawing/2014/main" id="{496126C7-FE11-4401-8BF7-C2CFDEDB21AD}"/>
              </a:ext>
            </a:extLst>
          </p:cNvPr>
          <p:cNvSpPr>
            <a:spLocks noGrp="1"/>
          </p:cNvSpPr>
          <p:nvPr>
            <p:ph type="sldNum" sz="quarter" idx="4"/>
          </p:nvPr>
        </p:nvSpPr>
        <p:spPr>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10" name="Picture 23" descr="A picture containing icon&#10;&#10;Description automatically generated">
            <a:extLst>
              <a:ext uri="{FF2B5EF4-FFF2-40B4-BE49-F238E27FC236}">
                <a16:creationId xmlns:a16="http://schemas.microsoft.com/office/drawing/2014/main" id="{EED20799-3F1E-4255-BF72-CCE89E1AFEC5}"/>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254063994"/>
      </p:ext>
    </p:extLst>
  </p:cSld>
  <p:clrMapOvr>
    <a:masterClrMapping/>
  </p:clrMapOvr>
  <p:hf hdr="0"/>
  <p:extLst>
    <p:ext uri="{DCECCB84-F9BA-43D5-87BE-67443E8EF086}">
      <p15:sldGuideLst xmlns:p15="http://schemas.microsoft.com/office/powerpoint/2012/main">
        <p15:guide id="1" orient="horz" pos="162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png"/><Relationship Id="rId4" Type="http://schemas.openxmlformats.org/officeDocument/2006/relationships/slideLayout" Target="../slideLayouts/slideLayout11.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Layout" Target="../slideLayouts/slideLayout16.xml"/><Relationship Id="rId7"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image" Target="../media/image3.png"/><Relationship Id="rId4" Type="http://schemas.openxmlformats.org/officeDocument/2006/relationships/slideLayout" Target="../slideLayouts/slideLayout17.xml"/><Relationship Id="rId9"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22.xml"/><Relationship Id="rId7"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image" Target="../media/image3.png"/><Relationship Id="rId4" Type="http://schemas.openxmlformats.org/officeDocument/2006/relationships/slideLayout" Target="../slideLayouts/slideLayout23.xml"/><Relationship Id="rId9"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28.xml"/><Relationship Id="rId7" Type="http://schemas.openxmlformats.org/officeDocument/2006/relationships/theme" Target="../theme/theme5.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3.png"/><Relationship Id="rId4" Type="http://schemas.openxmlformats.org/officeDocument/2006/relationships/slideLayout" Target="../slideLayouts/slideLayout29.xml"/><Relationship Id="rId9" Type="http://schemas.openxmlformats.org/officeDocument/2006/relationships/image" Target="../media/image2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81334BE1-5A28-40BF-A641-ED10BF975E48}"/>
              </a:ext>
              <a:ext uri="{C183D7F6-B498-43B3-948B-1728B52AA6E4}">
                <adec:decorative xmlns:adec="http://schemas.microsoft.com/office/drawing/2017/decorative" val="1"/>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a:xfrm rot="10800000" flipH="1">
            <a:off x="0" y="1"/>
            <a:ext cx="9144000" cy="716400"/>
          </a:xfrm>
          <a:prstGeom prst="rect">
            <a:avLst/>
          </a:prstGeom>
        </p:spPr>
      </p:pic>
      <p:sp>
        <p:nvSpPr>
          <p:cNvPr id="2" name="Title Placeholder 1"/>
          <p:cNvSpPr>
            <a:spLocks noGrp="1"/>
          </p:cNvSpPr>
          <p:nvPr>
            <p:ph type="title"/>
          </p:nvPr>
        </p:nvSpPr>
        <p:spPr bwMode="gray">
          <a:xfrm>
            <a:off x="230825" y="166200"/>
            <a:ext cx="7740000" cy="387798"/>
          </a:xfrm>
          <a:prstGeom prst="rect">
            <a:avLst/>
          </a:prstGeom>
        </p:spPr>
        <p:txBody>
          <a:bodyPr vert="horz" lIns="0" tIns="0" rIns="0" bIns="0" rtlCol="0" anchor="ctr">
            <a:spAutoFit/>
          </a:bodyPr>
          <a:lstStyle/>
          <a:p>
            <a:r>
              <a:rPr lang="en-US" altLang="ja-JP" dirty="0"/>
              <a:t>Master title</a:t>
            </a:r>
            <a:endParaRPr lang="en-US" dirty="0"/>
          </a:p>
        </p:txBody>
      </p:sp>
      <p:sp>
        <p:nvSpPr>
          <p:cNvPr id="3" name="Text Placeholder 2"/>
          <p:cNvSpPr>
            <a:spLocks noGrp="1"/>
          </p:cNvSpPr>
          <p:nvPr>
            <p:ph type="body" idx="1"/>
          </p:nvPr>
        </p:nvSpPr>
        <p:spPr bwMode="gray">
          <a:xfrm>
            <a:off x="230825" y="950912"/>
            <a:ext cx="8679813" cy="3786687"/>
          </a:xfrm>
          <a:prstGeom prst="rect">
            <a:avLst/>
          </a:prstGeom>
        </p:spPr>
        <p:txBody>
          <a:bodyPr vert="horz" lIns="0" tIns="0" rIns="0" bIns="0" rtlCol="0">
            <a:noAutofit/>
          </a:bodyPr>
          <a:lstStyle/>
          <a:p>
            <a:pPr lvl="0"/>
            <a:r>
              <a:rPr lang="en-US" altLang="ja-JP" dirty="0"/>
              <a:t>Bullets level 1</a:t>
            </a:r>
            <a:endParaRPr lang="ja-JP" altLang="en-US" dirty="0"/>
          </a:p>
          <a:p>
            <a:pPr lvl="1"/>
            <a:r>
              <a:rPr lang="en-GB" altLang="ja-JP" dirty="0"/>
              <a:t>Bullets level 2</a:t>
            </a:r>
            <a:endParaRPr lang="ja-JP" altLang="en-US" dirty="0"/>
          </a:p>
          <a:p>
            <a:pPr lvl="2"/>
            <a:r>
              <a:rPr lang="en-US" altLang="ja-JP" dirty="0"/>
              <a:t>Bullets level 3</a:t>
            </a:r>
            <a:endParaRPr lang="ja-JP" altLang="en-US" dirty="0"/>
          </a:p>
          <a:p>
            <a:pPr lvl="3"/>
            <a:r>
              <a:rPr lang="en-GB" altLang="ja-JP" dirty="0"/>
              <a:t>Bullets level 4</a:t>
            </a:r>
          </a:p>
          <a:p>
            <a:pPr lvl="4"/>
            <a:r>
              <a:rPr lang="en-US" altLang="ja-JP" dirty="0"/>
              <a:t>Text</a:t>
            </a:r>
          </a:p>
          <a:p>
            <a:pPr lvl="5"/>
            <a:r>
              <a:rPr lang="en-US" altLang="ja-JP" dirty="0"/>
              <a:t>Text</a:t>
            </a:r>
          </a:p>
          <a:p>
            <a:pPr lvl="6"/>
            <a:r>
              <a:rPr lang="en-US" altLang="ja-JP" dirty="0"/>
              <a:t>Text</a:t>
            </a:r>
          </a:p>
          <a:p>
            <a:pPr lvl="7"/>
            <a:r>
              <a:rPr lang="en-US" altLang="ja-JP" dirty="0"/>
              <a:t>Text</a:t>
            </a:r>
          </a:p>
          <a:p>
            <a:pPr lvl="8"/>
            <a:r>
              <a:rPr lang="en-US" altLang="ja-JP" dirty="0"/>
              <a:t>Text</a:t>
            </a:r>
            <a:endParaRPr lang="ja-JP" altLang="en-US" dirty="0"/>
          </a:p>
        </p:txBody>
      </p:sp>
      <p:sp>
        <p:nvSpPr>
          <p:cNvPr id="5" name="Footer Placeholder 4"/>
          <p:cNvSpPr>
            <a:spLocks noGrp="1"/>
          </p:cNvSpPr>
          <p:nvPr>
            <p:ph type="ftr" sz="quarter" idx="3"/>
          </p:nvPr>
        </p:nvSpPr>
        <p:spPr bwMode="gray">
          <a:xfrm>
            <a:off x="7756525" y="4888352"/>
            <a:ext cx="1156117" cy="107722"/>
          </a:xfrm>
          <a:prstGeom prst="rect">
            <a:avLst/>
          </a:prstGeom>
        </p:spPr>
        <p:txBody>
          <a:bodyPr vert="horz" wrap="none" lIns="0" tIns="0" rIns="0" bIns="0" rtlCol="0" anchor="ctr">
            <a:noAutofit/>
          </a:bodyPr>
          <a:lstStyle>
            <a:lvl1pPr algn="r">
              <a:defRPr sz="700">
                <a:solidFill>
                  <a:schemeClr val="tx1"/>
                </a:solidFill>
                <a:latin typeface="+mn-lt"/>
              </a:defRPr>
            </a:lvl1pPr>
          </a:lstStyle>
          <a:p>
            <a:r>
              <a:rPr lang="de-DE" altLang="ja-JP"/>
              <a:t>© Fujitsu 2023</a:t>
            </a:r>
            <a:endParaRPr lang="de-DE" altLang="ja-JP" dirty="0"/>
          </a:p>
        </p:txBody>
      </p:sp>
      <p:sp>
        <p:nvSpPr>
          <p:cNvPr id="6" name="Slide Number Placeholder 5"/>
          <p:cNvSpPr>
            <a:spLocks noGrp="1"/>
          </p:cNvSpPr>
          <p:nvPr>
            <p:ph type="sldNum" sz="quarter" idx="4"/>
          </p:nvPr>
        </p:nvSpPr>
        <p:spPr bwMode="gray">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19" name="Picture 56" descr="Fujitsu">
            <a:extLst>
              <a:ext uri="{FF2B5EF4-FFF2-40B4-BE49-F238E27FC236}">
                <a16:creationId xmlns:a16="http://schemas.microsoft.com/office/drawing/2014/main" id="{7653AB81-D598-4CB6-90F5-05C4B9640EE9}"/>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7864250" y="4761"/>
            <a:ext cx="1126108" cy="685800"/>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46E8916E-4CB4-442B-B352-D340C024CCAB}"/>
              </a:ext>
            </a:extLst>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306366327"/>
      </p:ext>
    </p:extLst>
  </p:cSld>
  <p:clrMap bg1="lt1" tx1="dk1" bg2="lt2" tx2="dk2" accent1="accent1" accent2="accent2" accent3="accent3" accent4="accent4" accent5="accent5" accent6="accent6" hlink="hlink" folHlink="folHlink"/>
  <p:sldLayoutIdLst>
    <p:sldLayoutId id="2147483675" r:id="rId1"/>
    <p:sldLayoutId id="2147483672" r:id="rId2"/>
    <p:sldLayoutId id="2147483684" r:id="rId3"/>
    <p:sldLayoutId id="2147483686" r:id="rId4"/>
    <p:sldLayoutId id="2147483662" r:id="rId5"/>
    <p:sldLayoutId id="2147483674" r:id="rId6"/>
    <p:sldLayoutId id="2147483715" r:id="rId7"/>
  </p:sldLayoutIdLst>
  <p:hf hdr="0"/>
  <p:txStyles>
    <p:titleStyle>
      <a:lvl1pPr algn="l" defTabSz="685800" rtl="0" eaLnBrk="1" latinLnBrk="0" hangingPunct="1">
        <a:lnSpc>
          <a:spcPct val="90000"/>
        </a:lnSpc>
        <a:spcBef>
          <a:spcPct val="0"/>
        </a:spcBef>
        <a:buNone/>
        <a:defRPr kumimoji="1" sz="2800" b="0"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0"/>
        </a:spcBef>
        <a:spcAft>
          <a:spcPts val="600"/>
        </a:spcAft>
        <a:buClr>
          <a:schemeClr val="accent3"/>
        </a:buClr>
        <a:buSzPct val="90000"/>
        <a:buFont typeface="Wingdings" panose="05000000000000000000" pitchFamily="2" charset="2"/>
        <a:buChar char="l"/>
        <a:defRPr kumimoji="1" sz="2400" kern="1200">
          <a:solidFill>
            <a:schemeClr val="tx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tx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pos="146" userDrawn="1">
          <p15:clr>
            <a:srgbClr val="F26B43"/>
          </p15:clr>
        </p15:guide>
        <p15:guide id="4" pos="5612" userDrawn="1">
          <p15:clr>
            <a:srgbClr val="F26B43"/>
          </p15:clr>
        </p15:guide>
        <p15:guide id="5" orient="horz" pos="3094" userDrawn="1">
          <p15:clr>
            <a:srgbClr val="F26B43"/>
          </p15:clr>
        </p15:guide>
        <p15:guide id="6" orient="horz" pos="145" userDrawn="1">
          <p15:clr>
            <a:srgbClr val="F26B43"/>
          </p15:clr>
        </p15:guide>
        <p15:guide id="7" orient="horz" pos="599" userDrawn="1">
          <p15:clr>
            <a:srgbClr val="F26B43"/>
          </p15:clr>
        </p15:guide>
        <p15:guide id="8" orient="horz" pos="29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14C7F19C-94E8-465D-A5C2-B08E008B7883}"/>
              </a:ext>
              <a:ext uri="{C183D7F6-B498-43B3-948B-1728B52AA6E4}">
                <adec:decorative xmlns:adec="http://schemas.microsoft.com/office/drawing/2017/decorative" val="1"/>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r="283"/>
          <a:stretch/>
        </p:blipFill>
        <p:spPr bwMode="gray">
          <a:xfrm>
            <a:off x="0" y="-4012"/>
            <a:ext cx="9144000" cy="716400"/>
          </a:xfrm>
          <a:prstGeom prst="rect">
            <a:avLst/>
          </a:prstGeom>
        </p:spPr>
      </p:pic>
      <p:sp>
        <p:nvSpPr>
          <p:cNvPr id="19" name="正方形/長方形 3">
            <a:extLst>
              <a:ext uri="{FF2B5EF4-FFF2-40B4-BE49-F238E27FC236}">
                <a16:creationId xmlns:a16="http://schemas.microsoft.com/office/drawing/2014/main" id="{7DF2C3F6-E622-447A-AA4B-51510F472938}"/>
              </a:ext>
            </a:extLst>
          </p:cNvPr>
          <p:cNvSpPr/>
          <p:nvPr userDrawn="1"/>
        </p:nvSpPr>
        <p:spPr bwMode="gray">
          <a:xfrm>
            <a:off x="6796877" y="-2144"/>
            <a:ext cx="2347122" cy="714532"/>
          </a:xfrm>
          <a:prstGeom prst="rect">
            <a:avLst/>
          </a:prstGeom>
          <a:gradFill flip="none" rotWithShape="1">
            <a:gsLst>
              <a:gs pos="0">
                <a:schemeClr val="accent1">
                  <a:alpha val="80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2" name="Title Placeholder 1"/>
          <p:cNvSpPr>
            <a:spLocks noGrp="1"/>
          </p:cNvSpPr>
          <p:nvPr>
            <p:ph type="title"/>
          </p:nvPr>
        </p:nvSpPr>
        <p:spPr bwMode="gray">
          <a:xfrm>
            <a:off x="230825" y="166200"/>
            <a:ext cx="7740000" cy="387798"/>
          </a:xfrm>
          <a:prstGeom prst="rect">
            <a:avLst/>
          </a:prstGeom>
        </p:spPr>
        <p:txBody>
          <a:bodyPr vert="horz" lIns="0" tIns="0" rIns="0" bIns="0" rtlCol="0" anchor="ctr">
            <a:spAutoFit/>
          </a:bodyPr>
          <a:lstStyle/>
          <a:p>
            <a:r>
              <a:rPr lang="en-US" altLang="ja-JP" dirty="0"/>
              <a:t>Master title</a:t>
            </a:r>
            <a:endParaRPr lang="en-US" dirty="0"/>
          </a:p>
        </p:txBody>
      </p:sp>
      <p:sp>
        <p:nvSpPr>
          <p:cNvPr id="3" name="Text Placeholder 2"/>
          <p:cNvSpPr>
            <a:spLocks noGrp="1"/>
          </p:cNvSpPr>
          <p:nvPr>
            <p:ph type="body" idx="1"/>
          </p:nvPr>
        </p:nvSpPr>
        <p:spPr bwMode="gray">
          <a:xfrm>
            <a:off x="230825" y="950912"/>
            <a:ext cx="8679813" cy="3786687"/>
          </a:xfrm>
          <a:prstGeom prst="rect">
            <a:avLst/>
          </a:prstGeom>
        </p:spPr>
        <p:txBody>
          <a:bodyPr vert="horz" lIns="0" tIns="0" rIns="0" bIns="0" rtlCol="0">
            <a:noAutofit/>
          </a:bodyPr>
          <a:lstStyle/>
          <a:p>
            <a:pPr lvl="0"/>
            <a:r>
              <a:rPr lang="en-US" altLang="ja-JP" dirty="0"/>
              <a:t>Bullets level 1</a:t>
            </a:r>
            <a:endParaRPr lang="ja-JP" altLang="en-US" dirty="0"/>
          </a:p>
          <a:p>
            <a:pPr lvl="1"/>
            <a:r>
              <a:rPr lang="en-GB" altLang="ja-JP" dirty="0"/>
              <a:t>Bullets level 2</a:t>
            </a:r>
            <a:endParaRPr lang="ja-JP" altLang="en-US" dirty="0"/>
          </a:p>
          <a:p>
            <a:pPr lvl="2"/>
            <a:r>
              <a:rPr lang="en-US" altLang="ja-JP" dirty="0"/>
              <a:t>Bullets level 3</a:t>
            </a:r>
            <a:endParaRPr lang="ja-JP" altLang="en-US" dirty="0"/>
          </a:p>
          <a:p>
            <a:pPr lvl="3"/>
            <a:r>
              <a:rPr lang="en-GB" altLang="ja-JP" dirty="0"/>
              <a:t>Bullets level 4</a:t>
            </a:r>
          </a:p>
          <a:p>
            <a:pPr lvl="4"/>
            <a:r>
              <a:rPr lang="en-GB" altLang="ja-JP" dirty="0"/>
              <a:t>Text</a:t>
            </a:r>
          </a:p>
          <a:p>
            <a:pPr lvl="5"/>
            <a:r>
              <a:rPr lang="en-GB" altLang="ja-JP" dirty="0"/>
              <a:t>Text</a:t>
            </a:r>
          </a:p>
          <a:p>
            <a:pPr lvl="6"/>
            <a:r>
              <a:rPr lang="en-GB" altLang="ja-JP" dirty="0"/>
              <a:t>Text</a:t>
            </a:r>
          </a:p>
          <a:p>
            <a:pPr lvl="7"/>
            <a:r>
              <a:rPr lang="en-GB" altLang="ja-JP" dirty="0"/>
              <a:t>Text</a:t>
            </a:r>
          </a:p>
          <a:p>
            <a:pPr lvl="8"/>
            <a:r>
              <a:rPr lang="en-GB" altLang="ja-JP" dirty="0"/>
              <a:t>Text</a:t>
            </a:r>
          </a:p>
          <a:p>
            <a:pPr lvl="3"/>
            <a:endParaRPr lang="ja-JP" altLang="en-US" dirty="0"/>
          </a:p>
        </p:txBody>
      </p:sp>
      <p:sp>
        <p:nvSpPr>
          <p:cNvPr id="5" name="Footer Placeholder 4"/>
          <p:cNvSpPr>
            <a:spLocks noGrp="1"/>
          </p:cNvSpPr>
          <p:nvPr>
            <p:ph type="ftr" sz="quarter" idx="3"/>
          </p:nvPr>
        </p:nvSpPr>
        <p:spPr bwMode="gray">
          <a:xfrm>
            <a:off x="7756525" y="4888352"/>
            <a:ext cx="1156117" cy="107722"/>
          </a:xfrm>
          <a:prstGeom prst="rect">
            <a:avLst/>
          </a:prstGeom>
        </p:spPr>
        <p:txBody>
          <a:bodyPr vert="horz" wrap="none" lIns="0" tIns="0" rIns="0" bIns="0" rtlCol="0" anchor="ctr">
            <a:noAutofit/>
          </a:bodyPr>
          <a:lstStyle>
            <a:lvl1pPr algn="r">
              <a:defRPr sz="700">
                <a:solidFill>
                  <a:schemeClr val="tx1"/>
                </a:solidFill>
                <a:latin typeface="+mn-lt"/>
              </a:defRPr>
            </a:lvl1pPr>
          </a:lstStyle>
          <a:p>
            <a:r>
              <a:rPr lang="de-DE" altLang="ja-JP"/>
              <a:t>© Fujitsu 2023</a:t>
            </a:r>
            <a:endParaRPr lang="de-DE" altLang="ja-JP" dirty="0"/>
          </a:p>
        </p:txBody>
      </p:sp>
      <p:sp>
        <p:nvSpPr>
          <p:cNvPr id="6" name="Slide Number Placeholder 5"/>
          <p:cNvSpPr>
            <a:spLocks noGrp="1"/>
          </p:cNvSpPr>
          <p:nvPr>
            <p:ph type="sldNum" sz="quarter" idx="4"/>
          </p:nvPr>
        </p:nvSpPr>
        <p:spPr bwMode="gray">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29" name="Picture 56" descr="Fujitsu">
            <a:extLst>
              <a:ext uri="{FF2B5EF4-FFF2-40B4-BE49-F238E27FC236}">
                <a16:creationId xmlns:a16="http://schemas.microsoft.com/office/drawing/2014/main" id="{BC48B882-E0DE-46EE-A244-2CFBB29355D0}"/>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1" name="Picture 23" descr="A picture containing icon&#10;&#10;Description automatically generated">
            <a:extLst>
              <a:ext uri="{FF2B5EF4-FFF2-40B4-BE49-F238E27FC236}">
                <a16:creationId xmlns:a16="http://schemas.microsoft.com/office/drawing/2014/main" id="{ED1FFFD2-55A2-4BEF-BA56-974D9E34A658}"/>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99680321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Lst>
  <p:hf hdr="0"/>
  <p:txStyles>
    <p:titleStyle>
      <a:lvl1pPr algn="l" defTabSz="685800" rtl="0" eaLnBrk="1" latinLnBrk="0" hangingPunct="1">
        <a:lnSpc>
          <a:spcPct val="90000"/>
        </a:lnSpc>
        <a:spcBef>
          <a:spcPct val="0"/>
        </a:spcBef>
        <a:buNone/>
        <a:defRPr kumimoji="1" sz="2800" b="0"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0"/>
        </a:spcBef>
        <a:spcAft>
          <a:spcPts val="600"/>
        </a:spcAft>
        <a:buClr>
          <a:schemeClr val="accent1"/>
        </a:buClr>
        <a:buSzPct val="90000"/>
        <a:buFont typeface="Wingdings" panose="05000000000000000000" pitchFamily="2" charset="2"/>
        <a:buChar char="l"/>
        <a:defRPr kumimoji="1" sz="2400" kern="1200">
          <a:solidFill>
            <a:schemeClr val="tx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tx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pos="146">
          <p15:clr>
            <a:srgbClr val="F26B43"/>
          </p15:clr>
        </p15:guide>
        <p15:guide id="4" pos="5612">
          <p15:clr>
            <a:srgbClr val="F26B43"/>
          </p15:clr>
        </p15:guide>
        <p15:guide id="5" orient="horz" pos="3094">
          <p15:clr>
            <a:srgbClr val="F26B43"/>
          </p15:clr>
        </p15:guide>
        <p15:guide id="6" orient="horz" pos="145">
          <p15:clr>
            <a:srgbClr val="F26B43"/>
          </p15:clr>
        </p15:guide>
        <p15:guide id="7" orient="horz" pos="599">
          <p15:clr>
            <a:srgbClr val="F26B43"/>
          </p15:clr>
        </p15:guide>
        <p15:guide id="8" orient="horz" pos="298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39" name="グループ化 38">
            <a:extLst>
              <a:ext uri="{FF2B5EF4-FFF2-40B4-BE49-F238E27FC236}">
                <a16:creationId xmlns:a16="http://schemas.microsoft.com/office/drawing/2014/main" id="{E1B0F958-6CC1-4F4C-9FC9-FE113708412A}"/>
              </a:ext>
            </a:extLst>
          </p:cNvPr>
          <p:cNvGrpSpPr/>
          <p:nvPr userDrawn="1"/>
        </p:nvGrpSpPr>
        <p:grpSpPr bwMode="gray">
          <a:xfrm>
            <a:off x="1143" y="-3923"/>
            <a:ext cx="9142857" cy="716400"/>
            <a:chOff x="1143" y="-3923"/>
            <a:chExt cx="9142857" cy="716400"/>
          </a:xfrm>
        </p:grpSpPr>
        <p:pic>
          <p:nvPicPr>
            <p:cNvPr id="40" name="図 39">
              <a:extLst>
                <a:ext uri="{FF2B5EF4-FFF2-40B4-BE49-F238E27FC236}">
                  <a16:creationId xmlns:a16="http://schemas.microsoft.com/office/drawing/2014/main" id="{A98FC027-C738-4D9D-A475-3FE6B15A3F2C}"/>
                </a:ext>
                <a:ext uri="{C183D7F6-B498-43B3-948B-1728B52AA6E4}">
                  <adec:decorative xmlns:adec="http://schemas.microsoft.com/office/drawing/2017/decorative" val="1"/>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bwMode="gray">
            <a:xfrm>
              <a:off x="1143" y="-3923"/>
              <a:ext cx="9142857" cy="716400"/>
            </a:xfrm>
            <a:prstGeom prst="rect">
              <a:avLst/>
            </a:prstGeom>
          </p:spPr>
        </p:pic>
        <p:sp>
          <p:nvSpPr>
            <p:cNvPr id="41" name="正方形/長方形 3">
              <a:extLst>
                <a:ext uri="{FF2B5EF4-FFF2-40B4-BE49-F238E27FC236}">
                  <a16:creationId xmlns:a16="http://schemas.microsoft.com/office/drawing/2014/main" id="{4C033CB7-E22F-4E09-9A33-B33A706BB35B}"/>
                </a:ext>
              </a:extLst>
            </p:cNvPr>
            <p:cNvSpPr/>
            <p:nvPr userDrawn="1"/>
          </p:nvSpPr>
          <p:spPr bwMode="gray">
            <a:xfrm>
              <a:off x="6637867" y="-2055"/>
              <a:ext cx="2506132" cy="714532"/>
            </a:xfrm>
            <a:prstGeom prst="rect">
              <a:avLst/>
            </a:prstGeom>
            <a:gradFill flip="none" rotWithShape="1">
              <a:gsLst>
                <a:gs pos="0">
                  <a:schemeClr val="accent4">
                    <a:alpha val="50000"/>
                  </a:schemeClr>
                </a:gs>
                <a:gs pos="100000">
                  <a:schemeClr val="accent4">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grpSp>
      <p:sp>
        <p:nvSpPr>
          <p:cNvPr id="2" name="Title Placeholder 1"/>
          <p:cNvSpPr>
            <a:spLocks noGrp="1"/>
          </p:cNvSpPr>
          <p:nvPr>
            <p:ph type="title"/>
          </p:nvPr>
        </p:nvSpPr>
        <p:spPr bwMode="gray">
          <a:xfrm>
            <a:off x="230825" y="166200"/>
            <a:ext cx="7740000" cy="387798"/>
          </a:xfrm>
          <a:prstGeom prst="rect">
            <a:avLst/>
          </a:prstGeom>
        </p:spPr>
        <p:txBody>
          <a:bodyPr vert="horz" lIns="0" tIns="0" rIns="0" bIns="0" rtlCol="0" anchor="ctr">
            <a:spAutoFit/>
          </a:bodyPr>
          <a:lstStyle/>
          <a:p>
            <a:r>
              <a:rPr lang="en-US" altLang="ja-JP" dirty="0"/>
              <a:t>Master title</a:t>
            </a:r>
            <a:endParaRPr lang="en-US" dirty="0"/>
          </a:p>
        </p:txBody>
      </p:sp>
      <p:sp>
        <p:nvSpPr>
          <p:cNvPr id="3" name="Text Placeholder 2"/>
          <p:cNvSpPr>
            <a:spLocks noGrp="1"/>
          </p:cNvSpPr>
          <p:nvPr>
            <p:ph type="body" idx="1"/>
          </p:nvPr>
        </p:nvSpPr>
        <p:spPr bwMode="gray">
          <a:xfrm>
            <a:off x="230825" y="950912"/>
            <a:ext cx="8679813" cy="3786687"/>
          </a:xfrm>
          <a:prstGeom prst="rect">
            <a:avLst/>
          </a:prstGeom>
        </p:spPr>
        <p:txBody>
          <a:bodyPr vert="horz" lIns="0" tIns="0" rIns="0" bIns="0" rtlCol="0">
            <a:noAutofit/>
          </a:bodyPr>
          <a:lstStyle/>
          <a:p>
            <a:pPr lvl="0"/>
            <a:r>
              <a:rPr lang="en-US" altLang="ja-JP" dirty="0"/>
              <a:t>Bullets level 1</a:t>
            </a:r>
            <a:endParaRPr lang="ja-JP" altLang="en-US" dirty="0"/>
          </a:p>
          <a:p>
            <a:pPr lvl="1"/>
            <a:r>
              <a:rPr lang="en-GB" altLang="ja-JP" dirty="0"/>
              <a:t>Bullets level 2</a:t>
            </a:r>
            <a:endParaRPr lang="ja-JP" altLang="en-US" dirty="0"/>
          </a:p>
          <a:p>
            <a:pPr lvl="2"/>
            <a:r>
              <a:rPr lang="en-US" altLang="ja-JP" dirty="0"/>
              <a:t>Bullets level 3</a:t>
            </a:r>
            <a:endParaRPr lang="ja-JP" altLang="en-US" dirty="0"/>
          </a:p>
          <a:p>
            <a:pPr lvl="3"/>
            <a:r>
              <a:rPr lang="en-GB" altLang="ja-JP" dirty="0"/>
              <a:t>Bullets level 4</a:t>
            </a:r>
          </a:p>
          <a:p>
            <a:pPr lvl="4"/>
            <a:r>
              <a:rPr lang="en-GB" altLang="ja-JP" dirty="0"/>
              <a:t>Text</a:t>
            </a:r>
          </a:p>
          <a:p>
            <a:pPr lvl="5"/>
            <a:r>
              <a:rPr lang="en-GB" altLang="ja-JP" dirty="0"/>
              <a:t>Text</a:t>
            </a:r>
          </a:p>
          <a:p>
            <a:pPr lvl="6"/>
            <a:r>
              <a:rPr lang="en-GB" altLang="ja-JP" dirty="0"/>
              <a:t>Text</a:t>
            </a:r>
          </a:p>
          <a:p>
            <a:pPr lvl="7"/>
            <a:r>
              <a:rPr lang="en-GB" altLang="ja-JP" dirty="0"/>
              <a:t>Text</a:t>
            </a:r>
          </a:p>
          <a:p>
            <a:pPr lvl="8"/>
            <a:r>
              <a:rPr lang="en-GB" altLang="ja-JP" dirty="0"/>
              <a:t>Text</a:t>
            </a:r>
            <a:endParaRPr lang="ja-JP" altLang="en-US" dirty="0"/>
          </a:p>
        </p:txBody>
      </p:sp>
      <p:sp>
        <p:nvSpPr>
          <p:cNvPr id="5" name="Footer Placeholder 4"/>
          <p:cNvSpPr>
            <a:spLocks noGrp="1"/>
          </p:cNvSpPr>
          <p:nvPr>
            <p:ph type="ftr" sz="quarter" idx="3"/>
          </p:nvPr>
        </p:nvSpPr>
        <p:spPr bwMode="gray">
          <a:xfrm>
            <a:off x="7756525" y="4888352"/>
            <a:ext cx="1156117" cy="107722"/>
          </a:xfrm>
          <a:prstGeom prst="rect">
            <a:avLst/>
          </a:prstGeom>
        </p:spPr>
        <p:txBody>
          <a:bodyPr vert="horz" wrap="none" lIns="0" tIns="0" rIns="0" bIns="0" rtlCol="0" anchor="ctr">
            <a:noAutofit/>
          </a:bodyPr>
          <a:lstStyle>
            <a:lvl1pPr algn="r">
              <a:defRPr sz="700">
                <a:solidFill>
                  <a:schemeClr val="tx1"/>
                </a:solidFill>
                <a:latin typeface="+mn-lt"/>
              </a:defRPr>
            </a:lvl1pPr>
          </a:lstStyle>
          <a:p>
            <a:r>
              <a:rPr lang="de-DE" altLang="ja-JP"/>
              <a:t>© Fujitsu 2023</a:t>
            </a:r>
            <a:endParaRPr lang="de-DE" altLang="ja-JP" dirty="0"/>
          </a:p>
        </p:txBody>
      </p:sp>
      <p:sp>
        <p:nvSpPr>
          <p:cNvPr id="6" name="Slide Number Placeholder 5"/>
          <p:cNvSpPr>
            <a:spLocks noGrp="1"/>
          </p:cNvSpPr>
          <p:nvPr>
            <p:ph type="sldNum" sz="quarter" idx="4"/>
          </p:nvPr>
        </p:nvSpPr>
        <p:spPr bwMode="gray">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19" name="Picture 56" descr="Fujitsu">
            <a:extLst>
              <a:ext uri="{FF2B5EF4-FFF2-40B4-BE49-F238E27FC236}">
                <a16:creationId xmlns:a16="http://schemas.microsoft.com/office/drawing/2014/main" id="{A97BCC30-CAF2-425F-8008-0C6D5C657B2D}"/>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2" name="Picture 23" descr="A picture containing icon&#10;&#10;Description automatically generated">
            <a:extLst>
              <a:ext uri="{FF2B5EF4-FFF2-40B4-BE49-F238E27FC236}">
                <a16:creationId xmlns:a16="http://schemas.microsoft.com/office/drawing/2014/main" id="{52FD7E7A-F475-4AFE-A610-D13C8448C224}"/>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211309184"/>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Lst>
  <p:hf hdr="0"/>
  <p:txStyles>
    <p:titleStyle>
      <a:lvl1pPr algn="l" defTabSz="685800" rtl="0" eaLnBrk="1" latinLnBrk="0" hangingPunct="1">
        <a:lnSpc>
          <a:spcPct val="90000"/>
        </a:lnSpc>
        <a:spcBef>
          <a:spcPct val="0"/>
        </a:spcBef>
        <a:buNone/>
        <a:defRPr kumimoji="1" sz="2800" b="0"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0"/>
        </a:spcBef>
        <a:spcAft>
          <a:spcPts val="600"/>
        </a:spcAft>
        <a:buClr>
          <a:schemeClr val="accent4"/>
        </a:buClr>
        <a:buSzPct val="90000"/>
        <a:buFont typeface="Wingdings" panose="05000000000000000000" pitchFamily="2" charset="2"/>
        <a:buChar char="l"/>
        <a:defRPr kumimoji="1" sz="2400" kern="1200">
          <a:solidFill>
            <a:schemeClr val="tx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tx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pos="146">
          <p15:clr>
            <a:srgbClr val="F26B43"/>
          </p15:clr>
        </p15:guide>
        <p15:guide id="4" pos="5612">
          <p15:clr>
            <a:srgbClr val="F26B43"/>
          </p15:clr>
        </p15:guide>
        <p15:guide id="5" orient="horz" pos="3094">
          <p15:clr>
            <a:srgbClr val="F26B43"/>
          </p15:clr>
        </p15:guide>
        <p15:guide id="6" orient="horz" pos="145">
          <p15:clr>
            <a:srgbClr val="F26B43"/>
          </p15:clr>
        </p15:guide>
        <p15:guide id="7" orient="horz" pos="599">
          <p15:clr>
            <a:srgbClr val="F26B43"/>
          </p15:clr>
        </p15:guide>
        <p15:guide id="8" orient="horz" pos="2987">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EF814A34-65F2-4BEB-B061-03E46942BC70}"/>
              </a:ext>
              <a:ext uri="{C183D7F6-B498-43B3-948B-1728B52AA6E4}">
                <adec:decorative xmlns:adec="http://schemas.microsoft.com/office/drawing/2017/decorative" val="1"/>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r="295"/>
          <a:stretch/>
        </p:blipFill>
        <p:spPr bwMode="gray">
          <a:xfrm>
            <a:off x="1143" y="-3923"/>
            <a:ext cx="9142857" cy="716400"/>
          </a:xfrm>
          <a:prstGeom prst="rect">
            <a:avLst/>
          </a:prstGeom>
        </p:spPr>
      </p:pic>
      <p:sp>
        <p:nvSpPr>
          <p:cNvPr id="19" name="正方形/長方形 3">
            <a:extLst>
              <a:ext uri="{FF2B5EF4-FFF2-40B4-BE49-F238E27FC236}">
                <a16:creationId xmlns:a16="http://schemas.microsoft.com/office/drawing/2014/main" id="{E52DD1F5-3903-4E39-8444-47947DF80896}"/>
              </a:ext>
            </a:extLst>
          </p:cNvPr>
          <p:cNvSpPr/>
          <p:nvPr userDrawn="1"/>
        </p:nvSpPr>
        <p:spPr bwMode="gray">
          <a:xfrm>
            <a:off x="7271191" y="-2055"/>
            <a:ext cx="1872808" cy="714532"/>
          </a:xfrm>
          <a:prstGeom prst="rect">
            <a:avLst/>
          </a:prstGeom>
          <a:gradFill flip="none" rotWithShape="1">
            <a:gsLst>
              <a:gs pos="0">
                <a:schemeClr val="accent6">
                  <a:alpha val="60000"/>
                </a:schemeClr>
              </a:gs>
              <a:gs pos="100000">
                <a:schemeClr val="accent6">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2" name="Title Placeholder 1"/>
          <p:cNvSpPr>
            <a:spLocks noGrp="1"/>
          </p:cNvSpPr>
          <p:nvPr>
            <p:ph type="title"/>
          </p:nvPr>
        </p:nvSpPr>
        <p:spPr bwMode="gray">
          <a:xfrm>
            <a:off x="230825" y="166200"/>
            <a:ext cx="7740000" cy="387798"/>
          </a:xfrm>
          <a:prstGeom prst="rect">
            <a:avLst/>
          </a:prstGeom>
        </p:spPr>
        <p:txBody>
          <a:bodyPr vert="horz" lIns="0" tIns="0" rIns="0" bIns="0" rtlCol="0" anchor="ctr">
            <a:spAutoFit/>
          </a:bodyPr>
          <a:lstStyle/>
          <a:p>
            <a:r>
              <a:rPr lang="en-US" altLang="ja-JP" dirty="0"/>
              <a:t>Master title</a:t>
            </a:r>
            <a:endParaRPr lang="en-US" dirty="0"/>
          </a:p>
        </p:txBody>
      </p:sp>
      <p:sp>
        <p:nvSpPr>
          <p:cNvPr id="3" name="Text Placeholder 2"/>
          <p:cNvSpPr>
            <a:spLocks noGrp="1"/>
          </p:cNvSpPr>
          <p:nvPr>
            <p:ph type="body" idx="1"/>
          </p:nvPr>
        </p:nvSpPr>
        <p:spPr bwMode="gray">
          <a:xfrm>
            <a:off x="230825" y="950912"/>
            <a:ext cx="8679813" cy="3786687"/>
          </a:xfrm>
          <a:prstGeom prst="rect">
            <a:avLst/>
          </a:prstGeom>
        </p:spPr>
        <p:txBody>
          <a:bodyPr vert="horz" lIns="0" tIns="0" rIns="0" bIns="0" rtlCol="0">
            <a:noAutofit/>
          </a:bodyPr>
          <a:lstStyle/>
          <a:p>
            <a:pPr lvl="0"/>
            <a:r>
              <a:rPr lang="en-US" altLang="ja-JP" dirty="0"/>
              <a:t>Bullets level 1</a:t>
            </a:r>
            <a:endParaRPr lang="ja-JP" altLang="en-US" dirty="0"/>
          </a:p>
          <a:p>
            <a:pPr lvl="1"/>
            <a:r>
              <a:rPr lang="en-GB" altLang="ja-JP" dirty="0"/>
              <a:t>Bullets level 2</a:t>
            </a:r>
            <a:endParaRPr lang="ja-JP" altLang="en-US" dirty="0"/>
          </a:p>
          <a:p>
            <a:pPr lvl="2"/>
            <a:r>
              <a:rPr lang="en-US" altLang="ja-JP" dirty="0"/>
              <a:t>Bullets level 3</a:t>
            </a:r>
            <a:endParaRPr lang="ja-JP" altLang="en-US" dirty="0"/>
          </a:p>
          <a:p>
            <a:pPr lvl="3"/>
            <a:r>
              <a:rPr lang="en-GB" altLang="ja-JP" dirty="0"/>
              <a:t>Bullets level 4</a:t>
            </a:r>
          </a:p>
          <a:p>
            <a:pPr lvl="4"/>
            <a:r>
              <a:rPr lang="en-GB" altLang="ja-JP" dirty="0"/>
              <a:t>Text</a:t>
            </a:r>
          </a:p>
          <a:p>
            <a:pPr lvl="5"/>
            <a:r>
              <a:rPr lang="en-GB" altLang="ja-JP" dirty="0"/>
              <a:t>Text</a:t>
            </a:r>
          </a:p>
          <a:p>
            <a:pPr lvl="6"/>
            <a:r>
              <a:rPr lang="en-GB" altLang="ja-JP" dirty="0"/>
              <a:t>Text</a:t>
            </a:r>
          </a:p>
          <a:p>
            <a:pPr lvl="7"/>
            <a:r>
              <a:rPr lang="en-GB" altLang="ja-JP" dirty="0"/>
              <a:t>Text</a:t>
            </a:r>
          </a:p>
          <a:p>
            <a:pPr lvl="8"/>
            <a:r>
              <a:rPr lang="en-GB" altLang="ja-JP" dirty="0"/>
              <a:t>Text</a:t>
            </a:r>
          </a:p>
          <a:p>
            <a:pPr lvl="3"/>
            <a:endParaRPr lang="ja-JP" altLang="en-US" dirty="0"/>
          </a:p>
        </p:txBody>
      </p:sp>
      <p:sp>
        <p:nvSpPr>
          <p:cNvPr id="5" name="Footer Placeholder 4"/>
          <p:cNvSpPr>
            <a:spLocks noGrp="1"/>
          </p:cNvSpPr>
          <p:nvPr>
            <p:ph type="ftr" sz="quarter" idx="3"/>
          </p:nvPr>
        </p:nvSpPr>
        <p:spPr bwMode="gray">
          <a:xfrm>
            <a:off x="7756525" y="4888352"/>
            <a:ext cx="1156117" cy="107722"/>
          </a:xfrm>
          <a:prstGeom prst="rect">
            <a:avLst/>
          </a:prstGeom>
        </p:spPr>
        <p:txBody>
          <a:bodyPr vert="horz" wrap="none" lIns="0" tIns="0" rIns="0" bIns="0" rtlCol="0" anchor="ctr">
            <a:noAutofit/>
          </a:bodyPr>
          <a:lstStyle>
            <a:lvl1pPr algn="r">
              <a:defRPr sz="700">
                <a:solidFill>
                  <a:schemeClr val="tx1"/>
                </a:solidFill>
                <a:latin typeface="+mn-lt"/>
              </a:defRPr>
            </a:lvl1pPr>
          </a:lstStyle>
          <a:p>
            <a:r>
              <a:rPr lang="de-DE" altLang="ja-JP"/>
              <a:t>© Fujitsu 2023</a:t>
            </a:r>
            <a:endParaRPr lang="de-DE" altLang="ja-JP" dirty="0"/>
          </a:p>
        </p:txBody>
      </p:sp>
      <p:sp>
        <p:nvSpPr>
          <p:cNvPr id="6" name="Slide Number Placeholder 5"/>
          <p:cNvSpPr>
            <a:spLocks noGrp="1"/>
          </p:cNvSpPr>
          <p:nvPr>
            <p:ph type="sldNum" sz="quarter" idx="4"/>
          </p:nvPr>
        </p:nvSpPr>
        <p:spPr bwMode="gray">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28" name="Picture 56" descr="Fujitsu">
            <a:extLst>
              <a:ext uri="{FF2B5EF4-FFF2-40B4-BE49-F238E27FC236}">
                <a16:creationId xmlns:a16="http://schemas.microsoft.com/office/drawing/2014/main" id="{BD0A1035-B134-4B50-A2ED-982EF0A29363}"/>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1" name="Picture 23" descr="A picture containing icon&#10;&#10;Description automatically generated">
            <a:extLst>
              <a:ext uri="{FF2B5EF4-FFF2-40B4-BE49-F238E27FC236}">
                <a16:creationId xmlns:a16="http://schemas.microsoft.com/office/drawing/2014/main" id="{B1FC47A9-1346-4257-873F-E9E8C64039B2}"/>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362385237"/>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Lst>
  <p:hf hdr="0"/>
  <p:txStyles>
    <p:titleStyle>
      <a:lvl1pPr algn="l" defTabSz="685800" rtl="0" eaLnBrk="1" latinLnBrk="0" hangingPunct="1">
        <a:lnSpc>
          <a:spcPct val="90000"/>
        </a:lnSpc>
        <a:spcBef>
          <a:spcPct val="0"/>
        </a:spcBef>
        <a:buNone/>
        <a:defRPr kumimoji="1" sz="2800" b="0"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0"/>
        </a:spcBef>
        <a:spcAft>
          <a:spcPts val="600"/>
        </a:spcAft>
        <a:buClr>
          <a:schemeClr val="accent6"/>
        </a:buClr>
        <a:buSzPct val="90000"/>
        <a:buFont typeface="Wingdings" panose="05000000000000000000" pitchFamily="2" charset="2"/>
        <a:buChar char="l"/>
        <a:defRPr kumimoji="1" sz="2400" kern="1200">
          <a:solidFill>
            <a:schemeClr val="tx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tx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pos="146">
          <p15:clr>
            <a:srgbClr val="F26B43"/>
          </p15:clr>
        </p15:guide>
        <p15:guide id="4" pos="5612">
          <p15:clr>
            <a:srgbClr val="F26B43"/>
          </p15:clr>
        </p15:guide>
        <p15:guide id="5" orient="horz" pos="3094">
          <p15:clr>
            <a:srgbClr val="F26B43"/>
          </p15:clr>
        </p15:guide>
        <p15:guide id="6" orient="horz" pos="145">
          <p15:clr>
            <a:srgbClr val="F26B43"/>
          </p15:clr>
        </p15:guide>
        <p15:guide id="7" orient="horz" pos="599">
          <p15:clr>
            <a:srgbClr val="F26B43"/>
          </p15:clr>
        </p15:guide>
        <p15:guide id="8" orient="horz" pos="298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837A7003-EBE5-443B-A033-0D779195991B}"/>
              </a:ext>
              <a:ext uri="{C183D7F6-B498-43B3-948B-1728B52AA6E4}">
                <adec:decorative xmlns:adec="http://schemas.microsoft.com/office/drawing/2017/decorative" val="1"/>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r="295"/>
          <a:stretch/>
        </p:blipFill>
        <p:spPr bwMode="gray">
          <a:xfrm>
            <a:off x="1143" y="-3923"/>
            <a:ext cx="9142857" cy="716400"/>
          </a:xfrm>
          <a:prstGeom prst="rect">
            <a:avLst/>
          </a:prstGeom>
        </p:spPr>
      </p:pic>
      <p:sp>
        <p:nvSpPr>
          <p:cNvPr id="2" name="Title Placeholder 1"/>
          <p:cNvSpPr>
            <a:spLocks noGrp="1"/>
          </p:cNvSpPr>
          <p:nvPr>
            <p:ph type="title"/>
          </p:nvPr>
        </p:nvSpPr>
        <p:spPr bwMode="gray">
          <a:xfrm>
            <a:off x="230825" y="166200"/>
            <a:ext cx="7740000" cy="387798"/>
          </a:xfrm>
          <a:prstGeom prst="rect">
            <a:avLst/>
          </a:prstGeom>
        </p:spPr>
        <p:txBody>
          <a:bodyPr vert="horz" lIns="0" tIns="0" rIns="0" bIns="0" rtlCol="0" anchor="ctr">
            <a:spAutoFit/>
          </a:bodyPr>
          <a:lstStyle/>
          <a:p>
            <a:r>
              <a:rPr lang="en-US" altLang="ja-JP" dirty="0"/>
              <a:t>Master title</a:t>
            </a:r>
            <a:endParaRPr lang="en-US" dirty="0"/>
          </a:p>
        </p:txBody>
      </p:sp>
      <p:sp>
        <p:nvSpPr>
          <p:cNvPr id="3" name="Text Placeholder 2"/>
          <p:cNvSpPr>
            <a:spLocks noGrp="1"/>
          </p:cNvSpPr>
          <p:nvPr>
            <p:ph type="body" idx="1"/>
          </p:nvPr>
        </p:nvSpPr>
        <p:spPr bwMode="gray">
          <a:xfrm>
            <a:off x="230825" y="950912"/>
            <a:ext cx="8679813" cy="3786687"/>
          </a:xfrm>
          <a:prstGeom prst="rect">
            <a:avLst/>
          </a:prstGeom>
        </p:spPr>
        <p:txBody>
          <a:bodyPr vert="horz" lIns="0" tIns="0" rIns="0" bIns="0" rtlCol="0">
            <a:noAutofit/>
          </a:bodyPr>
          <a:lstStyle/>
          <a:p>
            <a:pPr lvl="0"/>
            <a:r>
              <a:rPr lang="en-US" altLang="ja-JP" dirty="0"/>
              <a:t>Bullets level 1</a:t>
            </a:r>
            <a:endParaRPr lang="ja-JP" altLang="en-US" dirty="0"/>
          </a:p>
          <a:p>
            <a:pPr lvl="1"/>
            <a:r>
              <a:rPr lang="en-GB" altLang="ja-JP" dirty="0"/>
              <a:t>Bullets level 2</a:t>
            </a:r>
            <a:endParaRPr lang="ja-JP" altLang="en-US" dirty="0"/>
          </a:p>
          <a:p>
            <a:pPr lvl="2"/>
            <a:r>
              <a:rPr lang="en-US" altLang="ja-JP" dirty="0"/>
              <a:t>Bullets level 3</a:t>
            </a:r>
            <a:endParaRPr lang="ja-JP" altLang="en-US" dirty="0"/>
          </a:p>
          <a:p>
            <a:pPr lvl="3"/>
            <a:r>
              <a:rPr lang="en-GB" altLang="ja-JP" dirty="0"/>
              <a:t>Bullets level 4</a:t>
            </a:r>
          </a:p>
          <a:p>
            <a:pPr lvl="4"/>
            <a:r>
              <a:rPr lang="en-GB" altLang="ja-JP" dirty="0"/>
              <a:t>Text</a:t>
            </a:r>
          </a:p>
          <a:p>
            <a:pPr lvl="5"/>
            <a:r>
              <a:rPr lang="en-GB" altLang="ja-JP" dirty="0"/>
              <a:t>Text</a:t>
            </a:r>
          </a:p>
          <a:p>
            <a:pPr lvl="6"/>
            <a:r>
              <a:rPr lang="en-GB" altLang="ja-JP" dirty="0"/>
              <a:t>Text</a:t>
            </a:r>
          </a:p>
          <a:p>
            <a:pPr lvl="7"/>
            <a:r>
              <a:rPr lang="en-GB" altLang="ja-JP" dirty="0"/>
              <a:t>Text</a:t>
            </a:r>
          </a:p>
          <a:p>
            <a:pPr lvl="8"/>
            <a:r>
              <a:rPr lang="en-GB" altLang="ja-JP" dirty="0"/>
              <a:t>Text</a:t>
            </a:r>
            <a:endParaRPr lang="ja-JP" altLang="en-US" dirty="0"/>
          </a:p>
        </p:txBody>
      </p:sp>
      <p:sp>
        <p:nvSpPr>
          <p:cNvPr id="5" name="Footer Placeholder 4"/>
          <p:cNvSpPr>
            <a:spLocks noGrp="1"/>
          </p:cNvSpPr>
          <p:nvPr>
            <p:ph type="ftr" sz="quarter" idx="3"/>
          </p:nvPr>
        </p:nvSpPr>
        <p:spPr bwMode="gray">
          <a:xfrm>
            <a:off x="7756525" y="4888352"/>
            <a:ext cx="1156117" cy="107722"/>
          </a:xfrm>
          <a:prstGeom prst="rect">
            <a:avLst/>
          </a:prstGeom>
        </p:spPr>
        <p:txBody>
          <a:bodyPr vert="horz" wrap="none" lIns="0" tIns="0" rIns="0" bIns="0" rtlCol="0" anchor="ctr">
            <a:noAutofit/>
          </a:bodyPr>
          <a:lstStyle>
            <a:lvl1pPr algn="r">
              <a:defRPr sz="700">
                <a:solidFill>
                  <a:schemeClr val="tx1"/>
                </a:solidFill>
                <a:latin typeface="+mn-lt"/>
              </a:defRPr>
            </a:lvl1pPr>
          </a:lstStyle>
          <a:p>
            <a:r>
              <a:rPr lang="de-DE" altLang="ja-JP"/>
              <a:t>© Fujitsu 2023</a:t>
            </a:r>
            <a:endParaRPr lang="de-DE" altLang="ja-JP" dirty="0"/>
          </a:p>
        </p:txBody>
      </p:sp>
      <p:sp>
        <p:nvSpPr>
          <p:cNvPr id="6" name="Slide Number Placeholder 5"/>
          <p:cNvSpPr>
            <a:spLocks noGrp="1"/>
          </p:cNvSpPr>
          <p:nvPr>
            <p:ph type="sldNum" sz="quarter" idx="4"/>
          </p:nvPr>
        </p:nvSpPr>
        <p:spPr bwMode="gray">
          <a:xfrm>
            <a:off x="4302000" y="4877481"/>
            <a:ext cx="540000" cy="123111"/>
          </a:xfrm>
          <a:prstGeom prst="rect">
            <a:avLst/>
          </a:prstGeom>
        </p:spPr>
        <p:txBody>
          <a:bodyPr vert="horz" lIns="0" tIns="0" rIns="0" bIns="0" rtlCol="0" anchor="ctr">
            <a:spAutoFit/>
          </a:bodyPr>
          <a:lstStyle>
            <a:lvl1pPr algn="ctr">
              <a:defRPr sz="800">
                <a:solidFill>
                  <a:schemeClr val="tx1"/>
                </a:solidFill>
                <a:latin typeface="+mn-lt"/>
              </a:defRPr>
            </a:lvl1pPr>
          </a:lstStyle>
          <a:p>
            <a:fld id="{4D029D89-7B63-4C94-AD4D-2E4D6BB83637}" type="slidenum">
              <a:rPr kumimoji="1" lang="ja-JP" altLang="en-US" smtClean="0"/>
              <a:pPr/>
              <a:t>‹#›</a:t>
            </a:fld>
            <a:endParaRPr kumimoji="1" lang="ja-JP" altLang="en-US"/>
          </a:p>
        </p:txBody>
      </p:sp>
      <p:pic>
        <p:nvPicPr>
          <p:cNvPr id="10" name="Picture 65" descr="Fujitsu">
            <a:extLst>
              <a:ext uri="{FF2B5EF4-FFF2-40B4-BE49-F238E27FC236}">
                <a16:creationId xmlns:a16="http://schemas.microsoft.com/office/drawing/2014/main" id="{EA39DABC-3B12-47E3-997A-1C5AF38F66E5}"/>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bwMode="gray">
          <a:xfrm>
            <a:off x="7864250" y="4761"/>
            <a:ext cx="1126108" cy="685799"/>
          </a:xfrm>
          <a:prstGeom prst="rect">
            <a:avLst/>
          </a:prstGeom>
        </p:spPr>
      </p:pic>
      <p:pic>
        <p:nvPicPr>
          <p:cNvPr id="12" name="Picture 23" descr="A picture containing icon&#10;&#10;Description automatically generated">
            <a:extLst>
              <a:ext uri="{FF2B5EF4-FFF2-40B4-BE49-F238E27FC236}">
                <a16:creationId xmlns:a16="http://schemas.microsoft.com/office/drawing/2014/main" id="{96CA3A23-C996-4209-A512-BD9063C88BF2}"/>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3532507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Lst>
  <p:hf hdr="0"/>
  <p:txStyles>
    <p:titleStyle>
      <a:lvl1pPr algn="l" defTabSz="685800" rtl="0" eaLnBrk="1" latinLnBrk="0" hangingPunct="1">
        <a:lnSpc>
          <a:spcPct val="90000"/>
        </a:lnSpc>
        <a:spcBef>
          <a:spcPct val="0"/>
        </a:spcBef>
        <a:buNone/>
        <a:defRPr kumimoji="1" sz="2800" b="0" kern="1200">
          <a:solidFill>
            <a:schemeClr val="tx1"/>
          </a:solidFill>
          <a:latin typeface="+mj-lt"/>
          <a:ea typeface="+mj-ea"/>
          <a:cs typeface="+mj-cs"/>
        </a:defRPr>
      </a:lvl1pPr>
    </p:titleStyle>
    <p:bodyStyle>
      <a:lvl1pPr marL="216000" indent="-216000" algn="l" defTabSz="685800" rtl="0" eaLnBrk="1" latinLnBrk="0" hangingPunct="1">
        <a:lnSpc>
          <a:spcPct val="100000"/>
        </a:lnSpc>
        <a:spcBef>
          <a:spcPts val="0"/>
        </a:spcBef>
        <a:spcAft>
          <a:spcPts val="600"/>
        </a:spcAft>
        <a:buClr>
          <a:schemeClr val="accent2"/>
        </a:buClr>
        <a:buSzPct val="90000"/>
        <a:buFont typeface="Wingdings" panose="05000000000000000000" pitchFamily="2" charset="2"/>
        <a:buChar char="l"/>
        <a:defRPr kumimoji="1" sz="2400" kern="1200">
          <a:solidFill>
            <a:schemeClr val="tx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tx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pos="146">
          <p15:clr>
            <a:srgbClr val="F26B43"/>
          </p15:clr>
        </p15:guide>
        <p15:guide id="4" pos="5612">
          <p15:clr>
            <a:srgbClr val="F26B43"/>
          </p15:clr>
        </p15:guide>
        <p15:guide id="5" orient="horz" pos="3094">
          <p15:clr>
            <a:srgbClr val="F26B43"/>
          </p15:clr>
        </p15:guide>
        <p15:guide id="6" orient="horz" pos="145">
          <p15:clr>
            <a:srgbClr val="F26B43"/>
          </p15:clr>
        </p15:guide>
        <p15:guide id="7" orient="horz" pos="599">
          <p15:clr>
            <a:srgbClr val="F26B43"/>
          </p15:clr>
        </p15:guide>
        <p15:guide id="8" orient="horz" pos="298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5D4D201B-BDDC-48A8-9394-E315ED11EB9D}"/>
              </a:ext>
            </a:extLst>
          </p:cNvPr>
          <p:cNvSpPr>
            <a:spLocks noGrp="1"/>
          </p:cNvSpPr>
          <p:nvPr>
            <p:ph type="ctrTitle"/>
          </p:nvPr>
        </p:nvSpPr>
        <p:spPr>
          <a:xfrm>
            <a:off x="220796" y="1933533"/>
            <a:ext cx="4790968" cy="664797"/>
          </a:xfrm>
        </p:spPr>
        <p:txBody>
          <a:bodyPr/>
          <a:lstStyle/>
          <a:p>
            <a:r>
              <a:rPr lang="en-US" altLang="ja-JP" sz="2400" dirty="0"/>
              <a:t>FL plan on L1 enhancements for LTM at RAN1#112</a:t>
            </a:r>
            <a:endParaRPr lang="ja-JP" altLang="en-US" sz="2400" dirty="0"/>
          </a:p>
        </p:txBody>
      </p:sp>
      <p:sp>
        <p:nvSpPr>
          <p:cNvPr id="2" name="フッター プレースホルダー 1">
            <a:extLst>
              <a:ext uri="{FF2B5EF4-FFF2-40B4-BE49-F238E27FC236}">
                <a16:creationId xmlns:a16="http://schemas.microsoft.com/office/drawing/2014/main" id="{89E07713-6D25-4A30-9D01-B3D56E84CF51}"/>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73" name="テキスト ボックス 72">
            <a:extLst>
              <a:ext uri="{FF2B5EF4-FFF2-40B4-BE49-F238E27FC236}">
                <a16:creationId xmlns:a16="http://schemas.microsoft.com/office/drawing/2014/main" id="{FA2E98A9-1D2C-9452-8C7D-5863B2119E98}"/>
              </a:ext>
            </a:extLst>
          </p:cNvPr>
          <p:cNvSpPr txBox="1"/>
          <p:nvPr/>
        </p:nvSpPr>
        <p:spPr>
          <a:xfrm>
            <a:off x="132333" y="135068"/>
            <a:ext cx="6415050" cy="815608"/>
          </a:xfrm>
          <a:prstGeom prst="rect">
            <a:avLst/>
          </a:prstGeom>
          <a:noFill/>
        </p:spPr>
        <p:txBody>
          <a:bodyPr wrap="square">
            <a:spAutoFit/>
          </a:bodyPr>
          <a:lstStyle/>
          <a:p>
            <a:pPr marR="1270">
              <a:tabLst>
                <a:tab pos="4929188" algn="l"/>
              </a:tabLst>
            </a:pPr>
            <a:r>
              <a:rPr lang="en-GB" altLang="ja-JP" sz="1800" b="1" dirty="0">
                <a:effectLst/>
                <a:latin typeface="Arial" panose="020B0604020202020204" pitchFamily="34" charset="0"/>
                <a:ea typeface="Batang" panose="02030600000101010101" pitchFamily="18" charset="-127"/>
                <a:cs typeface="Times New Roman" panose="02020603050405020304" pitchFamily="18" charset="0"/>
              </a:rPr>
              <a:t>3GPP TSG RAN WG1 #112</a:t>
            </a:r>
            <a:r>
              <a:rPr lang="en-GB" altLang="ja-JP" b="1" dirty="0">
                <a:latin typeface="Arial" panose="020B0604020202020204" pitchFamily="34" charset="0"/>
                <a:ea typeface="Batang" panose="02030600000101010101" pitchFamily="18" charset="-127"/>
                <a:cs typeface="Times New Roman" panose="02020603050405020304" pitchFamily="18" charset="0"/>
              </a:rPr>
              <a:t>	</a:t>
            </a:r>
            <a:r>
              <a:rPr lang="en-GB" altLang="ja-JP" sz="1800" b="1" dirty="0">
                <a:effectLst/>
                <a:latin typeface="Arial" panose="020B0604020202020204" pitchFamily="34" charset="0"/>
                <a:ea typeface="Batang" panose="02030600000101010101" pitchFamily="18" charset="-127"/>
                <a:cs typeface="Times New Roman" panose="02020603050405020304" pitchFamily="18" charset="0"/>
              </a:rPr>
              <a:t>R1-2300145</a:t>
            </a:r>
            <a:endParaRPr lang="ja-JP" altLang="ja-JP" sz="1100" dirty="0">
              <a:effectLst/>
              <a:latin typeface="Times" panose="02020603050405020304" pitchFamily="18" charset="0"/>
              <a:ea typeface="Batang" panose="02030600000101010101" pitchFamily="18" charset="-127"/>
              <a:cs typeface="Times New Roman" panose="02020603050405020304" pitchFamily="18" charset="0"/>
            </a:endParaRPr>
          </a:p>
          <a:p>
            <a:r>
              <a:rPr lang="en-GB" altLang="ja-JP" sz="1800" b="1" dirty="0">
                <a:effectLst/>
                <a:latin typeface="Arial" panose="020B0604020202020204" pitchFamily="34" charset="0"/>
                <a:ea typeface="ＭＳ 明朝" panose="02020609040205080304" pitchFamily="17" charset="-128"/>
                <a:cs typeface="Times New Roman" panose="02020603050405020304" pitchFamily="18" charset="0"/>
              </a:rPr>
              <a:t>Athens, Greece, February 27</a:t>
            </a:r>
            <a:r>
              <a:rPr lang="en-GB" altLang="ja-JP" sz="1800" b="1" baseline="30000" dirty="0">
                <a:effectLst/>
                <a:latin typeface="Arial" panose="020B0604020202020204" pitchFamily="34" charset="0"/>
                <a:ea typeface="ＭＳ 明朝" panose="02020609040205080304" pitchFamily="17" charset="-128"/>
                <a:cs typeface="Times New Roman" panose="02020603050405020304" pitchFamily="18" charset="0"/>
              </a:rPr>
              <a:t>th</a:t>
            </a:r>
            <a:r>
              <a:rPr lang="en-GB" altLang="ja-JP" sz="1800" b="1" dirty="0">
                <a:effectLst/>
                <a:latin typeface="Arial" panose="020B0604020202020204" pitchFamily="34" charset="0"/>
                <a:ea typeface="ＭＳ 明朝" panose="02020609040205080304" pitchFamily="17" charset="-128"/>
                <a:cs typeface="Times New Roman" panose="02020603050405020304" pitchFamily="18" charset="0"/>
              </a:rPr>
              <a:t> – March 3</a:t>
            </a:r>
            <a:r>
              <a:rPr lang="en-GB" altLang="ja-JP" sz="1800" b="1" baseline="30000" dirty="0">
                <a:effectLst/>
                <a:latin typeface="Arial" panose="020B0604020202020204" pitchFamily="34" charset="0"/>
                <a:ea typeface="ＭＳ 明朝" panose="02020609040205080304" pitchFamily="17" charset="-128"/>
                <a:cs typeface="Times New Roman" panose="02020603050405020304" pitchFamily="18" charset="0"/>
              </a:rPr>
              <a:t>rd</a:t>
            </a:r>
            <a:r>
              <a:rPr lang="en-GB" altLang="ja-JP" sz="1800" b="1" dirty="0">
                <a:effectLst/>
                <a:latin typeface="Arial" panose="020B0604020202020204" pitchFamily="34" charset="0"/>
                <a:ea typeface="ＭＳ 明朝" panose="02020609040205080304" pitchFamily="17" charset="-128"/>
                <a:cs typeface="Times New Roman" panose="02020603050405020304" pitchFamily="18" charset="0"/>
              </a:rPr>
              <a:t>, 2023</a:t>
            </a:r>
            <a:endParaRPr lang="ja-JP" altLang="ja-JP" sz="1100" dirty="0">
              <a:effectLst/>
              <a:latin typeface="Times" panose="02020603050405020304" pitchFamily="18" charset="0"/>
              <a:ea typeface="Batang" panose="02030600000101010101" pitchFamily="18" charset="-127"/>
              <a:cs typeface="Times New Roman" panose="02020603050405020304" pitchFamily="18" charset="0"/>
            </a:endParaRPr>
          </a:p>
          <a:p>
            <a:r>
              <a:rPr lang="en-GB" altLang="ja-JP" sz="1100" dirty="0">
                <a:effectLst/>
                <a:latin typeface="Times" panose="02020603050405020304" pitchFamily="18" charset="0"/>
                <a:ea typeface="Batang" panose="02030600000101010101" pitchFamily="18" charset="-127"/>
                <a:cs typeface="Times New Roman" panose="02020603050405020304" pitchFamily="18" charset="0"/>
              </a:rPr>
              <a:t> </a:t>
            </a:r>
            <a:endParaRPr lang="ja-JP" altLang="ja-JP" sz="1100" dirty="0">
              <a:effectLst/>
              <a:latin typeface="Times" panose="02020603050405020304" pitchFamily="18" charset="0"/>
              <a:ea typeface="Batang" panose="02030600000101010101" pitchFamily="18" charset="-127"/>
              <a:cs typeface="Times New Roman" panose="02020603050405020304" pitchFamily="18" charset="0"/>
            </a:endParaRPr>
          </a:p>
        </p:txBody>
      </p:sp>
      <p:sp>
        <p:nvSpPr>
          <p:cNvPr id="133" name="テキスト ボックス 132">
            <a:extLst>
              <a:ext uri="{FF2B5EF4-FFF2-40B4-BE49-F238E27FC236}">
                <a16:creationId xmlns:a16="http://schemas.microsoft.com/office/drawing/2014/main" id="{0C39D535-66EE-CC66-FED9-29EDC0DF961B}"/>
              </a:ext>
            </a:extLst>
          </p:cNvPr>
          <p:cNvSpPr txBox="1"/>
          <p:nvPr/>
        </p:nvSpPr>
        <p:spPr>
          <a:xfrm>
            <a:off x="169413" y="3498265"/>
            <a:ext cx="4968240" cy="923330"/>
          </a:xfrm>
          <a:prstGeom prst="rect">
            <a:avLst/>
          </a:prstGeom>
          <a:noFill/>
        </p:spPr>
        <p:txBody>
          <a:bodyPr wrap="square">
            <a:spAutoFit/>
          </a:bodyPr>
          <a:lstStyle/>
          <a:p>
            <a:pPr>
              <a:tabLst>
                <a:tab pos="1260475" algn="l"/>
              </a:tabLst>
            </a:pPr>
            <a:r>
              <a:rPr lang="en-US" altLang="ja-JP" sz="1800" b="1" dirty="0">
                <a:effectLst/>
                <a:latin typeface="Arial" panose="020B0604020202020204" pitchFamily="34" charset="0"/>
                <a:ea typeface="Batang" panose="02030600000101010101" pitchFamily="18" charset="-127"/>
                <a:cs typeface="Times New Roman" panose="02020603050405020304" pitchFamily="18" charset="0"/>
              </a:rPr>
              <a:t>Document For: 		Information</a:t>
            </a:r>
          </a:p>
          <a:p>
            <a:pPr>
              <a:tabLst>
                <a:tab pos="1260475" algn="l"/>
              </a:tabLst>
            </a:pPr>
            <a:r>
              <a:rPr lang="en-US" altLang="ja-JP" sz="1800" b="1" dirty="0">
                <a:effectLst/>
                <a:latin typeface="Arial" panose="020B0604020202020204" pitchFamily="34" charset="0"/>
                <a:ea typeface="Batang" panose="02030600000101010101" pitchFamily="18" charset="-127"/>
                <a:cs typeface="Times New Roman" panose="02020603050405020304" pitchFamily="18" charset="0"/>
              </a:rPr>
              <a:t>Agenda item 		9.12.1</a:t>
            </a:r>
          </a:p>
          <a:p>
            <a:pPr>
              <a:tabLst>
                <a:tab pos="1260475" algn="l"/>
              </a:tabLst>
            </a:pPr>
            <a:r>
              <a:rPr lang="en-GB" altLang="ja-JP" sz="1800" b="1" dirty="0">
                <a:effectLst/>
                <a:latin typeface="Arial" panose="020B0604020202020204" pitchFamily="34" charset="0"/>
                <a:ea typeface="Batang" panose="02030600000101010101" pitchFamily="18" charset="-127"/>
                <a:cs typeface="Times New Roman" panose="02020603050405020304" pitchFamily="18" charset="0"/>
              </a:rPr>
              <a:t>Source: 				Moderator (Fujitsu)</a:t>
            </a:r>
            <a:endParaRPr lang="ja-JP" altLang="ja-JP" sz="1400" dirty="0">
              <a:effectLst/>
              <a:latin typeface="Times" panose="02020603050405020304" pitchFamily="18" charset="0"/>
              <a:ea typeface="Batang" panose="02030600000101010101" pitchFamily="18" charset="-127"/>
              <a:cs typeface="Times New Roman" panose="02020603050405020304" pitchFamily="18" charset="0"/>
            </a:endParaRPr>
          </a:p>
        </p:txBody>
      </p:sp>
      <p:sp>
        <p:nvSpPr>
          <p:cNvPr id="5119" name="スライド番号プレースホルダー 5118">
            <a:extLst>
              <a:ext uri="{FF2B5EF4-FFF2-40B4-BE49-F238E27FC236}">
                <a16:creationId xmlns:a16="http://schemas.microsoft.com/office/drawing/2014/main" id="{8A9B80B6-EEE4-F19E-7C1E-95132DC56316}"/>
              </a:ext>
            </a:extLst>
          </p:cNvPr>
          <p:cNvSpPr>
            <a:spLocks noGrp="1"/>
          </p:cNvSpPr>
          <p:nvPr>
            <p:ph type="sldNum" sz="quarter" idx="4"/>
          </p:nvPr>
        </p:nvSpPr>
        <p:spPr/>
        <p:txBody>
          <a:bodyPr/>
          <a:lstStyle/>
          <a:p>
            <a:fld id="{4D029D89-7B63-4C94-AD4D-2E4D6BB83637}" type="slidenum">
              <a:rPr kumimoji="1" lang="ja-JP" altLang="en-US" smtClean="0"/>
              <a:pPr/>
              <a:t>1</a:t>
            </a:fld>
            <a:endParaRPr kumimoji="1" lang="ja-JP" altLang="en-US"/>
          </a:p>
        </p:txBody>
      </p:sp>
    </p:spTree>
    <p:extLst>
      <p:ext uri="{BB962C8B-B14F-4D97-AF65-F5344CB8AC3E}">
        <p14:creationId xmlns:p14="http://schemas.microsoft.com/office/powerpoint/2010/main" val="6459181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E12A2FF-F0A9-427B-9AA5-07AFAFCE5F8B}"/>
              </a:ext>
            </a:extLst>
          </p:cNvPr>
          <p:cNvSpPr>
            <a:spLocks noGrp="1"/>
          </p:cNvSpPr>
          <p:nvPr>
            <p:ph type="body" sz="quarter" idx="14"/>
          </p:nvPr>
        </p:nvSpPr>
        <p:spPr>
          <a:xfrm>
            <a:off x="230400" y="2940710"/>
            <a:ext cx="8679600" cy="738321"/>
          </a:xfrm>
        </p:spPr>
        <p:txBody>
          <a:bodyPr>
            <a:normAutofit fontScale="55000" lnSpcReduction="20000"/>
          </a:bodyPr>
          <a:lstStyle/>
          <a:p>
            <a:r>
              <a:rPr lang="en-US" altLang="ja-JP" dirty="0"/>
              <a:t>According to the discussion so far, FL expects that this discussion wouldn’t go to a positive direction.</a:t>
            </a:r>
          </a:p>
          <a:p>
            <a:r>
              <a:rPr lang="en-US" altLang="ja-JP" dirty="0"/>
              <a:t>Also, FL believes this functionality is an optional feature, i.e. LTM will work without this functionality</a:t>
            </a:r>
          </a:p>
        </p:txBody>
      </p:sp>
      <p:sp>
        <p:nvSpPr>
          <p:cNvPr id="3" name="Title 2">
            <a:extLst>
              <a:ext uri="{FF2B5EF4-FFF2-40B4-BE49-F238E27FC236}">
                <a16:creationId xmlns:a16="http://schemas.microsoft.com/office/drawing/2014/main" id="{913517A1-62BB-4C41-957A-330DEA633E3D}"/>
              </a:ext>
            </a:extLst>
          </p:cNvPr>
          <p:cNvSpPr>
            <a:spLocks noGrp="1"/>
          </p:cNvSpPr>
          <p:nvPr>
            <p:ph type="title"/>
          </p:nvPr>
        </p:nvSpPr>
        <p:spPr>
          <a:xfrm>
            <a:off x="229767" y="258925"/>
            <a:ext cx="7740000" cy="261610"/>
          </a:xfrm>
        </p:spPr>
        <p:txBody>
          <a:bodyPr/>
          <a:lstStyle/>
          <a:p>
            <a:r>
              <a:rPr lang="en-US" altLang="ja-JP" sz="2000" dirty="0"/>
              <a:t>L1 measurement: </a:t>
            </a:r>
            <a:r>
              <a:rPr lang="en-GB" altLang="ja-JP" sz="2000" dirty="0"/>
              <a:t>Filtering for L1 measurement results</a:t>
            </a:r>
            <a:endParaRPr lang="ja-JP" altLang="en-US" sz="2000" dirty="0"/>
          </a:p>
        </p:txBody>
      </p:sp>
      <p:sp>
        <p:nvSpPr>
          <p:cNvPr id="4" name="Footer Placeholder 3">
            <a:extLst>
              <a:ext uri="{FF2B5EF4-FFF2-40B4-BE49-F238E27FC236}">
                <a16:creationId xmlns:a16="http://schemas.microsoft.com/office/drawing/2014/main" id="{8305B280-7ED2-44FA-9F38-B7AE34F6A961}"/>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0" name="TextBox 19">
            <a:extLst>
              <a:ext uri="{FF2B5EF4-FFF2-40B4-BE49-F238E27FC236}">
                <a16:creationId xmlns:a16="http://schemas.microsoft.com/office/drawing/2014/main" id="{E8CD2E00-499B-4E2F-8E8A-8416B4B0CEEB}"/>
              </a:ext>
            </a:extLst>
          </p:cNvPr>
          <p:cNvSpPr txBox="1"/>
          <p:nvPr/>
        </p:nvSpPr>
        <p:spPr>
          <a:xfrm>
            <a:off x="258343" y="736839"/>
            <a:ext cx="8679600" cy="206210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rPr>
              <a:t>Postponed (FL proposal 1-6)</a:t>
            </a:r>
            <a:endParaRPr lang="ja-JP" altLang="ja-JP" sz="800" dirty="0">
              <a:effectLst/>
              <a:highlight>
                <a:srgbClr val="FFFF00"/>
              </a:highligh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For Rel-18 L1/L2 mobility, </a:t>
            </a:r>
            <a:r>
              <a:rPr lang="en-GB" altLang="ja-JP" sz="800" dirty="0">
                <a:solidFill>
                  <a:srgbClr val="4472C4"/>
                </a:solidFill>
                <a:effectLst/>
                <a:latin typeface="Arial" panose="020B0604020202020204" pitchFamily="34" charset="0"/>
                <a:ea typeface="ＭＳ ゴシック" panose="020B0609070205080204" pitchFamily="49" charset="-128"/>
                <a:cs typeface="Arial" panose="020B0604020202020204" pitchFamily="34" charset="0"/>
              </a:rPr>
              <a:t>[study the importance of </a:t>
            </a:r>
            <a:r>
              <a:rPr lang="en-GB" altLang="ja-JP" sz="800" dirty="0">
                <a:solidFill>
                  <a:srgbClr val="70AD47"/>
                </a:solidFill>
                <a:effectLst/>
                <a:latin typeface="Arial" panose="020B0604020202020204" pitchFamily="34" charset="0"/>
                <a:ea typeface="ＭＳ ゴシック" panose="020B0609070205080204" pitchFamily="49" charset="-128"/>
                <a:cs typeface="Arial" panose="020B0604020202020204" pitchFamily="34" charset="0"/>
              </a:rPr>
              <a:t>mitigating the </a:t>
            </a:r>
            <a:r>
              <a:rPr lang="en-GB" altLang="ja-JP" sz="800" dirty="0">
                <a:solidFill>
                  <a:srgbClr val="4472C4"/>
                </a:solidFill>
                <a:effectLst/>
                <a:latin typeface="Arial" panose="020B0604020202020204" pitchFamily="34" charset="0"/>
                <a:ea typeface="ＭＳ ゴシック" panose="020B0609070205080204" pitchFamily="49" charset="-128"/>
                <a:cs typeface="Arial" panose="020B0604020202020204" pitchFamily="34" charset="0"/>
              </a:rPr>
              <a:t>ping-pong issue for L1/L2 mobility, which is expected to align with RAN2. If </a:t>
            </a:r>
            <a:r>
              <a:rPr lang="en-GB" altLang="ja-JP" sz="800" dirty="0">
                <a:solidFill>
                  <a:srgbClr val="70AD47"/>
                </a:solidFill>
                <a:effectLst/>
                <a:latin typeface="Arial" panose="020B0604020202020204" pitchFamily="34" charset="0"/>
                <a:ea typeface="ＭＳ ゴシック" panose="020B0609070205080204" pitchFamily="49" charset="-128"/>
                <a:cs typeface="Arial" panose="020B0604020202020204" pitchFamily="34" charset="0"/>
              </a:rPr>
              <a:t>important</a:t>
            </a:r>
            <a:r>
              <a:rPr lang="en-GB" altLang="ja-JP" sz="800" dirty="0">
                <a:solidFill>
                  <a:srgbClr val="4472C4"/>
                </a:solidFill>
                <a:effectLst/>
                <a:latin typeface="Arial" panose="020B0604020202020204" pitchFamily="34" charset="0"/>
                <a:ea typeface="ＭＳ ゴシック" panose="020B0609070205080204" pitchFamily="49" charset="-128"/>
                <a:cs typeface="Arial" panose="020B0604020202020204" pitchFamily="34" charset="0"/>
              </a:rPr>
              <a:t> </a:t>
            </a:r>
            <a:r>
              <a:rPr lang="en-GB" altLang="ja-JP" sz="800" strike="sngStrike" dirty="0">
                <a:solidFill>
                  <a:srgbClr val="4472C4"/>
                </a:solidFill>
                <a:effectLst/>
                <a:latin typeface="Arial" panose="020B0604020202020204" pitchFamily="34" charset="0"/>
                <a:ea typeface="ＭＳ ゴシック" panose="020B0609070205080204" pitchFamily="49" charset="-128"/>
                <a:cs typeface="Arial" panose="020B0604020202020204" pitchFamily="34" charset="0"/>
              </a:rPr>
              <a:t>yes</a:t>
            </a:r>
            <a:r>
              <a:rPr lang="en-GB" altLang="ja-JP" sz="800" dirty="0">
                <a:solidFill>
                  <a:srgbClr val="4472C4"/>
                </a:solidFill>
                <a:effectLst/>
                <a:latin typeface="Arial" panose="020B0604020202020204" pitchFamily="34" charset="0"/>
                <a:ea typeface="ＭＳ ゴシック" panose="020B0609070205080204" pitchFamily="49" charset="-128"/>
                <a:cs typeface="Arial" panose="020B0604020202020204" pitchFamily="34" charset="0"/>
              </a:rPr>
              <a:t>,]</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further study at least the following </a:t>
            </a:r>
            <a:r>
              <a:rPr lang="en-GB" altLang="ja-JP" sz="800" dirty="0">
                <a:solidFill>
                  <a:srgbClr val="70AD47"/>
                </a:solidFill>
                <a:effectLst/>
                <a:latin typeface="Arial" panose="020B0604020202020204" pitchFamily="34" charset="0"/>
                <a:ea typeface="ＭＳ ゴシック" panose="020B0609070205080204" pitchFamily="49" charset="-128"/>
                <a:cs typeface="Arial" panose="020B0604020202020204" pitchFamily="34" charset="0"/>
              </a:rPr>
              <a:t>mitigation</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aspects:</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UE-based filtering to the L1 measurement results, where the definition of filtering includes: </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Time domain filtering: e.g. exact definition of time domain filtering, and/or</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Cell-level (spatial domain) filtering: e.g. how many beams are averaged, and/or how the beams are chosen. </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Applicability to L1-RSRP and L1-SINR (if supported)</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Applicability to intra-frequency and inter-frequency (if supported)</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800" dirty="0">
                <a:effectLst/>
                <a:latin typeface="Arial" panose="020B0604020202020204" pitchFamily="34" charset="0"/>
                <a:ea typeface="Batang" panose="02030600000101010101" pitchFamily="18" charset="-127"/>
                <a:cs typeface="Arial" panose="020B0604020202020204" pitchFamily="34" charset="0"/>
              </a:rPr>
              <a:t>Necessity to be specified in standard considering </a:t>
            </a:r>
            <a:r>
              <a:rPr lang="en-GB" altLang="ja-JP" sz="800" dirty="0">
                <a:solidFill>
                  <a:srgbClr val="FF0000"/>
                </a:solidFill>
                <a:effectLst/>
                <a:latin typeface="Arial" panose="020B0604020202020204" pitchFamily="34" charset="0"/>
                <a:ea typeface="Batang" panose="02030600000101010101" pitchFamily="18" charset="-127"/>
                <a:cs typeface="Arial" panose="020B0604020202020204" pitchFamily="34" charset="0"/>
              </a:rPr>
              <a:t>the presence of alternative implementation-based solutions, e.g. </a:t>
            </a:r>
            <a:r>
              <a:rPr lang="en-GB" altLang="ja-JP" sz="800" dirty="0" err="1">
                <a:solidFill>
                  <a:srgbClr val="FF0000"/>
                </a:solidFill>
                <a:effectLst/>
                <a:latin typeface="Arial" panose="020B0604020202020204" pitchFamily="34" charset="0"/>
                <a:ea typeface="Batang" panose="02030600000101010101" pitchFamily="18" charset="-127"/>
                <a:cs typeface="Arial" panose="020B0604020202020204" pitchFamily="34" charset="0"/>
              </a:rPr>
              <a:t>gNB</a:t>
            </a:r>
            <a:r>
              <a:rPr lang="en-GB" altLang="ja-JP" sz="800" dirty="0">
                <a:solidFill>
                  <a:srgbClr val="FF0000"/>
                </a:solidFill>
                <a:effectLst/>
                <a:latin typeface="Arial" panose="020B0604020202020204" pitchFamily="34" charset="0"/>
                <a:ea typeface="Batang" panose="02030600000101010101" pitchFamily="18" charset="-127"/>
                <a:cs typeface="Arial" panose="020B0604020202020204" pitchFamily="34" charset="0"/>
              </a:rPr>
              <a:t>-based filtering and/or L3 measurement (when involved) </a:t>
            </a:r>
          </a:p>
          <a:p>
            <a:pPr marL="742950" lvl="1" indent="-285750" algn="just">
              <a:buFont typeface="Times" panose="02020603050405020304" pitchFamily="18" charset="0"/>
              <a:buChar char="-"/>
            </a:pPr>
            <a:endParaRPr lang="en-US" altLang="ja-JP" sz="800" dirty="0">
              <a:solidFill>
                <a:srgbClr val="FF0000"/>
              </a:solidFill>
              <a:effectLst/>
              <a:latin typeface="Arial" panose="020B0604020202020204" pitchFamily="34" charset="0"/>
              <a:ea typeface="Batang" panose="02030600000101010101" pitchFamily="18" charset="-127"/>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latin typeface="Times New Roman" panose="02020603050405020304" pitchFamily="18" charset="0"/>
                <a:ea typeface="ＭＳ ゴシック" panose="020B0609070205080204" pitchFamily="49" charset="-128"/>
              </a:rPr>
              <a:t>Given the comments from companies, FL believes no positive result can be obtained on this topic even when we discuss the discussion in this meeting. Therefore, FL would like to take approach 1 this meeting and to encourages to have offline discussions for the next meeting. </a:t>
            </a:r>
            <a:endParaRPr lang="ja-JP" altLang="ja-JP" sz="800" dirty="0">
              <a:effectLst/>
              <a:latin typeface="Times New Roman" panose="02020603050405020304" pitchFamily="18" charset="0"/>
              <a:ea typeface="ＭＳ ゴシック" panose="020B0609070205080204" pitchFamily="49" charset="-128"/>
            </a:endParaRPr>
          </a:p>
          <a:p>
            <a:pPr algn="just"/>
            <a:r>
              <a:rPr lang="en-GB" altLang="ja-JP" sz="800" dirty="0">
                <a:effectLst/>
                <a:latin typeface="Times New Roman" panose="02020603050405020304" pitchFamily="18" charset="0"/>
                <a:ea typeface="ＭＳ ゴシック" panose="020B0609070205080204" pitchFamily="49" charset="-128"/>
              </a:rPr>
              <a:t>With this analysis, the discussion on this section is closed. If companies have any comments, the following table can be used or further input. </a:t>
            </a:r>
            <a:endParaRPr lang="ja-JP" altLang="ja-JP" sz="800" dirty="0">
              <a:effectLst/>
              <a:latin typeface="Times New Roman" panose="02020603050405020304" pitchFamily="18" charset="0"/>
              <a:ea typeface="ＭＳ ゴシック" panose="020B0609070205080204" pitchFamily="49" charset="-128"/>
            </a:endParaRPr>
          </a:p>
        </p:txBody>
      </p:sp>
      <p:sp>
        <p:nvSpPr>
          <p:cNvPr id="838" name="テキスト ボックス 837">
            <a:extLst>
              <a:ext uri="{FF2B5EF4-FFF2-40B4-BE49-F238E27FC236}">
                <a16:creationId xmlns:a16="http://schemas.microsoft.com/office/drawing/2014/main" id="{5A5CCD08-C8E5-49E2-BA61-BA0F9E94E598}"/>
              </a:ext>
            </a:extLst>
          </p:cNvPr>
          <p:cNvSpPr txBox="1"/>
          <p:nvPr/>
        </p:nvSpPr>
        <p:spPr>
          <a:xfrm>
            <a:off x="89941" y="4144014"/>
            <a:ext cx="8850039" cy="338554"/>
          </a:xfrm>
          <a:prstGeom prst="rect">
            <a:avLst/>
          </a:prstGeom>
          <a:noFill/>
        </p:spPr>
        <p:txBody>
          <a:bodyPr wrap="square">
            <a:spAutoFit/>
          </a:bodyPr>
          <a:lstStyle/>
          <a:p>
            <a:pPr algn="ctr"/>
            <a:r>
              <a:rPr kumimoji="1" lang="en-US" altLang="ja-JP" sz="1600" b="1" dirty="0">
                <a:solidFill>
                  <a:srgbClr val="FF0000"/>
                </a:solidFill>
              </a:rPr>
              <a:t>FL has no plan to treat this topic in the online &amp; official offline session during RAN1#112</a:t>
            </a:r>
          </a:p>
        </p:txBody>
      </p:sp>
      <p:sp>
        <p:nvSpPr>
          <p:cNvPr id="5311" name="スライド番号プレースホルダー 5310">
            <a:extLst>
              <a:ext uri="{FF2B5EF4-FFF2-40B4-BE49-F238E27FC236}">
                <a16:creationId xmlns:a16="http://schemas.microsoft.com/office/drawing/2014/main" id="{1980DE0B-E4BC-0470-CCFB-A096C6E2B294}"/>
              </a:ext>
            </a:extLst>
          </p:cNvPr>
          <p:cNvSpPr>
            <a:spLocks noGrp="1"/>
          </p:cNvSpPr>
          <p:nvPr>
            <p:ph type="sldNum" sz="quarter" idx="12"/>
          </p:nvPr>
        </p:nvSpPr>
        <p:spPr/>
        <p:txBody>
          <a:bodyPr/>
          <a:lstStyle/>
          <a:p>
            <a:fld id="{4D029D89-7B63-4C94-AD4D-2E4D6BB83637}" type="slidenum">
              <a:rPr kumimoji="1" lang="ja-JP" altLang="en-US" smtClean="0"/>
              <a:t>10</a:t>
            </a:fld>
            <a:endParaRPr kumimoji="1" lang="ja-JP" altLang="en-US"/>
          </a:p>
        </p:txBody>
      </p:sp>
    </p:spTree>
    <p:extLst>
      <p:ext uri="{BB962C8B-B14F-4D97-AF65-F5344CB8AC3E}">
        <p14:creationId xmlns:p14="http://schemas.microsoft.com/office/powerpoint/2010/main" val="1844120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3517A1-62BB-4C41-957A-330DEA633E3D}"/>
              </a:ext>
            </a:extLst>
          </p:cNvPr>
          <p:cNvSpPr>
            <a:spLocks noGrp="1"/>
          </p:cNvSpPr>
          <p:nvPr>
            <p:ph type="title"/>
          </p:nvPr>
        </p:nvSpPr>
        <p:spPr>
          <a:xfrm>
            <a:off x="229767" y="258925"/>
            <a:ext cx="7740000" cy="261610"/>
          </a:xfrm>
        </p:spPr>
        <p:txBody>
          <a:bodyPr/>
          <a:lstStyle/>
          <a:p>
            <a:r>
              <a:rPr lang="en-US" altLang="ja-JP" sz="2000" dirty="0"/>
              <a:t>L1 measurement: </a:t>
            </a:r>
            <a:r>
              <a:rPr lang="en-GB" altLang="ja-JP" sz="2000" dirty="0"/>
              <a:t>Configurations for L1 measurement - 1</a:t>
            </a:r>
            <a:endParaRPr lang="ja-JP" altLang="en-US" sz="2000" dirty="0"/>
          </a:p>
        </p:txBody>
      </p:sp>
      <p:sp>
        <p:nvSpPr>
          <p:cNvPr id="4" name="Footer Placeholder 3">
            <a:extLst>
              <a:ext uri="{FF2B5EF4-FFF2-40B4-BE49-F238E27FC236}">
                <a16:creationId xmlns:a16="http://schemas.microsoft.com/office/drawing/2014/main" id="{8305B280-7ED2-44FA-9F38-B7AE34F6A961}"/>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0" name="TextBox 19">
            <a:extLst>
              <a:ext uri="{FF2B5EF4-FFF2-40B4-BE49-F238E27FC236}">
                <a16:creationId xmlns:a16="http://schemas.microsoft.com/office/drawing/2014/main" id="{E8CD2E00-499B-4E2F-8E8A-8416B4B0CEEB}"/>
              </a:ext>
            </a:extLst>
          </p:cNvPr>
          <p:cNvSpPr txBox="1"/>
          <p:nvPr/>
        </p:nvSpPr>
        <p:spPr>
          <a:xfrm>
            <a:off x="113354" y="736839"/>
            <a:ext cx="8941633" cy="229639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altLang="ja-JP" sz="800" dirty="0">
                <a:effectLst/>
                <a:highlight>
                  <a:srgbClr val="FFFF00"/>
                </a:highlight>
                <a:latin typeface="Arial" panose="020B0604020202020204" pitchFamily="34" charset="0"/>
                <a:ea typeface="Batang" panose="02030600000101010101" pitchFamily="18" charset="-127"/>
                <a:cs typeface="Arial" panose="020B0604020202020204" pitchFamily="34" charset="0"/>
              </a:rPr>
              <a:t>The final FL proposal at RAN1#112 </a:t>
            </a:r>
            <a:r>
              <a:rPr lang="en-US" altLang="ja-JP" sz="800" dirty="0">
                <a:highlight>
                  <a:srgbClr val="FFFF00"/>
                </a:highlight>
                <a:latin typeface="Arial" panose="020B0604020202020204" pitchFamily="34" charset="0"/>
                <a:ea typeface="Batang" panose="02030600000101010101" pitchFamily="18" charset="-127"/>
                <a:cs typeface="Arial" panose="020B0604020202020204" pitchFamily="34" charset="0"/>
              </a:rPr>
              <a:t>was </a:t>
            </a:r>
            <a:r>
              <a:rPr lang="en-US" altLang="ja-JP" sz="800" dirty="0">
                <a:effectLst/>
                <a:highlight>
                  <a:srgbClr val="FFFF00"/>
                </a:highlight>
                <a:latin typeface="Arial" panose="020B0604020202020204" pitchFamily="34" charset="0"/>
                <a:ea typeface="Batang" panose="02030600000101010101" pitchFamily="18" charset="-127"/>
                <a:cs typeface="Arial" panose="020B0604020202020204" pitchFamily="34" charset="0"/>
              </a:rPr>
              <a:t>postponed</a:t>
            </a:r>
          </a:p>
          <a:p>
            <a:pPr marL="227330" indent="-227330" algn="just">
              <a:lnSpc>
                <a:spcPct val="107000"/>
              </a:lnSpc>
              <a:spcAft>
                <a:spcPts val="800"/>
              </a:spcAft>
            </a:pPr>
            <a:r>
              <a:rPr lang="en-GB" altLang="ja-JP" sz="800" b="1" dirty="0">
                <a:effectLst/>
                <a:latin typeface="Arial" panose="020B0604020202020204" pitchFamily="34" charset="0"/>
                <a:ea typeface="ＭＳ ゴシック" panose="020B0609070205080204" pitchFamily="49" charset="-128"/>
                <a:cs typeface="Times New Roman" panose="02020603050405020304" pitchFamily="18" charset="0"/>
              </a:rPr>
              <a:t>[FL proposal 1-7-v3]</a:t>
            </a:r>
            <a:endParaRPr lang="ja-JP" altLang="ja-JP" sz="800" b="1" dirty="0">
              <a:effectLst/>
              <a:latin typeface="Arial" panose="020B0604020202020204" pitchFamily="34" charset="0"/>
              <a:ea typeface="ＭＳ ゴシック" panose="020B0609070205080204" pitchFamily="49" charset="-128"/>
              <a:cs typeface="Times New Roman" panose="02020603050405020304" pitchFamily="18" charset="0"/>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For Rel-18 LTM, further study the following structure for L1 measurement configurations.</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Option-1: </a:t>
            </a:r>
            <a:r>
              <a:rPr lang="en-GB" altLang="ja-JP" sz="800" dirty="0">
                <a:solidFill>
                  <a:srgbClr val="FF0000"/>
                </a:solidFill>
                <a:effectLst/>
                <a:latin typeface="Times New Roman" panose="02020603050405020304" pitchFamily="18" charset="0"/>
                <a:ea typeface="Batang" panose="02030600000101010101" pitchFamily="18" charset="-127"/>
              </a:rPr>
              <a:t>Based on</a:t>
            </a:r>
            <a:r>
              <a:rPr lang="en-GB" altLang="ja-JP" sz="800" dirty="0">
                <a:effectLst/>
                <a:latin typeface="Times New Roman" panose="02020603050405020304" pitchFamily="18" charset="0"/>
                <a:ea typeface="Batang" panose="02030600000101010101" pitchFamily="18" charset="-127"/>
              </a:rPr>
              <a:t> CSI measurement configuration specified in Rel-17 ICBM</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CSI-</a:t>
            </a:r>
            <a:r>
              <a:rPr lang="en-GB" altLang="ja-JP" sz="800" dirty="0" err="1">
                <a:effectLst/>
                <a:latin typeface="Times New Roman" panose="02020603050405020304" pitchFamily="18" charset="0"/>
                <a:ea typeface="Batang" panose="02030600000101010101" pitchFamily="18" charset="-127"/>
              </a:rPr>
              <a:t>MeasConfig</a:t>
            </a:r>
            <a:r>
              <a:rPr lang="en-GB" altLang="ja-JP" sz="800" dirty="0">
                <a:effectLst/>
                <a:latin typeface="Times New Roman" panose="02020603050405020304" pitchFamily="18" charset="0"/>
                <a:ea typeface="Batang" panose="02030600000101010101" pitchFamily="18" charset="-127"/>
              </a:rPr>
              <a:t> for serving cell and </a:t>
            </a:r>
            <a:r>
              <a:rPr lang="en-GB" altLang="ja-JP" sz="800" dirty="0">
                <a:solidFill>
                  <a:srgbClr val="FF0000"/>
                </a:solidFill>
                <a:effectLst/>
                <a:latin typeface="Times New Roman" panose="02020603050405020304" pitchFamily="18" charset="0"/>
                <a:ea typeface="Batang" panose="02030600000101010101" pitchFamily="18" charset="-127"/>
              </a:rPr>
              <a:t>candidate cell(s),</a:t>
            </a:r>
            <a:r>
              <a:rPr lang="en-GB" altLang="ja-JP" sz="800" dirty="0">
                <a:effectLst/>
                <a:latin typeface="Times New Roman" panose="02020603050405020304" pitchFamily="18" charset="0"/>
                <a:ea typeface="Batang" panose="02030600000101010101" pitchFamily="18" charset="-127"/>
              </a:rPr>
              <a:t> which requires inter-DU coordination</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For inter-frequency, at least the frequency information, SMTC or measurement gap (MG) with candidate cell are additionally introduced</a:t>
            </a:r>
            <a:endParaRPr lang="ja-JP" altLang="ja-JP" sz="800" dirty="0">
              <a:effectLst/>
              <a:latin typeface="Times New Roman" panose="02020603050405020304" pitchFamily="18" charset="0"/>
              <a:ea typeface="Batang" panose="02030600000101010101" pitchFamily="18" charset="-127"/>
            </a:endParaRPr>
          </a:p>
          <a:p>
            <a:pPr marL="742950" lvl="1" indent="-28575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Option-2: </a:t>
            </a:r>
            <a:r>
              <a:rPr lang="en-GB" altLang="ja-JP" sz="800" dirty="0">
                <a:effectLst/>
                <a:latin typeface="Times New Roman" panose="02020603050405020304" pitchFamily="18" charset="0"/>
                <a:ea typeface="SimSun" panose="02010600030101010101" pitchFamily="2" charset="-122"/>
              </a:rPr>
              <a:t>Introduce </a:t>
            </a:r>
            <a:r>
              <a:rPr lang="en-GB" altLang="ja-JP" sz="800" strike="sngStrike" dirty="0">
                <a:solidFill>
                  <a:srgbClr val="FF0000"/>
                </a:solidFill>
                <a:effectLst/>
                <a:latin typeface="Times New Roman" panose="02020603050405020304" pitchFamily="18" charset="0"/>
                <a:ea typeface="SimSun" panose="02010600030101010101" pitchFamily="2" charset="-122"/>
              </a:rPr>
              <a:t>an independent</a:t>
            </a:r>
            <a:r>
              <a:rPr lang="en-GB" altLang="ja-JP" sz="800" dirty="0">
                <a:solidFill>
                  <a:srgbClr val="FF0000"/>
                </a:solidFill>
                <a:effectLst/>
                <a:latin typeface="Times New Roman" panose="02020603050405020304" pitchFamily="18" charset="0"/>
                <a:ea typeface="SimSun" panose="02010600030101010101" pitchFamily="2" charset="-122"/>
              </a:rPr>
              <a:t> a </a:t>
            </a:r>
            <a:r>
              <a:rPr lang="en-GB" altLang="ja-JP" sz="800" dirty="0">
                <a:effectLst/>
                <a:latin typeface="Times New Roman" panose="02020603050405020304" pitchFamily="18" charset="0"/>
                <a:ea typeface="SimSun" panose="02010600030101010101" pitchFamily="2" charset="-122"/>
              </a:rPr>
              <a:t>measurement configuration for candidate cell(s) </a:t>
            </a:r>
            <a:r>
              <a:rPr lang="en-GB" altLang="ja-JP" sz="800" dirty="0">
                <a:solidFill>
                  <a:srgbClr val="0070C0"/>
                </a:solidFill>
                <a:effectLst/>
                <a:latin typeface="Times New Roman" panose="02020603050405020304" pitchFamily="18" charset="0"/>
                <a:ea typeface="SimSun" panose="02010600030101010101" pitchFamily="2" charset="-122"/>
              </a:rPr>
              <a:t>[and serving cell]</a:t>
            </a:r>
            <a:r>
              <a:rPr lang="en-GB" altLang="ja-JP" sz="800" dirty="0">
                <a:effectLst/>
                <a:latin typeface="Times New Roman" panose="02020603050405020304" pitchFamily="18" charset="0"/>
                <a:ea typeface="SimSun" panose="02010600030101010101" pitchFamily="2" charset="-122"/>
              </a:rPr>
              <a:t> </a:t>
            </a:r>
            <a:r>
              <a:rPr lang="en-GB" altLang="ja-JP" sz="800" strike="sngStrike" dirty="0">
                <a:solidFill>
                  <a:srgbClr val="FF0000"/>
                </a:solidFill>
                <a:effectLst/>
                <a:latin typeface="Times New Roman" panose="02020603050405020304" pitchFamily="18" charset="0"/>
                <a:ea typeface="SimSun" panose="02010600030101010101" pitchFamily="2" charset="-122"/>
              </a:rPr>
              <a:t>from serving cell configurations, which</a:t>
            </a:r>
            <a:r>
              <a:rPr lang="en-GB" altLang="ja-JP" sz="800" dirty="0">
                <a:solidFill>
                  <a:srgbClr val="FF0000"/>
                </a:solidFill>
                <a:effectLst/>
                <a:latin typeface="Times New Roman" panose="02020603050405020304" pitchFamily="18" charset="0"/>
                <a:ea typeface="SimSun" panose="02010600030101010101" pitchFamily="2" charset="-122"/>
              </a:rPr>
              <a:t>, and</a:t>
            </a:r>
            <a:r>
              <a:rPr lang="en-GB" altLang="ja-JP" sz="800" dirty="0">
                <a:effectLst/>
                <a:latin typeface="Times New Roman" panose="02020603050405020304" pitchFamily="18" charset="0"/>
                <a:ea typeface="SimSun" panose="02010600030101010101" pitchFamily="2" charset="-122"/>
              </a:rPr>
              <a:t> </a:t>
            </a:r>
            <a:r>
              <a:rPr lang="en-GB" altLang="ja-JP" sz="800" dirty="0">
                <a:solidFill>
                  <a:srgbClr val="FF0000"/>
                </a:solidFill>
                <a:effectLst/>
                <a:latin typeface="Times New Roman" panose="02020603050405020304" pitchFamily="18" charset="0"/>
                <a:ea typeface="SimSun" panose="02010600030101010101" pitchFamily="2" charset="-122"/>
              </a:rPr>
              <a:t>the measurement configuration </a:t>
            </a:r>
            <a:r>
              <a:rPr lang="en-GB" altLang="ja-JP" sz="800" dirty="0">
                <a:effectLst/>
                <a:latin typeface="Times New Roman" panose="02020603050405020304" pitchFamily="18" charset="0"/>
                <a:ea typeface="SimSun" panose="02010600030101010101" pitchFamily="2" charset="-122"/>
              </a:rPr>
              <a:t>is decoupled with serving cell </a:t>
            </a:r>
            <a:r>
              <a:rPr lang="en-GB" altLang="ja-JP" sz="800" dirty="0" err="1">
                <a:effectLst/>
                <a:latin typeface="Times New Roman" panose="02020603050405020304" pitchFamily="18" charset="0"/>
                <a:ea typeface="SimSun" panose="02010600030101010101" pitchFamily="2" charset="-122"/>
              </a:rPr>
              <a:t>configuration.</a:t>
            </a:r>
            <a:r>
              <a:rPr lang="en-GB" altLang="ja-JP" sz="800" strike="sngStrike" dirty="0" err="1">
                <a:solidFill>
                  <a:srgbClr val="D9D9D9"/>
                </a:solidFill>
                <a:effectLst/>
                <a:latin typeface="Times New Roman" panose="02020603050405020304" pitchFamily="18" charset="0"/>
                <a:ea typeface="Batang" panose="02030600000101010101" pitchFamily="18" charset="-127"/>
              </a:rPr>
              <a:t>Introduce</a:t>
            </a:r>
            <a:r>
              <a:rPr lang="en-GB" altLang="ja-JP" sz="800" strike="sngStrike" dirty="0">
                <a:solidFill>
                  <a:srgbClr val="D9D9D9"/>
                </a:solidFill>
                <a:effectLst/>
                <a:latin typeface="Times New Roman" panose="02020603050405020304" pitchFamily="18" charset="0"/>
                <a:ea typeface="Batang" panose="02030600000101010101" pitchFamily="18" charset="-127"/>
              </a:rPr>
              <a:t> an independent measurement configuration for all candidate cell(s) and serving cell(s) (FL note: Suggested by DOCOMO and their intention is to enable reporting for candidate cells with that for serving cell ) from serving cell configurations, which is decoupled with serving cell configuration.</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strike="sngStrike" dirty="0">
                <a:solidFill>
                  <a:srgbClr val="D9D9D9"/>
                </a:solidFill>
                <a:effectLst/>
                <a:latin typeface="Times New Roman" panose="02020603050405020304" pitchFamily="18" charset="0"/>
                <a:ea typeface="Batang" panose="02030600000101010101" pitchFamily="18" charset="-127"/>
              </a:rPr>
              <a:t>L1 measurement resource set can be configured </a:t>
            </a:r>
            <a:r>
              <a:rPr lang="en-GB" altLang="ja-JP" sz="800" u="sng" strike="sngStrike" dirty="0">
                <a:solidFill>
                  <a:srgbClr val="D9D9D9"/>
                </a:solidFill>
                <a:effectLst/>
                <a:latin typeface="Times New Roman" panose="02020603050405020304" pitchFamily="18" charset="0"/>
                <a:ea typeface="Batang" panose="02030600000101010101" pitchFamily="18" charset="-127"/>
              </a:rPr>
              <a:t>outside</a:t>
            </a:r>
            <a:r>
              <a:rPr lang="en-GB" altLang="ja-JP" sz="800" strike="sngStrike" dirty="0">
                <a:solidFill>
                  <a:srgbClr val="D9D9D9"/>
                </a:solidFill>
                <a:effectLst/>
                <a:latin typeface="Times New Roman" panose="02020603050405020304" pitchFamily="18" charset="0"/>
                <a:ea typeface="Batang" panose="02030600000101010101" pitchFamily="18" charset="-127"/>
              </a:rPr>
              <a:t> candidate cell configurations (i.e. </a:t>
            </a:r>
            <a:r>
              <a:rPr lang="en-GB" altLang="ja-JP" sz="800" strike="sngStrike" dirty="0" err="1">
                <a:solidFill>
                  <a:srgbClr val="D9D9D9"/>
                </a:solidFill>
                <a:effectLst/>
                <a:latin typeface="Times New Roman" panose="02020603050405020304" pitchFamily="18" charset="0"/>
                <a:ea typeface="Batang" panose="02030600000101010101" pitchFamily="18" charset="-127"/>
              </a:rPr>
              <a:t>ServingCellConfig</a:t>
            </a:r>
            <a:r>
              <a:rPr lang="en-GB" altLang="ja-JP" sz="800" strike="sngStrike" dirty="0">
                <a:solidFill>
                  <a:srgbClr val="D9D9D9"/>
                </a:solidFill>
                <a:effectLst/>
                <a:latin typeface="Times New Roman" panose="02020603050405020304" pitchFamily="18" charset="0"/>
                <a:ea typeface="Batang" panose="02030600000101010101" pitchFamily="18" charset="-127"/>
              </a:rPr>
              <a:t> or </a:t>
            </a:r>
            <a:r>
              <a:rPr lang="en-GB" altLang="ja-JP" sz="800" strike="sngStrike" dirty="0" err="1">
                <a:solidFill>
                  <a:srgbClr val="D9D9D9"/>
                </a:solidFill>
                <a:effectLst/>
                <a:latin typeface="Times New Roman" panose="02020603050405020304" pitchFamily="18" charset="0"/>
                <a:ea typeface="Batang" panose="02030600000101010101" pitchFamily="18" charset="-127"/>
              </a:rPr>
              <a:t>CellGroupConfig</a:t>
            </a:r>
            <a:r>
              <a:rPr lang="en-GB" altLang="ja-JP" sz="800" strike="sngStrike" dirty="0">
                <a:solidFill>
                  <a:srgbClr val="D9D9D9"/>
                </a:solidFill>
                <a:effectLst/>
                <a:latin typeface="Times New Roman" panose="02020603050405020304" pitchFamily="18" charset="0"/>
                <a:ea typeface="Batang" panose="02030600000101010101" pitchFamily="18" charset="-127"/>
              </a:rPr>
              <a:t>)</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Separate CSI-</a:t>
            </a:r>
            <a:r>
              <a:rPr lang="en-GB" altLang="ja-JP" sz="800" dirty="0" err="1">
                <a:effectLst/>
                <a:latin typeface="Times New Roman" panose="02020603050405020304" pitchFamily="18" charset="0"/>
                <a:ea typeface="Batang" panose="02030600000101010101" pitchFamily="18" charset="-127"/>
              </a:rPr>
              <a:t>MeasCofig</a:t>
            </a:r>
            <a:r>
              <a:rPr lang="en-GB" altLang="ja-JP" sz="800" dirty="0">
                <a:effectLst/>
                <a:latin typeface="Times New Roman" panose="02020603050405020304" pitchFamily="18" charset="0"/>
                <a:ea typeface="Batang" panose="02030600000101010101" pitchFamily="18" charset="-127"/>
              </a:rPr>
              <a:t> is configured for candidate cell from the CSI-</a:t>
            </a:r>
            <a:r>
              <a:rPr lang="en-GB" altLang="ja-JP" sz="800" dirty="0" err="1">
                <a:effectLst/>
                <a:latin typeface="Times New Roman" panose="02020603050405020304" pitchFamily="18" charset="0"/>
                <a:ea typeface="Batang" panose="02030600000101010101" pitchFamily="18" charset="-127"/>
              </a:rPr>
              <a:t>MeasConfig</a:t>
            </a:r>
            <a:r>
              <a:rPr lang="en-GB" altLang="ja-JP" sz="800" dirty="0">
                <a:effectLst/>
                <a:latin typeface="Times New Roman" panose="02020603050405020304" pitchFamily="18" charset="0"/>
                <a:ea typeface="Batang" panose="02030600000101010101" pitchFamily="18" charset="-127"/>
              </a:rPr>
              <a:t> for serving cell</a:t>
            </a:r>
            <a:endParaRPr lang="ja-JP" altLang="ja-JP" sz="800" dirty="0">
              <a:effectLst/>
              <a:latin typeface="Times New Roman" panose="02020603050405020304" pitchFamily="18" charset="0"/>
              <a:ea typeface="Batang" panose="02030600000101010101" pitchFamily="18" charset="-127"/>
            </a:endParaRPr>
          </a:p>
          <a:p>
            <a:pPr marL="742950" lvl="1" indent="-28575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Option-3: Use measurement configuration for each candidate cell</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L1 measurement resource set can be configured inside candidate cell configurations (i.e. </a:t>
            </a:r>
            <a:r>
              <a:rPr lang="en-GB" altLang="ja-JP" sz="800" dirty="0" err="1">
                <a:effectLst/>
                <a:latin typeface="Times New Roman" panose="02020603050405020304" pitchFamily="18" charset="0"/>
                <a:ea typeface="Batang" panose="02030600000101010101" pitchFamily="18" charset="-127"/>
              </a:rPr>
              <a:t>ServingCellConfig</a:t>
            </a:r>
            <a:r>
              <a:rPr lang="en-GB" altLang="ja-JP" sz="800" dirty="0">
                <a:effectLst/>
                <a:latin typeface="Times New Roman" panose="02020603050405020304" pitchFamily="18" charset="0"/>
                <a:ea typeface="Batang" panose="02030600000101010101" pitchFamily="18" charset="-127"/>
              </a:rPr>
              <a:t> or </a:t>
            </a:r>
            <a:r>
              <a:rPr lang="en-GB" altLang="ja-JP" sz="800" dirty="0" err="1">
                <a:effectLst/>
                <a:latin typeface="Times New Roman" panose="02020603050405020304" pitchFamily="18" charset="0"/>
                <a:ea typeface="Batang" panose="02030600000101010101" pitchFamily="18" charset="-127"/>
              </a:rPr>
              <a:t>CellGroupConfig</a:t>
            </a:r>
            <a:r>
              <a:rPr lang="en-GB" altLang="ja-JP" sz="800" dirty="0">
                <a:effectLst/>
                <a:latin typeface="Times New Roman" panose="02020603050405020304" pitchFamily="18" charset="0"/>
                <a:ea typeface="Batang" panose="02030600000101010101" pitchFamily="18" charset="-127"/>
              </a:rPr>
              <a:t>)</a:t>
            </a:r>
            <a:endParaRPr lang="ja-JP" altLang="ja-JP" sz="800" dirty="0">
              <a:effectLst/>
              <a:latin typeface="Times New Roman" panose="02020603050405020304" pitchFamily="18" charset="0"/>
              <a:ea typeface="Batang" panose="02030600000101010101" pitchFamily="18" charset="-127"/>
            </a:endParaRPr>
          </a:p>
          <a:p>
            <a:pPr marL="742950" lvl="1" indent="-28575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Option-4: Do not include RS information or cell information in measurement configurations </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For intra-frequency, neither SSB/RS indices nor PCI is configured. </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For inter-frequency, neither SSB/RS indices nor PCI is configured, but frequency information is configured</a:t>
            </a:r>
            <a:endParaRPr lang="ja-JP" altLang="ja-JP" sz="800" dirty="0">
              <a:effectLst/>
              <a:latin typeface="Times New Roman" panose="02020603050405020304" pitchFamily="18" charset="0"/>
              <a:ea typeface="Batang" panose="02030600000101010101" pitchFamily="18" charset="-127"/>
            </a:endParaRPr>
          </a:p>
          <a:p>
            <a:r>
              <a:rPr lang="en-GB" altLang="ja-JP" sz="800" dirty="0">
                <a:solidFill>
                  <a:srgbClr val="FF0000"/>
                </a:solidFill>
                <a:effectLst/>
                <a:latin typeface="Times New Roman" panose="02020603050405020304" pitchFamily="18" charset="0"/>
                <a:ea typeface="ＭＳ ゴシック" panose="020B0609070205080204" pitchFamily="49" charset="-128"/>
              </a:rPr>
              <a:t>Note: Proponents of each option are encouraged to bring the detailed explanation in RAN1#112.</a:t>
            </a:r>
            <a:endParaRPr lang="ja-JP" altLang="ja-JP" sz="800" dirty="0">
              <a:effectLst/>
              <a:latin typeface="Arial" panose="020B0604020202020204" pitchFamily="34" charset="0"/>
              <a:ea typeface="Batang" panose="02030600000101010101" pitchFamily="18" charset="-127"/>
              <a:cs typeface="Arial" panose="020B0604020202020204" pitchFamily="34" charset="0"/>
            </a:endParaRPr>
          </a:p>
        </p:txBody>
      </p:sp>
      <p:sp>
        <p:nvSpPr>
          <p:cNvPr id="2" name="Text Placeholder 1">
            <a:extLst>
              <a:ext uri="{FF2B5EF4-FFF2-40B4-BE49-F238E27FC236}">
                <a16:creationId xmlns:a16="http://schemas.microsoft.com/office/drawing/2014/main" id="{0E12A2FF-F0A9-427B-9AA5-07AFAFCE5F8B}"/>
              </a:ext>
            </a:extLst>
          </p:cNvPr>
          <p:cNvSpPr>
            <a:spLocks noGrp="1"/>
          </p:cNvSpPr>
          <p:nvPr>
            <p:ph type="body" sz="quarter" idx="14"/>
          </p:nvPr>
        </p:nvSpPr>
        <p:spPr>
          <a:xfrm>
            <a:off x="230400" y="3166244"/>
            <a:ext cx="8824588" cy="1060982"/>
          </a:xfrm>
          <a:solidFill>
            <a:schemeClr val="bg2"/>
          </a:solidFill>
        </p:spPr>
        <p:txBody>
          <a:bodyPr>
            <a:normAutofit fontScale="85000" lnSpcReduction="20000"/>
          </a:bodyPr>
          <a:lstStyle/>
          <a:p>
            <a:r>
              <a:rPr lang="en-US" altLang="ja-JP" sz="1600" dirty="0"/>
              <a:t>Down-selection on the measurement configuration option is expected in RAN1#112</a:t>
            </a:r>
          </a:p>
          <a:p>
            <a:pPr lvl="1"/>
            <a:r>
              <a:rPr lang="en-US" altLang="ja-JP" sz="1200" dirty="0"/>
              <a:t>Option 1 is the most straightforward approach based on Rel-17 LTM</a:t>
            </a:r>
          </a:p>
          <a:p>
            <a:pPr lvl="1"/>
            <a:r>
              <a:rPr lang="en-US" altLang="ja-JP" sz="1200" dirty="0"/>
              <a:t>Option 2 and 3 needs more discussion among companies to avoid the misunderstanding</a:t>
            </a:r>
          </a:p>
          <a:p>
            <a:pPr lvl="1"/>
            <a:r>
              <a:rPr lang="en-US" altLang="ja-JP" sz="1200" dirty="0"/>
              <a:t>Option 4 is a similar concept as L3 mobility (not Rel-17 ICBM). It is simple from network perspective. Meanwhile, it would be complicated from UE perspective. </a:t>
            </a:r>
          </a:p>
          <a:p>
            <a:pPr lvl="1"/>
            <a:r>
              <a:rPr lang="en-US" altLang="ja-JP" sz="1200" dirty="0">
                <a:solidFill>
                  <a:schemeClr val="accent1"/>
                </a:solidFill>
              </a:rPr>
              <a:t>FL plan is to spend online/official-offline time for better understanding on each option</a:t>
            </a:r>
            <a:r>
              <a:rPr lang="en-US" altLang="ja-JP" sz="1200" dirty="0"/>
              <a:t>, and perform the down-selection.</a:t>
            </a:r>
          </a:p>
        </p:txBody>
      </p:sp>
      <p:sp>
        <p:nvSpPr>
          <p:cNvPr id="358" name="テキスト ボックス 357">
            <a:extLst>
              <a:ext uri="{FF2B5EF4-FFF2-40B4-BE49-F238E27FC236}">
                <a16:creationId xmlns:a16="http://schemas.microsoft.com/office/drawing/2014/main" id="{1FA4FCE1-7597-433B-82C4-33BB55DC098C}"/>
              </a:ext>
            </a:extLst>
          </p:cNvPr>
          <p:cNvSpPr txBox="1"/>
          <p:nvPr/>
        </p:nvSpPr>
        <p:spPr>
          <a:xfrm>
            <a:off x="706165" y="4197966"/>
            <a:ext cx="7756009" cy="646331"/>
          </a:xfrm>
          <a:prstGeom prst="rect">
            <a:avLst/>
          </a:prstGeom>
          <a:noFill/>
        </p:spPr>
        <p:txBody>
          <a:bodyPr wrap="square">
            <a:spAutoFit/>
          </a:bodyPr>
          <a:lstStyle/>
          <a:p>
            <a:pPr marL="0" lvl="1" algn="ctr"/>
            <a:r>
              <a:rPr lang="en-US" altLang="ja-JP" sz="1800" b="1" dirty="0">
                <a:solidFill>
                  <a:schemeClr val="accent1"/>
                </a:solidFill>
              </a:rPr>
              <a:t>Clarify the intention of each option as the first step, followed by down-selection between option-1,2,3 vs Option-4 in RAN1#112</a:t>
            </a:r>
          </a:p>
        </p:txBody>
      </p:sp>
      <p:sp>
        <p:nvSpPr>
          <p:cNvPr id="5535" name="スライド番号プレースホルダー 5534">
            <a:extLst>
              <a:ext uri="{FF2B5EF4-FFF2-40B4-BE49-F238E27FC236}">
                <a16:creationId xmlns:a16="http://schemas.microsoft.com/office/drawing/2014/main" id="{7F14A383-DEBA-EB83-9C27-C1FB0FB45D73}"/>
              </a:ext>
            </a:extLst>
          </p:cNvPr>
          <p:cNvSpPr>
            <a:spLocks noGrp="1"/>
          </p:cNvSpPr>
          <p:nvPr>
            <p:ph type="sldNum" sz="quarter" idx="12"/>
          </p:nvPr>
        </p:nvSpPr>
        <p:spPr/>
        <p:txBody>
          <a:bodyPr/>
          <a:lstStyle/>
          <a:p>
            <a:fld id="{4D029D89-7B63-4C94-AD4D-2E4D6BB83637}" type="slidenum">
              <a:rPr kumimoji="1" lang="ja-JP" altLang="en-US" smtClean="0"/>
              <a:t>11</a:t>
            </a:fld>
            <a:endParaRPr kumimoji="1" lang="ja-JP" altLang="en-US"/>
          </a:p>
        </p:txBody>
      </p:sp>
    </p:spTree>
    <p:extLst>
      <p:ext uri="{BB962C8B-B14F-4D97-AF65-F5344CB8AC3E}">
        <p14:creationId xmlns:p14="http://schemas.microsoft.com/office/powerpoint/2010/main" val="3402195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2">
            <a:extLst>
              <a:ext uri="{FF2B5EF4-FFF2-40B4-BE49-F238E27FC236}">
                <a16:creationId xmlns:a16="http://schemas.microsoft.com/office/drawing/2014/main" id="{E1C32C7F-3C34-42AC-A306-9CAA63DB76A0}"/>
              </a:ext>
            </a:extLst>
          </p:cNvPr>
          <p:cNvSpPr txBox="1"/>
          <p:nvPr/>
        </p:nvSpPr>
        <p:spPr>
          <a:xfrm>
            <a:off x="408693" y="2587016"/>
            <a:ext cx="3995090" cy="2431435"/>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altLang="zh-CN" sz="400" kern="100" dirty="0">
                <a:effectLst/>
                <a:highlight>
                  <a:srgbClr val="FFFF0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highlight>
                  <a:srgbClr val="FFFF00"/>
                </a:highlight>
                <a:latin typeface="Arial" panose="020B0604020202020204" pitchFamily="34" charset="0"/>
                <a:ea typeface="宋体" panose="02010600030101010101" pitchFamily="2" charset="-122"/>
                <a:cs typeface="Arial" panose="020B0604020202020204" pitchFamily="34" charset="0"/>
              </a:rPr>
              <a:t>ReportConfig</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SEQUENCE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carrier</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ServCellIndex</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S</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resourcesForChannelMeasurement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-IM-</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nzp</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-CSI-RS-</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highlight>
                  <a:srgbClr val="000080"/>
                </a:highligh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reportConfigType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reportQuantity</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none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cri-RI-PMI-CQI</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cri-RI-i1</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cri-RI-i1-CQI</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SEQUENCE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pdsch-BundleSizeForCSI</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ENUMERATED {n2, n4}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S</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cri-RI-CQI</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cri-RSRP</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ssb</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-Index-RSRP</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cri-RI-LI-PMI-CQI</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reportQuantity-r16</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cri-SINR-r16</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ssb-Index-SINR-r16</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codebookConfig-r16</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CodebookConfig-r16</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reportQuantity-r17</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cri-RSRP-Index-r17</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ssb-Index-RSRP-Index-r17</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cri-SINR-Index-r17</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ssb-Index-SINR-Index-r17</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p>
        </p:txBody>
      </p:sp>
      <p:sp>
        <p:nvSpPr>
          <p:cNvPr id="3" name="Title 2">
            <a:extLst>
              <a:ext uri="{FF2B5EF4-FFF2-40B4-BE49-F238E27FC236}">
                <a16:creationId xmlns:a16="http://schemas.microsoft.com/office/drawing/2014/main" id="{913517A1-62BB-4C41-957A-330DEA633E3D}"/>
              </a:ext>
            </a:extLst>
          </p:cNvPr>
          <p:cNvSpPr>
            <a:spLocks noGrp="1"/>
          </p:cNvSpPr>
          <p:nvPr>
            <p:ph type="title"/>
          </p:nvPr>
        </p:nvSpPr>
        <p:spPr>
          <a:xfrm>
            <a:off x="229767" y="258925"/>
            <a:ext cx="7740000" cy="261610"/>
          </a:xfrm>
        </p:spPr>
        <p:txBody>
          <a:bodyPr/>
          <a:lstStyle/>
          <a:p>
            <a:r>
              <a:rPr lang="en-US" altLang="ja-JP" sz="2000" dirty="0"/>
              <a:t>Note: L1 measurement: </a:t>
            </a:r>
            <a:r>
              <a:rPr lang="en-GB" altLang="ja-JP" sz="2000" dirty="0"/>
              <a:t>Configurations for L1 measurement - 1</a:t>
            </a:r>
            <a:endParaRPr lang="ja-JP" altLang="en-US" sz="2000" dirty="0"/>
          </a:p>
        </p:txBody>
      </p:sp>
      <p:sp>
        <p:nvSpPr>
          <p:cNvPr id="4" name="Footer Placeholder 3">
            <a:extLst>
              <a:ext uri="{FF2B5EF4-FFF2-40B4-BE49-F238E27FC236}">
                <a16:creationId xmlns:a16="http://schemas.microsoft.com/office/drawing/2014/main" id="{8305B280-7ED2-44FA-9F38-B7AE34F6A961}"/>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 name="Text Placeholder 1">
            <a:extLst>
              <a:ext uri="{FF2B5EF4-FFF2-40B4-BE49-F238E27FC236}">
                <a16:creationId xmlns:a16="http://schemas.microsoft.com/office/drawing/2014/main" id="{0E12A2FF-F0A9-427B-9AA5-07AFAFCE5F8B}"/>
              </a:ext>
            </a:extLst>
          </p:cNvPr>
          <p:cNvSpPr>
            <a:spLocks noGrp="1"/>
          </p:cNvSpPr>
          <p:nvPr>
            <p:ph type="body" sz="quarter" idx="14"/>
          </p:nvPr>
        </p:nvSpPr>
        <p:spPr>
          <a:xfrm>
            <a:off x="229767" y="835942"/>
            <a:ext cx="8824588" cy="277978"/>
          </a:xfrm>
          <a:solidFill>
            <a:schemeClr val="bg2"/>
          </a:solidFill>
        </p:spPr>
        <p:txBody>
          <a:bodyPr>
            <a:noAutofit/>
          </a:bodyPr>
          <a:lstStyle/>
          <a:p>
            <a:r>
              <a:rPr lang="en-US" altLang="ja-JP" sz="1600" dirty="0"/>
              <a:t>FL’s interpretation of </a:t>
            </a:r>
            <a:r>
              <a:rPr lang="en-US" altLang="ja-JP" sz="1600" b="1" dirty="0">
                <a:highlight>
                  <a:srgbClr val="FFFF00"/>
                </a:highlight>
              </a:rPr>
              <a:t>option-1</a:t>
            </a:r>
            <a:r>
              <a:rPr lang="en-US" altLang="ja-JP" sz="1600" dirty="0"/>
              <a:t> for L1 measurement configuration</a:t>
            </a:r>
            <a:endParaRPr lang="en-US" altLang="ja-JP" sz="1000" dirty="0"/>
          </a:p>
        </p:txBody>
      </p:sp>
      <p:sp>
        <p:nvSpPr>
          <p:cNvPr id="945" name="文本框 2">
            <a:extLst>
              <a:ext uri="{FF2B5EF4-FFF2-40B4-BE49-F238E27FC236}">
                <a16:creationId xmlns:a16="http://schemas.microsoft.com/office/drawing/2014/main" id="{BE2858D7-C15B-43FC-B5BA-41BEE495C021}"/>
              </a:ext>
            </a:extLst>
          </p:cNvPr>
          <p:cNvSpPr txBox="1"/>
          <p:nvPr/>
        </p:nvSpPr>
        <p:spPr>
          <a:xfrm>
            <a:off x="462610" y="2630202"/>
            <a:ext cx="3995090" cy="2431435"/>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altLang="zh-CN" sz="400" kern="100" dirty="0">
                <a:effectLst/>
                <a:highlight>
                  <a:srgbClr val="FFFF0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highlight>
                  <a:srgbClr val="FFFF00"/>
                </a:highlight>
                <a:latin typeface="Arial" panose="020B0604020202020204" pitchFamily="34" charset="0"/>
                <a:ea typeface="宋体" panose="02010600030101010101" pitchFamily="2" charset="-122"/>
                <a:cs typeface="Arial" panose="020B0604020202020204" pitchFamily="34" charset="0"/>
              </a:rPr>
              <a:t>ReportConfig</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SEQUENCE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carrier</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ServCellIndex</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S</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resourcesForChannelMeasurement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-IM-</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nzp</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-CSI-RS-</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highlight>
                  <a:srgbClr val="000080"/>
                </a:highligh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reportConfigType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reportQuantity</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none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cri-RI-PMI-CQI</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cri-RI-i1</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cri-RI-i1-CQI</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SEQUENCE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pdsch-BundleSizeForCSI</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ENUMERATED {n2, n4}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S</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cri-RI-CQI</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cri-RSRP</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ssb</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-Index-RSRP</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cri-RI-LI-PMI-CQI</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reportQuantity-r16</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cri-SINR-r16</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ssb-Index-SINR-r16</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codebookConfig-r16</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CodebookConfig-r16</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reportQuantity-r17</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cri-RSRP-Index-r17</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ssb-Index-RSRP-Index-r17</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cri-SINR-Index-r17</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ssb-Index-SINR-Index-r17</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NULL</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p>
        </p:txBody>
      </p:sp>
      <p:sp>
        <p:nvSpPr>
          <p:cNvPr id="951" name="文本框 4">
            <a:extLst>
              <a:ext uri="{FF2B5EF4-FFF2-40B4-BE49-F238E27FC236}">
                <a16:creationId xmlns:a16="http://schemas.microsoft.com/office/drawing/2014/main" id="{178C1B2E-DFE1-4CE8-A294-5E223B59244E}"/>
              </a:ext>
            </a:extLst>
          </p:cNvPr>
          <p:cNvSpPr txBox="1"/>
          <p:nvPr/>
        </p:nvSpPr>
        <p:spPr>
          <a:xfrm>
            <a:off x="3520816" y="1147841"/>
            <a:ext cx="5533539" cy="646331"/>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effectLst/>
                <a:highlight>
                  <a:srgbClr val="FF00FF"/>
                </a:highlight>
                <a:latin typeface="Arial" panose="020B0604020202020204" pitchFamily="34" charset="0"/>
                <a:ea typeface="Times New Roman" panose="02020603050405020304" pitchFamily="18" charset="0"/>
                <a:cs typeface="Arial" panose="020B0604020202020204" pitchFamily="34" charset="0"/>
              </a:rPr>
              <a:t>MIMOParam-r17</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 SEQUENCE {</a:t>
            </a: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additionalPCI-ToAddModList-r17</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SEQUENCE (SIZE(1..maxNrofAdditionalPCI-r17)) OF </a:t>
            </a:r>
            <a:r>
              <a:rPr lang="en-GB" altLang="zh-CN" sz="400" dirty="0">
                <a:solidFill>
                  <a:schemeClr val="bg1"/>
                </a:solidFill>
                <a:effectLst/>
                <a:highlight>
                  <a:srgbClr val="800080"/>
                </a:highlight>
                <a:latin typeface="Arial" panose="020B0604020202020204" pitchFamily="34" charset="0"/>
                <a:ea typeface="Times New Roman" panose="02020603050405020304" pitchFamily="18" charset="0"/>
                <a:cs typeface="Arial" panose="020B0604020202020204" pitchFamily="34" charset="0"/>
              </a:rPr>
              <a:t>SSB-MTC-AdditionalPCI-r17</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OPTIONAL,</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Need N</a:t>
            </a: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additionalPCI-ToReleaseList-r17</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SEQUENCE (SIZE(1..maxNrofAdditionalPCI-r17)) OF AdditionalPCIIndex-r17</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OPTIONAL,</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Need N</a:t>
            </a: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a:t>
            </a: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effectLst/>
                <a:latin typeface="Arial" panose="020B0604020202020204" pitchFamily="34" charset="0"/>
                <a:ea typeface="Times New Roman" panose="02020603050405020304" pitchFamily="18" charset="0"/>
                <a:cs typeface="Arial" panose="020B0604020202020204" pitchFamily="34" charset="0"/>
              </a:rPr>
              <a:t>}</a:t>
            </a:r>
            <a:endParaRPr lang="en-GB" altLang="zh-CN" sz="400" dirty="0">
              <a:latin typeface="Arial" panose="020B0604020202020204" pitchFamily="34" charset="0"/>
              <a:ea typeface="Times New Roman" panose="02020603050405020304" pitchFamily="18" charset="0"/>
              <a:cs typeface="Arial" panose="020B0604020202020204" pitchFamily="34" charset="0"/>
            </a:endParaRP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solidFill>
                  <a:schemeClr val="bg1"/>
                </a:solidFill>
                <a:effectLst/>
                <a:highlight>
                  <a:srgbClr val="800080"/>
                </a:highlight>
                <a:latin typeface="Arial" panose="020B0604020202020204" pitchFamily="34" charset="0"/>
                <a:ea typeface="Times New Roman" panose="02020603050405020304" pitchFamily="18" charset="0"/>
                <a:cs typeface="Arial" panose="020B0604020202020204" pitchFamily="34" charset="0"/>
              </a:rPr>
              <a:t>SSB-MTC-AdditionalPCI-r17</a:t>
            </a:r>
            <a:r>
              <a:rPr lang="en-GB" altLang="zh-CN" sz="4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solidFill>
                  <a:srgbClr val="993366"/>
                </a:solidFill>
                <a:latin typeface="Arial" panose="020B0604020202020204" pitchFamily="34" charset="0"/>
                <a:cs typeface="Arial" panose="020B0604020202020204" pitchFamily="34" charset="0"/>
              </a:rPr>
              <a:t>SEQUENCE</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a:t>
            </a:r>
            <a:endParaRPr lang="zh-CN" altLang="zh-CN" sz="400" dirty="0">
              <a:effectLst/>
              <a:latin typeface="Arial" panose="020B0604020202020204" pitchFamily="34" charset="0"/>
              <a:ea typeface="Batang" panose="02030600000101010101" pitchFamily="18" charset="-127"/>
              <a:cs typeface="Arial" panose="020B0604020202020204" pitchFamily="34" charset="0"/>
            </a:endParaRP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additionalPCIIndex-r17              </a:t>
            </a:r>
            <a:r>
              <a:rPr lang="en-GB" altLang="zh-CN" sz="400" dirty="0" err="1">
                <a:effectLst/>
                <a:latin typeface="Arial" panose="020B0604020202020204" pitchFamily="34" charset="0"/>
                <a:ea typeface="Times New Roman" panose="02020603050405020304" pitchFamily="18" charset="0"/>
                <a:cs typeface="Arial" panose="020B0604020202020204" pitchFamily="34" charset="0"/>
              </a:rPr>
              <a:t>AdditionalPCIIndex-r17</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a:t>
            </a:r>
            <a:endParaRPr lang="zh-CN" altLang="zh-CN" sz="400" dirty="0">
              <a:effectLst/>
              <a:latin typeface="Arial" panose="020B0604020202020204" pitchFamily="34" charset="0"/>
              <a:ea typeface="Batang" panose="02030600000101010101" pitchFamily="18" charset="-127"/>
              <a:cs typeface="Arial" panose="020B0604020202020204" pitchFamily="34" charset="0"/>
            </a:endParaRP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additionalPCI-r17                   </a:t>
            </a:r>
            <a:r>
              <a:rPr lang="en-GB" altLang="zh-CN" sz="400" dirty="0" err="1">
                <a:effectLst/>
                <a:latin typeface="Arial" panose="020B0604020202020204" pitchFamily="34" charset="0"/>
                <a:ea typeface="Times New Roman" panose="02020603050405020304" pitchFamily="18" charset="0"/>
                <a:cs typeface="Arial" panose="020B0604020202020204" pitchFamily="34" charset="0"/>
              </a:rPr>
              <a:t>PhysCellId</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a:t>
            </a: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latin typeface="Arial" panose="020B0604020202020204" pitchFamily="34" charset="0"/>
                <a:ea typeface="Batang" panose="02030600000101010101" pitchFamily="18" charset="-127"/>
                <a:cs typeface="Arial" panose="020B0604020202020204" pitchFamily="34" charset="0"/>
              </a:rPr>
              <a:t>}</a:t>
            </a:r>
            <a:endParaRPr lang="zh-CN" altLang="zh-CN" sz="400" dirty="0">
              <a:effectLst/>
              <a:latin typeface="Arial" panose="020B0604020202020204" pitchFamily="34" charset="0"/>
              <a:ea typeface="Batang" panose="02030600000101010101" pitchFamily="18" charset="-127"/>
              <a:cs typeface="Arial" panose="020B0604020202020204" pitchFamily="34" charset="0"/>
            </a:endParaRPr>
          </a:p>
        </p:txBody>
      </p:sp>
      <p:sp>
        <p:nvSpPr>
          <p:cNvPr id="975" name="テキスト ボックス 974">
            <a:extLst>
              <a:ext uri="{FF2B5EF4-FFF2-40B4-BE49-F238E27FC236}">
                <a16:creationId xmlns:a16="http://schemas.microsoft.com/office/drawing/2014/main" id="{614426D1-6802-494D-B0B8-F50AC2A6D2E6}"/>
              </a:ext>
            </a:extLst>
          </p:cNvPr>
          <p:cNvSpPr txBox="1"/>
          <p:nvPr/>
        </p:nvSpPr>
        <p:spPr>
          <a:xfrm>
            <a:off x="229767" y="1159032"/>
            <a:ext cx="3227781" cy="5232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ja-JP" sz="400" dirty="0" err="1">
                <a:latin typeface="Arial" panose="020B0604020202020204" pitchFamily="34" charset="0"/>
                <a:cs typeface="Arial" panose="020B0604020202020204" pitchFamily="34" charset="0"/>
              </a:rPr>
              <a:t>ServingCellConfig</a:t>
            </a:r>
            <a:r>
              <a:rPr lang="en-US" altLang="ja-JP" sz="400" b="0" i="0" dirty="0">
                <a:solidFill>
                  <a:srgbClr val="000000"/>
                </a:solidFill>
                <a:effectLst/>
                <a:latin typeface="Arial" panose="020B0604020202020204" pitchFamily="34" charset="0"/>
                <a:cs typeface="Arial" panose="020B0604020202020204" pitchFamily="34" charset="0"/>
              </a:rPr>
              <a:t> ::= </a:t>
            </a:r>
            <a:r>
              <a:rPr lang="en-US" altLang="ja-JP" sz="400" b="0" i="0" dirty="0">
                <a:effectLst/>
                <a:latin typeface="Arial" panose="020B0604020202020204" pitchFamily="34" charset="0"/>
                <a:cs typeface="Arial" panose="020B0604020202020204" pitchFamily="34" charset="0"/>
              </a:rPr>
              <a:t>SEQUENCE</a:t>
            </a:r>
            <a:r>
              <a:rPr lang="en-US" altLang="ja-JP" sz="400" b="0" i="0" dirty="0">
                <a:solidFill>
                  <a:srgbClr val="000000"/>
                </a:solidFill>
                <a:effectLst/>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	:</a:t>
            </a:r>
          </a:p>
          <a:p>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err="1">
                <a:solidFill>
                  <a:srgbClr val="000000"/>
                </a:solidFill>
                <a:effectLst/>
                <a:latin typeface="Arial" panose="020B0604020202020204" pitchFamily="34" charset="0"/>
                <a:cs typeface="Arial" panose="020B0604020202020204" pitchFamily="34" charset="0"/>
              </a:rPr>
              <a:t>csi-MeasConfig</a:t>
            </a:r>
            <a:r>
              <a:rPr lang="ja-JP" altLang="en-US" sz="400" dirty="0">
                <a:solidFill>
                  <a:srgbClr val="000000"/>
                </a:solidFill>
                <a:latin typeface="Arial" panose="020B0604020202020204" pitchFamily="34" charset="0"/>
                <a:cs typeface="Arial" panose="020B0604020202020204" pitchFamily="34" charset="0"/>
              </a:rPr>
              <a:t> </a:t>
            </a:r>
            <a:r>
              <a:rPr lang="en-US" altLang="ja-JP" sz="400" b="0" i="0" dirty="0" err="1">
                <a:effectLst/>
                <a:latin typeface="Arial" panose="020B0604020202020204" pitchFamily="34" charset="0"/>
                <a:cs typeface="Arial" panose="020B0604020202020204" pitchFamily="34" charset="0"/>
              </a:rPr>
              <a:t>SetupRelease</a:t>
            </a:r>
            <a:r>
              <a:rPr lang="en-US" altLang="ja-JP" sz="400" b="0" i="0" dirty="0">
                <a:solidFill>
                  <a:srgbClr val="000000"/>
                </a:solidFill>
                <a:effectLst/>
                <a:latin typeface="Arial" panose="020B0604020202020204" pitchFamily="34" charset="0"/>
                <a:cs typeface="Arial" panose="020B0604020202020204" pitchFamily="34" charset="0"/>
              </a:rPr>
              <a:t> { </a:t>
            </a:r>
            <a:r>
              <a:rPr lang="en-US" altLang="ja-JP" sz="400" dirty="0">
                <a:highlight>
                  <a:srgbClr val="00FF00"/>
                </a:highlight>
                <a:latin typeface="Arial" panose="020B0604020202020204" pitchFamily="34" charset="0"/>
                <a:cs typeface="Arial" panose="020B0604020202020204" pitchFamily="34" charset="0"/>
              </a:rPr>
              <a:t>CSI-</a:t>
            </a:r>
            <a:r>
              <a:rPr lang="en-US" altLang="ja-JP" sz="400" dirty="0" err="1">
                <a:highlight>
                  <a:srgbClr val="00FF00"/>
                </a:highlight>
                <a:latin typeface="Arial" panose="020B0604020202020204" pitchFamily="34" charset="0"/>
                <a:cs typeface="Arial" panose="020B0604020202020204" pitchFamily="34" charset="0"/>
              </a:rPr>
              <a:t>MeasConfig</a:t>
            </a:r>
            <a:r>
              <a:rPr lang="en-US" altLang="ja-JP" sz="400" b="0" i="0" dirty="0">
                <a:solidFill>
                  <a:srgbClr val="000000"/>
                </a:solidFill>
                <a:effectLst/>
                <a:latin typeface="Arial" panose="020B0604020202020204" pitchFamily="34" charset="0"/>
                <a:cs typeface="Arial" panose="020B0604020202020204" pitchFamily="34" charset="0"/>
              </a:rPr>
              <a:t> }</a:t>
            </a:r>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a:effectLst/>
                <a:latin typeface="Arial" panose="020B0604020202020204" pitchFamily="34" charset="0"/>
                <a:cs typeface="Arial" panose="020B0604020202020204" pitchFamily="34" charset="0"/>
              </a:rPr>
              <a:t>OPTIONAL</a:t>
            </a:r>
            <a:r>
              <a:rPr lang="en-US" altLang="ja-JP" sz="400" b="0" i="0" dirty="0">
                <a:solidFill>
                  <a:srgbClr val="000000"/>
                </a:solidFill>
                <a:effectLst/>
                <a:latin typeface="Arial" panose="020B0604020202020204" pitchFamily="34" charset="0"/>
                <a:cs typeface="Arial" panose="020B0604020202020204" pitchFamily="34" charset="0"/>
              </a:rPr>
              <a:t>,</a:t>
            </a:r>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a:solidFill>
                  <a:srgbClr val="000000"/>
                </a:solidFill>
                <a:effectLst/>
                <a:latin typeface="Arial" panose="020B0604020202020204" pitchFamily="34" charset="0"/>
                <a:cs typeface="Arial" panose="020B0604020202020204" pitchFamily="34" charset="0"/>
              </a:rPr>
              <a:t>-- Need M</a:t>
            </a:r>
            <a:br>
              <a:rPr lang="en-US" altLang="ja-JP" sz="400" dirty="0">
                <a:latin typeface="Arial" panose="020B0604020202020204" pitchFamily="34" charset="0"/>
                <a:cs typeface="Arial" panose="020B0604020202020204" pitchFamily="34" charset="0"/>
              </a:rPr>
            </a:br>
            <a:r>
              <a:rPr lang="en-US" altLang="ja-JP" sz="400" dirty="0">
                <a:solidFill>
                  <a:srgbClr val="000000"/>
                </a:solidFill>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       mimoParam-r17</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err="1">
                <a:solidFill>
                  <a:srgbClr val="000000"/>
                </a:solidFill>
                <a:latin typeface="Arial" panose="020B0604020202020204" pitchFamily="34" charset="0"/>
                <a:cs typeface="Arial" panose="020B0604020202020204" pitchFamily="34" charset="0"/>
              </a:rPr>
              <a:t>SetupRelease</a:t>
            </a:r>
            <a:r>
              <a:rPr lang="en-US" altLang="ja-JP"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highlight>
                  <a:srgbClr val="FF00FF"/>
                </a:highlight>
                <a:latin typeface="Arial" panose="020B0604020202020204" pitchFamily="34" charset="0"/>
                <a:cs typeface="Arial" panose="020B0604020202020204" pitchFamily="34" charset="0"/>
              </a:rPr>
              <a:t>MIMOParam-r17</a:t>
            </a:r>
            <a:r>
              <a:rPr lang="en-US" altLang="ja-JP" sz="400" dirty="0">
                <a:solidFill>
                  <a:srgbClr val="000000"/>
                </a:solidFill>
                <a:latin typeface="Arial" panose="020B0604020202020204" pitchFamily="34" charset="0"/>
                <a:cs typeface="Arial" panose="020B0604020202020204" pitchFamily="34" charset="0"/>
              </a:rPr>
              <a:t>}</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latin typeface="Arial" panose="020B0604020202020204" pitchFamily="34" charset="0"/>
                <a:cs typeface="Arial" panose="020B0604020202020204" pitchFamily="34" charset="0"/>
              </a:rPr>
              <a:t>OPTIONAL,</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latin typeface="Arial" panose="020B0604020202020204" pitchFamily="34" charset="0"/>
                <a:cs typeface="Arial" panose="020B0604020202020204" pitchFamily="34" charset="0"/>
              </a:rPr>
              <a:t>-- Need M</a:t>
            </a:r>
          </a:p>
          <a:p>
            <a:r>
              <a:rPr lang="en-US" altLang="ja-JP" sz="400" dirty="0">
                <a:solidFill>
                  <a:srgbClr val="000000"/>
                </a:solidFill>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a:t>
            </a:r>
            <a:endParaRPr lang="ja-JP" altLang="en-US" sz="400" dirty="0">
              <a:latin typeface="Arial" panose="020B0604020202020204" pitchFamily="34" charset="0"/>
              <a:cs typeface="Arial" panose="020B0604020202020204" pitchFamily="34" charset="0"/>
            </a:endParaRPr>
          </a:p>
        </p:txBody>
      </p:sp>
      <p:sp>
        <p:nvSpPr>
          <p:cNvPr id="1027" name="テキスト ボックス 1026">
            <a:extLst>
              <a:ext uri="{FF2B5EF4-FFF2-40B4-BE49-F238E27FC236}">
                <a16:creationId xmlns:a16="http://schemas.microsoft.com/office/drawing/2014/main" id="{06BC13D6-28F9-4218-9E31-F240EA2AE729}"/>
              </a:ext>
            </a:extLst>
          </p:cNvPr>
          <p:cNvSpPr txBox="1"/>
          <p:nvPr/>
        </p:nvSpPr>
        <p:spPr>
          <a:xfrm>
            <a:off x="348213" y="1831490"/>
            <a:ext cx="4109487"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ja-JP" sz="400" dirty="0">
                <a:highlight>
                  <a:srgbClr val="00FF00"/>
                </a:highlight>
              </a:rPr>
              <a:t>CSI-</a:t>
            </a:r>
            <a:r>
              <a:rPr lang="en-US" altLang="ja-JP" sz="400" dirty="0" err="1">
                <a:highlight>
                  <a:srgbClr val="00FF00"/>
                </a:highlight>
              </a:rPr>
              <a:t>MeasConfig</a:t>
            </a:r>
            <a:r>
              <a:rPr lang="en-US" altLang="ja-JP" sz="400" dirty="0"/>
              <a:t> ::=</a:t>
            </a:r>
            <a:r>
              <a:rPr lang="ja-JP" altLang="en-US" sz="400" dirty="0"/>
              <a:t>　　　　　　　　　</a:t>
            </a:r>
            <a:r>
              <a:rPr lang="en-US" altLang="ja-JP" sz="400" dirty="0"/>
              <a:t>SEQUENCE {</a:t>
            </a:r>
            <a:br>
              <a:rPr lang="en-US" altLang="ja-JP" sz="400" dirty="0"/>
            </a:br>
            <a:r>
              <a:rPr lang="en-US" altLang="ja-JP" sz="400" dirty="0"/>
              <a:t>	:</a:t>
            </a:r>
          </a:p>
          <a:p>
            <a:r>
              <a:rPr lang="ja-JP" altLang="en-US" sz="400" dirty="0"/>
              <a:t>　　</a:t>
            </a:r>
            <a:r>
              <a:rPr lang="en-US" altLang="ja-JP" sz="400" dirty="0" err="1"/>
              <a:t>csi</a:t>
            </a:r>
            <a:r>
              <a:rPr lang="en-US" altLang="ja-JP" sz="400" dirty="0"/>
              <a:t>-SSB-</a:t>
            </a:r>
            <a:r>
              <a:rPr lang="en-US" altLang="ja-JP" sz="400" dirty="0" err="1"/>
              <a:t>ResourceSetToAddModList</a:t>
            </a:r>
            <a:r>
              <a:rPr lang="ja-JP" altLang="en-US" sz="400" dirty="0"/>
              <a:t>　　 </a:t>
            </a:r>
            <a:r>
              <a:rPr lang="en-US" altLang="ja-JP" sz="400" dirty="0"/>
              <a:t>SEQUENCE (SIZE (1..maxNrofCSI-SSB-ResourceSets)) OF </a:t>
            </a:r>
            <a:r>
              <a:rPr lang="en-US" altLang="ja-JP" sz="400" dirty="0">
                <a:highlight>
                  <a:srgbClr val="00FFFF"/>
                </a:highlight>
              </a:rPr>
              <a:t>CSI-SSB-</a:t>
            </a:r>
            <a:r>
              <a:rPr lang="en-US" altLang="ja-JP" sz="400" dirty="0" err="1">
                <a:highlight>
                  <a:srgbClr val="00FFFF"/>
                </a:highlight>
              </a:rPr>
              <a:t>ResourceSet</a:t>
            </a:r>
            <a:r>
              <a:rPr lang="ja-JP" altLang="en-US" sz="400" dirty="0"/>
              <a:t>　 </a:t>
            </a:r>
            <a:r>
              <a:rPr lang="en-US" altLang="ja-JP" sz="400" dirty="0"/>
              <a:t>OPTIONAL, -- Need N</a:t>
            </a:r>
            <a:br>
              <a:rPr lang="en-US" altLang="ja-JP" sz="400" dirty="0"/>
            </a:br>
            <a:r>
              <a:rPr lang="ja-JP" altLang="en-US" sz="400" dirty="0"/>
              <a:t>　　</a:t>
            </a:r>
            <a:r>
              <a:rPr lang="en-US" altLang="ja-JP" sz="400" dirty="0" err="1"/>
              <a:t>csi</a:t>
            </a:r>
            <a:r>
              <a:rPr lang="en-US" altLang="ja-JP" sz="400" dirty="0"/>
              <a:t>-SSB-</a:t>
            </a:r>
            <a:r>
              <a:rPr lang="en-US" altLang="ja-JP" sz="400" dirty="0" err="1"/>
              <a:t>ResourceSetToReleaseList</a:t>
            </a:r>
            <a:r>
              <a:rPr lang="ja-JP" altLang="en-US" sz="400" dirty="0"/>
              <a:t>　　</a:t>
            </a:r>
            <a:r>
              <a:rPr lang="en-US" altLang="ja-JP" sz="400" dirty="0"/>
              <a:t>SEQUENCE (SIZE (1..maxNrofCSI-SSB-ResourceSets)) OF CSI-SSB-</a:t>
            </a:r>
            <a:r>
              <a:rPr lang="en-US" altLang="ja-JP" sz="400" dirty="0" err="1"/>
              <a:t>ResourceSetId</a:t>
            </a:r>
            <a:r>
              <a:rPr lang="en-US" altLang="ja-JP" sz="400" dirty="0"/>
              <a:t> OPTIONAL, -- Need N</a:t>
            </a:r>
            <a:br>
              <a:rPr lang="en-US" altLang="ja-JP" sz="400" dirty="0"/>
            </a:br>
            <a:r>
              <a:rPr lang="ja-JP" altLang="en-US" sz="400" dirty="0"/>
              <a:t>　　</a:t>
            </a:r>
            <a:r>
              <a:rPr lang="en-US" altLang="ja-JP" sz="400" dirty="0" err="1"/>
              <a:t>csi-ResourceConfigToAddModList</a:t>
            </a:r>
            <a:r>
              <a:rPr lang="ja-JP" altLang="en-US" sz="400" dirty="0"/>
              <a:t>　　　</a:t>
            </a:r>
            <a:r>
              <a:rPr lang="en-US" altLang="ja-JP" sz="400" dirty="0"/>
              <a:t>SEQUENCE (SIZE (1..maxNrofCSI-ResourceConfigurations)) OF </a:t>
            </a:r>
            <a:r>
              <a:rPr lang="en-US" altLang="ja-JP" sz="400" dirty="0">
                <a:highlight>
                  <a:srgbClr val="FF0000"/>
                </a:highlight>
              </a:rPr>
              <a:t>CSI-</a:t>
            </a:r>
            <a:r>
              <a:rPr lang="en-US" altLang="ja-JP" sz="400" dirty="0" err="1">
                <a:highlight>
                  <a:srgbClr val="FF0000"/>
                </a:highlight>
              </a:rPr>
              <a:t>ResourceConfig</a:t>
            </a:r>
            <a:r>
              <a:rPr lang="en-US" altLang="ja-JP" sz="400" dirty="0"/>
              <a:t> OPTIONAL, -- Need N</a:t>
            </a:r>
            <a:br>
              <a:rPr lang="en-US" altLang="ja-JP" sz="400" dirty="0"/>
            </a:br>
            <a:r>
              <a:rPr lang="ja-JP" altLang="en-US" sz="400" dirty="0"/>
              <a:t>　　</a:t>
            </a:r>
            <a:r>
              <a:rPr lang="en-US" altLang="ja-JP" sz="400" dirty="0" err="1"/>
              <a:t>csi-ResourceConfigToReleaseList</a:t>
            </a:r>
            <a:r>
              <a:rPr lang="ja-JP" altLang="en-US" sz="400" dirty="0"/>
              <a:t>　　 </a:t>
            </a:r>
            <a:r>
              <a:rPr lang="en-US" altLang="ja-JP" sz="400" dirty="0"/>
              <a:t>SEQUENCE (SIZE (1..maxNrofCSI-ResourceConfigurations)) OF CSI-</a:t>
            </a:r>
            <a:r>
              <a:rPr lang="en-US" altLang="ja-JP" sz="400" dirty="0" err="1"/>
              <a:t>ResourceConfigId</a:t>
            </a:r>
            <a:r>
              <a:rPr lang="ja-JP" altLang="en-US" sz="400" dirty="0"/>
              <a:t> </a:t>
            </a:r>
            <a:r>
              <a:rPr lang="en-US" altLang="ja-JP" sz="400" dirty="0"/>
              <a:t>OPTIONAL, -- Need N</a:t>
            </a:r>
            <a:br>
              <a:rPr lang="en-US" altLang="ja-JP" sz="400" dirty="0"/>
            </a:br>
            <a:r>
              <a:rPr lang="ja-JP" altLang="en-US" sz="400" dirty="0"/>
              <a:t>　　</a:t>
            </a:r>
            <a:r>
              <a:rPr lang="en-US" altLang="ja-JP" sz="400" dirty="0" err="1"/>
              <a:t>csi-ReportConfigToAddModList</a:t>
            </a:r>
            <a:r>
              <a:rPr lang="ja-JP" altLang="en-US" sz="400" dirty="0"/>
              <a:t>　　　　</a:t>
            </a:r>
            <a:r>
              <a:rPr lang="en-US" altLang="ja-JP" sz="400" dirty="0"/>
              <a:t>SEQUENCE (SIZE (1..maxNrofCSI-ReportConfigurations)) OF </a:t>
            </a:r>
            <a:r>
              <a:rPr lang="en-US" altLang="ja-JP" sz="400" dirty="0">
                <a:highlight>
                  <a:srgbClr val="FFFF00"/>
                </a:highlight>
              </a:rPr>
              <a:t>CSI-</a:t>
            </a:r>
            <a:r>
              <a:rPr lang="en-US" altLang="ja-JP" sz="400" dirty="0" err="1">
                <a:highlight>
                  <a:srgbClr val="FFFF00"/>
                </a:highlight>
              </a:rPr>
              <a:t>ReportConfig</a:t>
            </a:r>
            <a:r>
              <a:rPr lang="ja-JP" altLang="en-US" sz="400" dirty="0"/>
              <a:t>　</a:t>
            </a:r>
            <a:r>
              <a:rPr lang="en-US" altLang="ja-JP" sz="400" dirty="0"/>
              <a:t>OPTIONAL, -- Need N</a:t>
            </a:r>
            <a:br>
              <a:rPr lang="en-US" altLang="ja-JP" sz="400" dirty="0"/>
            </a:br>
            <a:r>
              <a:rPr lang="ja-JP" altLang="en-US" sz="400" dirty="0"/>
              <a:t>　　</a:t>
            </a:r>
            <a:r>
              <a:rPr lang="en-US" altLang="ja-JP" sz="400" dirty="0" err="1"/>
              <a:t>csi-ReportConfigToReleaseList</a:t>
            </a:r>
            <a:r>
              <a:rPr lang="ja-JP" altLang="en-US" sz="400" dirty="0"/>
              <a:t>　　　 </a:t>
            </a:r>
            <a:r>
              <a:rPr lang="en-US" altLang="ja-JP" sz="400" dirty="0"/>
              <a:t>SEQUENCE (SIZE (1..maxNrofCSI-ReportConfigurations)) OF CSI-</a:t>
            </a:r>
            <a:r>
              <a:rPr lang="en-US" altLang="ja-JP" sz="400" dirty="0" err="1"/>
              <a:t>ReportConfigId</a:t>
            </a:r>
            <a:endParaRPr lang="en-US" altLang="ja-JP" sz="400" dirty="0"/>
          </a:p>
          <a:p>
            <a:r>
              <a:rPr lang="en-US" altLang="ja-JP" sz="400" dirty="0"/>
              <a:t>	:</a:t>
            </a:r>
            <a:br>
              <a:rPr lang="en-US" altLang="ja-JP" sz="400" dirty="0"/>
            </a:br>
            <a:r>
              <a:rPr lang="en-US" altLang="ja-JP" sz="400" dirty="0"/>
              <a:t>}</a:t>
            </a:r>
          </a:p>
        </p:txBody>
      </p:sp>
      <p:cxnSp>
        <p:nvCxnSpPr>
          <p:cNvPr id="3197" name="直線矢印コネクタ 3196">
            <a:extLst>
              <a:ext uri="{FF2B5EF4-FFF2-40B4-BE49-F238E27FC236}">
                <a16:creationId xmlns:a16="http://schemas.microsoft.com/office/drawing/2014/main" id="{C1EE9AA3-828F-4B2E-9628-9643BFDFFD4C}"/>
              </a:ext>
            </a:extLst>
          </p:cNvPr>
          <p:cNvCxnSpPr>
            <a:cxnSpLocks/>
          </p:cNvCxnSpPr>
          <p:nvPr/>
        </p:nvCxnSpPr>
        <p:spPr>
          <a:xfrm flipV="1">
            <a:off x="1554974" y="1224969"/>
            <a:ext cx="2060721" cy="278755"/>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1152" name="直線矢印コネクタ 1151">
            <a:extLst>
              <a:ext uri="{FF2B5EF4-FFF2-40B4-BE49-F238E27FC236}">
                <a16:creationId xmlns:a16="http://schemas.microsoft.com/office/drawing/2014/main" id="{3F42EDE9-B901-48D2-A15D-2C3991CEC7A3}"/>
              </a:ext>
            </a:extLst>
          </p:cNvPr>
          <p:cNvCxnSpPr>
            <a:cxnSpLocks/>
          </p:cNvCxnSpPr>
          <p:nvPr/>
        </p:nvCxnSpPr>
        <p:spPr>
          <a:xfrm flipH="1">
            <a:off x="648564" y="1397466"/>
            <a:ext cx="582753" cy="468848"/>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202" name="テキスト ボックス 1201">
            <a:extLst>
              <a:ext uri="{FF2B5EF4-FFF2-40B4-BE49-F238E27FC236}">
                <a16:creationId xmlns:a16="http://schemas.microsoft.com/office/drawing/2014/main" id="{721DAEBC-CF78-41F3-AA81-4E23FE09CF89}"/>
              </a:ext>
            </a:extLst>
          </p:cNvPr>
          <p:cNvSpPr txBox="1"/>
          <p:nvPr/>
        </p:nvSpPr>
        <p:spPr>
          <a:xfrm>
            <a:off x="2962354" y="3247973"/>
            <a:ext cx="4395340"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ja-JP" sz="400" dirty="0">
                <a:highlight>
                  <a:srgbClr val="FF0000"/>
                </a:highlight>
                <a:latin typeface="Arial" panose="020B0604020202020204" pitchFamily="34" charset="0"/>
                <a:cs typeface="Arial" panose="020B0604020202020204" pitchFamily="34" charset="0"/>
              </a:rPr>
              <a:t>CSI-</a:t>
            </a:r>
            <a:r>
              <a:rPr lang="en-US" altLang="ja-JP" sz="400" dirty="0" err="1">
                <a:highlight>
                  <a:srgbClr val="FF0000"/>
                </a:highlight>
                <a:latin typeface="Arial" panose="020B0604020202020204" pitchFamily="34" charset="0"/>
                <a:cs typeface="Arial" panose="020B0604020202020204" pitchFamily="34" charset="0"/>
              </a:rPr>
              <a:t>ResourceConfig</a:t>
            </a:r>
            <a:r>
              <a:rPr lang="en-US" altLang="ja-JP" sz="400" dirty="0">
                <a:latin typeface="Arial" panose="020B0604020202020204" pitchFamily="34" charset="0"/>
                <a:cs typeface="Arial" panose="020B0604020202020204" pitchFamily="34" charset="0"/>
              </a:rPr>
              <a:t> ::=</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SEQUENCE {</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csi-ResourceConfigId</a:t>
            </a:r>
            <a:r>
              <a:rPr lang="ja-JP" altLang="en-US" sz="400" dirty="0">
                <a:latin typeface="Arial" panose="020B0604020202020204" pitchFamily="34" charset="0"/>
                <a:cs typeface="Arial" panose="020B0604020202020204" pitchFamily="34" charset="0"/>
              </a:rPr>
              <a:t>　　　　</a:t>
            </a:r>
            <a:r>
              <a:rPr lang="en-US" altLang="ja-JP" sz="400" dirty="0">
                <a:solidFill>
                  <a:schemeClr val="bg1"/>
                </a:solidFill>
                <a:highlight>
                  <a:srgbClr val="000080"/>
                </a:highlight>
                <a:latin typeface="Arial" panose="020B0604020202020204" pitchFamily="34" charset="0"/>
                <a:cs typeface="Arial" panose="020B0604020202020204" pitchFamily="34" charset="0"/>
              </a:rPr>
              <a:t>CSI-</a:t>
            </a:r>
            <a:r>
              <a:rPr lang="en-US" altLang="ja-JP" sz="400" dirty="0" err="1">
                <a:solidFill>
                  <a:schemeClr val="bg1"/>
                </a:solidFill>
                <a:highlight>
                  <a:srgbClr val="000080"/>
                </a:highlight>
                <a:latin typeface="Arial" panose="020B0604020202020204" pitchFamily="34" charset="0"/>
                <a:cs typeface="Arial" panose="020B0604020202020204" pitchFamily="34" charset="0"/>
              </a:rPr>
              <a:t>ResourceConfigId</a:t>
            </a:r>
            <a:r>
              <a:rPr lang="en-US" altLang="ja-JP" sz="400" dirty="0">
                <a:latin typeface="Arial" panose="020B0604020202020204" pitchFamily="34" charset="0"/>
                <a:cs typeface="Arial" panose="020B0604020202020204" pitchFamily="34" charset="0"/>
              </a:rPr>
              <a:t>,</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csi</a:t>
            </a:r>
            <a:r>
              <a:rPr lang="en-US" altLang="ja-JP" sz="400" dirty="0">
                <a:latin typeface="Arial" panose="020B0604020202020204" pitchFamily="34" charset="0"/>
                <a:cs typeface="Arial" panose="020B0604020202020204" pitchFamily="34" charset="0"/>
              </a:rPr>
              <a:t>-RS-</a:t>
            </a:r>
            <a:r>
              <a:rPr lang="en-US" altLang="ja-JP" sz="400" dirty="0" err="1">
                <a:latin typeface="Arial" panose="020B0604020202020204" pitchFamily="34" charset="0"/>
                <a:cs typeface="Arial" panose="020B0604020202020204" pitchFamily="34" charset="0"/>
              </a:rPr>
              <a:t>ResourceSetList</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CHOICE {</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nzp</a:t>
            </a:r>
            <a:r>
              <a:rPr lang="en-US" altLang="ja-JP" sz="400" dirty="0">
                <a:latin typeface="Arial" panose="020B0604020202020204" pitchFamily="34" charset="0"/>
                <a:cs typeface="Arial" panose="020B0604020202020204" pitchFamily="34" charset="0"/>
              </a:rPr>
              <a:t>-CSI-RS-SSB</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SEQUENCE {</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nzp</a:t>
            </a:r>
            <a:r>
              <a:rPr lang="en-US" altLang="ja-JP" sz="400" dirty="0">
                <a:latin typeface="Arial" panose="020B0604020202020204" pitchFamily="34" charset="0"/>
                <a:cs typeface="Arial" panose="020B0604020202020204" pitchFamily="34" charset="0"/>
              </a:rPr>
              <a:t>-CSI-RS-</a:t>
            </a:r>
            <a:r>
              <a:rPr lang="en-US" altLang="ja-JP" sz="400" dirty="0" err="1">
                <a:latin typeface="Arial" panose="020B0604020202020204" pitchFamily="34" charset="0"/>
                <a:cs typeface="Arial" panose="020B0604020202020204" pitchFamily="34" charset="0"/>
              </a:rPr>
              <a:t>ResourceSetList</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SEQUENCE (SIZE (1..maxNrofNZP-CSI-RS-ResourceSetsPerConfig)) OF NZP-CSI-RS-</a:t>
            </a:r>
            <a:r>
              <a:rPr lang="en-US" altLang="ja-JP" sz="400" dirty="0" err="1">
                <a:latin typeface="Arial" panose="020B0604020202020204" pitchFamily="34" charset="0"/>
                <a:cs typeface="Arial" panose="020B0604020202020204" pitchFamily="34" charset="0"/>
              </a:rPr>
              <a:t>ResourceSetId</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OPTIONAL, -- Need R</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csi</a:t>
            </a:r>
            <a:r>
              <a:rPr lang="en-US" altLang="ja-JP" sz="400" dirty="0">
                <a:latin typeface="Arial" panose="020B0604020202020204" pitchFamily="34" charset="0"/>
                <a:cs typeface="Arial" panose="020B0604020202020204" pitchFamily="34" charset="0"/>
              </a:rPr>
              <a:t>-SSB-</a:t>
            </a:r>
            <a:r>
              <a:rPr lang="en-US" altLang="ja-JP" sz="400" dirty="0" err="1">
                <a:latin typeface="Arial" panose="020B0604020202020204" pitchFamily="34" charset="0"/>
                <a:cs typeface="Arial" panose="020B0604020202020204" pitchFamily="34" charset="0"/>
              </a:rPr>
              <a:t>ResourceSetList</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SEQUENCE (SIZE (1..maxNrofCSI-SSB-ResourceSetsPerConfig)) OF </a:t>
            </a:r>
            <a:r>
              <a:rPr lang="en-US" altLang="ja-JP" sz="400" dirty="0">
                <a:solidFill>
                  <a:schemeClr val="bg1"/>
                </a:solidFill>
                <a:highlight>
                  <a:srgbClr val="008080"/>
                </a:highlight>
                <a:latin typeface="Arial" panose="020B0604020202020204" pitchFamily="34" charset="0"/>
                <a:cs typeface="Arial" panose="020B0604020202020204" pitchFamily="34" charset="0"/>
              </a:rPr>
              <a:t>CSI-SSB-</a:t>
            </a:r>
            <a:r>
              <a:rPr lang="en-US" altLang="ja-JP" sz="400" dirty="0" err="1">
                <a:solidFill>
                  <a:schemeClr val="bg1"/>
                </a:solidFill>
                <a:highlight>
                  <a:srgbClr val="008080"/>
                </a:highlight>
                <a:latin typeface="Arial" panose="020B0604020202020204" pitchFamily="34" charset="0"/>
                <a:cs typeface="Arial" panose="020B0604020202020204" pitchFamily="34" charset="0"/>
              </a:rPr>
              <a:t>ResourceSetId</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OPTIONAL</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 Need R</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csi</a:t>
            </a:r>
            <a:r>
              <a:rPr lang="en-US" altLang="ja-JP" sz="400" dirty="0">
                <a:latin typeface="Arial" panose="020B0604020202020204" pitchFamily="34" charset="0"/>
                <a:cs typeface="Arial" panose="020B0604020202020204" pitchFamily="34" charset="0"/>
              </a:rPr>
              <a:t>-IM-</a:t>
            </a:r>
            <a:r>
              <a:rPr lang="en-US" altLang="ja-JP" sz="400" dirty="0" err="1">
                <a:latin typeface="Arial" panose="020B0604020202020204" pitchFamily="34" charset="0"/>
                <a:cs typeface="Arial" panose="020B0604020202020204" pitchFamily="34" charset="0"/>
              </a:rPr>
              <a:t>ResourceSetList</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SEQUENCE (SIZE (1..maxNrofCSI-IM-ResourceSetsPerConfig)) OF CSI-IM-</a:t>
            </a:r>
            <a:r>
              <a:rPr lang="en-US" altLang="ja-JP" sz="400" dirty="0" err="1">
                <a:latin typeface="Arial" panose="020B0604020202020204" pitchFamily="34" charset="0"/>
                <a:cs typeface="Arial" panose="020B0604020202020204" pitchFamily="34" charset="0"/>
              </a:rPr>
              <a:t>ResourceSetId</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bwp</a:t>
            </a:r>
            <a:r>
              <a:rPr lang="en-US" altLang="ja-JP" sz="400" dirty="0">
                <a:latin typeface="Arial" panose="020B0604020202020204" pitchFamily="34" charset="0"/>
                <a:cs typeface="Arial" panose="020B0604020202020204" pitchFamily="34" charset="0"/>
              </a:rPr>
              <a:t>-Id</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BWP-Id,</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resourceType</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ENUMERATED { aperiodic, </a:t>
            </a:r>
            <a:r>
              <a:rPr lang="en-US" altLang="ja-JP" sz="400" dirty="0" err="1">
                <a:latin typeface="Arial" panose="020B0604020202020204" pitchFamily="34" charset="0"/>
                <a:cs typeface="Arial" panose="020B0604020202020204" pitchFamily="34" charset="0"/>
              </a:rPr>
              <a:t>semiPersistent</a:t>
            </a:r>
            <a:r>
              <a:rPr lang="en-US" altLang="ja-JP" sz="400" dirty="0">
                <a:latin typeface="Arial" panose="020B0604020202020204" pitchFamily="34" charset="0"/>
                <a:cs typeface="Arial" panose="020B0604020202020204" pitchFamily="34" charset="0"/>
              </a:rPr>
              <a:t>, periodic },</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csi-SSB-ResourceSetListExt-r17</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CSI-SSB-</a:t>
            </a:r>
            <a:r>
              <a:rPr lang="en-US" altLang="ja-JP" sz="400" dirty="0" err="1">
                <a:latin typeface="Arial" panose="020B0604020202020204" pitchFamily="34" charset="0"/>
                <a:cs typeface="Arial" panose="020B0604020202020204" pitchFamily="34" charset="0"/>
              </a:rPr>
              <a:t>ResourceSetId</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OPTIONAL</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 Need R</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a:t>
            </a:r>
            <a:br>
              <a:rPr lang="en-US" altLang="ja-JP" sz="400" dirty="0">
                <a:latin typeface="Arial" panose="020B0604020202020204" pitchFamily="34" charset="0"/>
                <a:cs typeface="Arial" panose="020B0604020202020204" pitchFamily="34" charset="0"/>
              </a:rPr>
            </a:br>
            <a:r>
              <a:rPr lang="en-US" altLang="ja-JP" sz="400" dirty="0">
                <a:latin typeface="Arial" panose="020B0604020202020204" pitchFamily="34" charset="0"/>
                <a:cs typeface="Arial" panose="020B0604020202020204" pitchFamily="34" charset="0"/>
              </a:rPr>
              <a:t>}</a:t>
            </a:r>
          </a:p>
          <a:p>
            <a:endParaRPr lang="ja-JP" altLang="en-US" sz="400" dirty="0">
              <a:latin typeface="Arial" panose="020B0604020202020204" pitchFamily="34" charset="0"/>
              <a:cs typeface="Arial" panose="020B0604020202020204" pitchFamily="34" charset="0"/>
            </a:endParaRPr>
          </a:p>
        </p:txBody>
      </p:sp>
      <p:cxnSp>
        <p:nvCxnSpPr>
          <p:cNvPr id="1487" name="直線矢印コネクタ 1486">
            <a:extLst>
              <a:ext uri="{FF2B5EF4-FFF2-40B4-BE49-F238E27FC236}">
                <a16:creationId xmlns:a16="http://schemas.microsoft.com/office/drawing/2014/main" id="{C5918F6D-BE42-4559-9EA6-B33A845389F8}"/>
              </a:ext>
            </a:extLst>
          </p:cNvPr>
          <p:cNvCxnSpPr>
            <a:cxnSpLocks/>
          </p:cNvCxnSpPr>
          <p:nvPr/>
        </p:nvCxnSpPr>
        <p:spPr>
          <a:xfrm flipH="1">
            <a:off x="939940" y="2306273"/>
            <a:ext cx="2022414" cy="38000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561" name="直線矢印コネクタ 1560">
            <a:extLst>
              <a:ext uri="{FF2B5EF4-FFF2-40B4-BE49-F238E27FC236}">
                <a16:creationId xmlns:a16="http://schemas.microsoft.com/office/drawing/2014/main" id="{9A64DFB8-0DC0-4CCE-8DDA-40739E619434}"/>
              </a:ext>
            </a:extLst>
          </p:cNvPr>
          <p:cNvCxnSpPr>
            <a:cxnSpLocks/>
          </p:cNvCxnSpPr>
          <p:nvPr/>
        </p:nvCxnSpPr>
        <p:spPr>
          <a:xfrm>
            <a:off x="2196452" y="3014159"/>
            <a:ext cx="1662547" cy="343329"/>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978" name="グループ化 977">
            <a:extLst>
              <a:ext uri="{FF2B5EF4-FFF2-40B4-BE49-F238E27FC236}">
                <a16:creationId xmlns:a16="http://schemas.microsoft.com/office/drawing/2014/main" id="{FB95B26D-7AAE-486E-96D9-9A32937145AA}"/>
              </a:ext>
            </a:extLst>
          </p:cNvPr>
          <p:cNvGrpSpPr/>
          <p:nvPr/>
        </p:nvGrpSpPr>
        <p:grpSpPr>
          <a:xfrm>
            <a:off x="4183380" y="4077629"/>
            <a:ext cx="4516721" cy="783866"/>
            <a:chOff x="4183380" y="4176689"/>
            <a:chExt cx="4516721" cy="783866"/>
          </a:xfrm>
        </p:grpSpPr>
        <p:sp>
          <p:nvSpPr>
            <p:cNvPr id="91" name="文本框 6">
              <a:extLst>
                <a:ext uri="{FF2B5EF4-FFF2-40B4-BE49-F238E27FC236}">
                  <a16:creationId xmlns:a16="http://schemas.microsoft.com/office/drawing/2014/main" id="{20634B56-6F86-41E3-9118-9E67DFF72747}"/>
                </a:ext>
              </a:extLst>
            </p:cNvPr>
            <p:cNvSpPr txBox="1"/>
            <p:nvPr/>
          </p:nvSpPr>
          <p:spPr>
            <a:xfrm>
              <a:off x="4183380" y="4176689"/>
              <a:ext cx="4452289" cy="707886"/>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highlight>
                    <a:srgbClr val="00FFFF"/>
                  </a:highlight>
                  <a:latin typeface="Arial" panose="020B0604020202020204" pitchFamily="34" charset="0"/>
                  <a:ea typeface="Times New Roman" panose="02020603050405020304" pitchFamily="18" charset="0"/>
                  <a:cs typeface="Arial" panose="020B0604020202020204" pitchFamily="34" charset="0"/>
                </a:rPr>
                <a:t>CSI-SSB-</a:t>
              </a:r>
              <a:r>
                <a:rPr lang="en-GB" altLang="zh-CN" sz="400" kern="0" dirty="0" err="1">
                  <a:effectLst/>
                  <a:highlight>
                    <a:srgbClr val="00FFFF"/>
                  </a:highlight>
                  <a:latin typeface="Arial" panose="020B0604020202020204" pitchFamily="34" charset="0"/>
                  <a:ea typeface="Times New Roman" panose="02020603050405020304" pitchFamily="18" charset="0"/>
                  <a:cs typeface="Arial" panose="020B0604020202020204" pitchFamily="34" charset="0"/>
                </a:rPr>
                <a:t>ResourceSet</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 ::=</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csi</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-SSB-</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ResourceSetId</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solidFill>
                    <a:schemeClr val="bg1"/>
                  </a:solidFill>
                  <a:effectLst/>
                  <a:highlight>
                    <a:srgbClr val="008080"/>
                  </a:highlight>
                  <a:latin typeface="Arial" panose="020B0604020202020204" pitchFamily="34" charset="0"/>
                  <a:ea typeface="Times New Roman" panose="02020603050405020304" pitchFamily="18" charset="0"/>
                  <a:cs typeface="Arial" panose="020B0604020202020204" pitchFamily="34" charset="0"/>
                </a:rPr>
                <a:t>CSI-SSB-</a:t>
              </a:r>
              <a:r>
                <a:rPr lang="en-GB" altLang="zh-CN" sz="400" kern="0" dirty="0" err="1">
                  <a:solidFill>
                    <a:schemeClr val="bg1"/>
                  </a:solidFill>
                  <a:effectLst/>
                  <a:highlight>
                    <a:srgbClr val="008080"/>
                  </a:highlight>
                  <a:latin typeface="Arial" panose="020B0604020202020204" pitchFamily="34" charset="0"/>
                  <a:ea typeface="Times New Roman" panose="02020603050405020304" pitchFamily="18" charset="0"/>
                  <a:cs typeface="Arial" panose="020B0604020202020204" pitchFamily="34" charset="0"/>
                </a:rPr>
                <a:t>ResourceSetId</a:t>
              </a:r>
              <a:r>
                <a:rPr lang="en-GB" altLang="zh-CN" sz="400" kern="0" dirty="0">
                  <a:effectLst/>
                  <a:highlight>
                    <a:srgbClr val="008080"/>
                  </a:highligh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csi</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-SSB-</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ResourceList</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(SIZE(1..maxNrofCSI-SSB-ResourcePerSet)) OF SSB-Index,</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servingAdditionalPCIList-r17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(SIZE(1..maxNrofCSI-SSB-ResourcePerSet)) OF ServingAdditionalPCIIndex-r17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OPTIONAL</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 Need R</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endParaRPr lang="en-GB" altLang="zh-CN" sz="400" kern="0" dirty="0">
                <a:effectLst/>
                <a:latin typeface="Arial" panose="020B0604020202020204" pitchFamily="34" charset="0"/>
                <a:ea typeface="Times New Roman" panose="02020603050405020304" pitchFamily="18" charset="0"/>
                <a:cs typeface="Arial" panose="020B0604020202020204" pitchFamily="34" charset="0"/>
              </a:endParaRP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ServingAdditionalPCIIndex-r17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INTEGER(0..maxNrofAdditionalPCI-r17)</a:t>
              </a:r>
              <a:endParaRPr lang="zh-CN" altLang="zh-CN" sz="400" kern="100" dirty="0">
                <a:effectLst/>
                <a:latin typeface="Arial" panose="020B0604020202020204" pitchFamily="34" charset="0"/>
                <a:ea typeface="宋体" panose="02010600030101010101" pitchFamily="2" charset="-122"/>
                <a:cs typeface="Arial" panose="020B0604020202020204" pitchFamily="34" charset="0"/>
              </a:endParaRPr>
            </a:p>
          </p:txBody>
        </p:sp>
        <p:sp>
          <p:nvSpPr>
            <p:cNvPr id="92" name="文本框 6">
              <a:extLst>
                <a:ext uri="{FF2B5EF4-FFF2-40B4-BE49-F238E27FC236}">
                  <a16:creationId xmlns:a16="http://schemas.microsoft.com/office/drawing/2014/main" id="{CCC738C6-7A2B-4442-8A3B-E025645962F2}"/>
                </a:ext>
              </a:extLst>
            </p:cNvPr>
            <p:cNvSpPr txBox="1"/>
            <p:nvPr/>
          </p:nvSpPr>
          <p:spPr>
            <a:xfrm>
              <a:off x="4247812" y="4252669"/>
              <a:ext cx="4452289" cy="707886"/>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highlight>
                    <a:srgbClr val="00FFFF"/>
                  </a:highlight>
                  <a:latin typeface="Arial" panose="020B0604020202020204" pitchFamily="34" charset="0"/>
                  <a:ea typeface="Times New Roman" panose="02020603050405020304" pitchFamily="18" charset="0"/>
                  <a:cs typeface="Arial" panose="020B0604020202020204" pitchFamily="34" charset="0"/>
                </a:rPr>
                <a:t>CSI-SSB-</a:t>
              </a:r>
              <a:r>
                <a:rPr lang="en-GB" altLang="zh-CN" sz="400" kern="0" dirty="0" err="1">
                  <a:effectLst/>
                  <a:highlight>
                    <a:srgbClr val="00FFFF"/>
                  </a:highlight>
                  <a:latin typeface="Arial" panose="020B0604020202020204" pitchFamily="34" charset="0"/>
                  <a:ea typeface="Times New Roman" panose="02020603050405020304" pitchFamily="18" charset="0"/>
                  <a:cs typeface="Arial" panose="020B0604020202020204" pitchFamily="34" charset="0"/>
                </a:rPr>
                <a:t>ResourceSet</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 ::=</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csi</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-SSB-</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ResourceSetId</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solidFill>
                    <a:schemeClr val="bg1"/>
                  </a:solidFill>
                  <a:effectLst/>
                  <a:highlight>
                    <a:srgbClr val="008080"/>
                  </a:highlight>
                  <a:latin typeface="Arial" panose="020B0604020202020204" pitchFamily="34" charset="0"/>
                  <a:ea typeface="Times New Roman" panose="02020603050405020304" pitchFamily="18" charset="0"/>
                  <a:cs typeface="Arial" panose="020B0604020202020204" pitchFamily="34" charset="0"/>
                </a:rPr>
                <a:t>CSI-SSB-</a:t>
              </a:r>
              <a:r>
                <a:rPr lang="en-GB" altLang="zh-CN" sz="400" kern="0" dirty="0" err="1">
                  <a:solidFill>
                    <a:schemeClr val="bg1"/>
                  </a:solidFill>
                  <a:effectLst/>
                  <a:highlight>
                    <a:srgbClr val="008080"/>
                  </a:highlight>
                  <a:latin typeface="Arial" panose="020B0604020202020204" pitchFamily="34" charset="0"/>
                  <a:ea typeface="Times New Roman" panose="02020603050405020304" pitchFamily="18" charset="0"/>
                  <a:cs typeface="Arial" panose="020B0604020202020204" pitchFamily="34" charset="0"/>
                </a:rPr>
                <a:t>ResourceSetId</a:t>
              </a:r>
              <a:r>
                <a:rPr lang="en-GB" altLang="zh-CN" sz="400" kern="0" dirty="0">
                  <a:effectLst/>
                  <a:highlight>
                    <a:srgbClr val="008080"/>
                  </a:highligh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csi</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-SSB-</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ResourceList</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(SIZE(1..maxNrofCSI-SSB-ResourcePerSet)) OF SSB-Index,</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servingAdditionalPCIList-r17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(SIZE(1..maxNrofCSI-SSB-ResourcePerSet)) OF ServingAdditionalPCIIndex-r17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OPTIONAL</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 Need R</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endParaRPr lang="en-GB" altLang="zh-CN" sz="400" kern="0" dirty="0">
                <a:effectLst/>
                <a:latin typeface="Arial" panose="020B0604020202020204" pitchFamily="34" charset="0"/>
                <a:ea typeface="Times New Roman" panose="02020603050405020304" pitchFamily="18" charset="0"/>
                <a:cs typeface="Arial" panose="020B0604020202020204" pitchFamily="34" charset="0"/>
              </a:endParaRP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ServingAdditionalPCIIndex-r17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INTEGER(0..maxNrofAdditionalPCI-r17)</a:t>
              </a:r>
              <a:endParaRPr lang="zh-CN" altLang="zh-CN" sz="400" kern="100" dirty="0">
                <a:effectLst/>
                <a:latin typeface="Arial" panose="020B0604020202020204" pitchFamily="34" charset="0"/>
                <a:ea typeface="宋体" panose="02010600030101010101" pitchFamily="2" charset="-122"/>
                <a:cs typeface="Arial" panose="020B0604020202020204" pitchFamily="34" charset="0"/>
              </a:endParaRPr>
            </a:p>
          </p:txBody>
        </p:sp>
      </p:grpSp>
      <p:sp>
        <p:nvSpPr>
          <p:cNvPr id="935" name="四角形: 角を丸くする 934">
            <a:extLst>
              <a:ext uri="{FF2B5EF4-FFF2-40B4-BE49-F238E27FC236}">
                <a16:creationId xmlns:a16="http://schemas.microsoft.com/office/drawing/2014/main" id="{271D6E41-4D5C-4803-AE71-64E3FF6C50F0}"/>
              </a:ext>
            </a:extLst>
          </p:cNvPr>
          <p:cNvSpPr/>
          <p:nvPr/>
        </p:nvSpPr>
        <p:spPr>
          <a:xfrm>
            <a:off x="4382889" y="4406666"/>
            <a:ext cx="3921036" cy="436273"/>
          </a:xfrm>
          <a:prstGeom prst="roundRect">
            <a:avLst/>
          </a:prstGeom>
          <a:solidFill>
            <a:srgbClr val="FFFF00">
              <a:alpha val="40000"/>
            </a:srgbClr>
          </a:solidFill>
          <a:ln>
            <a:prstDash val="sysDash"/>
          </a:ln>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ja-JP" altLang="en-US" dirty="0" err="1">
              <a:solidFill>
                <a:schemeClr val="tx1"/>
              </a:solidFill>
            </a:endParaRPr>
          </a:p>
        </p:txBody>
      </p:sp>
      <p:cxnSp>
        <p:nvCxnSpPr>
          <p:cNvPr id="3543" name="直線矢印コネクタ 3542">
            <a:extLst>
              <a:ext uri="{FF2B5EF4-FFF2-40B4-BE49-F238E27FC236}">
                <a16:creationId xmlns:a16="http://schemas.microsoft.com/office/drawing/2014/main" id="{40003876-5C5E-4F2E-8433-5B25FEF1AE0D}"/>
              </a:ext>
            </a:extLst>
          </p:cNvPr>
          <p:cNvCxnSpPr>
            <a:cxnSpLocks/>
          </p:cNvCxnSpPr>
          <p:nvPr/>
        </p:nvCxnSpPr>
        <p:spPr>
          <a:xfrm>
            <a:off x="7492771" y="2172205"/>
            <a:ext cx="263754" cy="2279874"/>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grpSp>
        <p:nvGrpSpPr>
          <p:cNvPr id="986" name="グループ化 985">
            <a:extLst>
              <a:ext uri="{FF2B5EF4-FFF2-40B4-BE49-F238E27FC236}">
                <a16:creationId xmlns:a16="http://schemas.microsoft.com/office/drawing/2014/main" id="{7C228C85-98D6-4F02-AA9C-C975E8815447}"/>
              </a:ext>
            </a:extLst>
          </p:cNvPr>
          <p:cNvGrpSpPr/>
          <p:nvPr/>
        </p:nvGrpSpPr>
        <p:grpSpPr>
          <a:xfrm>
            <a:off x="5775960" y="3740767"/>
            <a:ext cx="304800" cy="503573"/>
            <a:chOff x="5775960" y="3740767"/>
            <a:chExt cx="304800" cy="503573"/>
          </a:xfrm>
        </p:grpSpPr>
        <p:cxnSp>
          <p:nvCxnSpPr>
            <p:cNvPr id="1556" name="直線矢印コネクタ 1555">
              <a:extLst>
                <a:ext uri="{FF2B5EF4-FFF2-40B4-BE49-F238E27FC236}">
                  <a16:creationId xmlns:a16="http://schemas.microsoft.com/office/drawing/2014/main" id="{59B5F835-3B1C-4FDB-84B0-1006D96AFF6F}"/>
                </a:ext>
              </a:extLst>
            </p:cNvPr>
            <p:cNvCxnSpPr>
              <a:cxnSpLocks/>
            </p:cNvCxnSpPr>
            <p:nvPr/>
          </p:nvCxnSpPr>
          <p:spPr>
            <a:xfrm flipH="1">
              <a:off x="5775960" y="3742279"/>
              <a:ext cx="304800" cy="502061"/>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cxnSp>
          <p:nvCxnSpPr>
            <p:cNvPr id="102" name="直線矢印コネクタ 101">
              <a:extLst>
                <a:ext uri="{FF2B5EF4-FFF2-40B4-BE49-F238E27FC236}">
                  <a16:creationId xmlns:a16="http://schemas.microsoft.com/office/drawing/2014/main" id="{E632B1ED-BBED-42D5-815F-4364E7824680}"/>
                </a:ext>
              </a:extLst>
            </p:cNvPr>
            <p:cNvCxnSpPr>
              <a:cxnSpLocks/>
            </p:cNvCxnSpPr>
            <p:nvPr/>
          </p:nvCxnSpPr>
          <p:spPr>
            <a:xfrm flipH="1">
              <a:off x="5775960" y="3740767"/>
              <a:ext cx="304800" cy="382497"/>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grpSp>
      <p:cxnSp>
        <p:nvCxnSpPr>
          <p:cNvPr id="179" name="直線矢印コネクタ 178">
            <a:extLst>
              <a:ext uri="{FF2B5EF4-FFF2-40B4-BE49-F238E27FC236}">
                <a16:creationId xmlns:a16="http://schemas.microsoft.com/office/drawing/2014/main" id="{A0C091B9-2DB0-4974-AAE3-42B18573E182}"/>
              </a:ext>
            </a:extLst>
          </p:cNvPr>
          <p:cNvCxnSpPr>
            <a:cxnSpLocks/>
          </p:cNvCxnSpPr>
          <p:nvPr/>
        </p:nvCxnSpPr>
        <p:spPr>
          <a:xfrm flipH="1">
            <a:off x="894220" y="2306273"/>
            <a:ext cx="2068134" cy="35714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676" name="直線矢印コネクタ 675">
            <a:extLst>
              <a:ext uri="{FF2B5EF4-FFF2-40B4-BE49-F238E27FC236}">
                <a16:creationId xmlns:a16="http://schemas.microsoft.com/office/drawing/2014/main" id="{AB4DD6A5-7439-4BD4-B72F-F37D6B3F31D2}"/>
              </a:ext>
            </a:extLst>
          </p:cNvPr>
          <p:cNvCxnSpPr>
            <a:cxnSpLocks/>
          </p:cNvCxnSpPr>
          <p:nvPr/>
        </p:nvCxnSpPr>
        <p:spPr>
          <a:xfrm flipH="1" flipV="1">
            <a:off x="5337850" y="1649055"/>
            <a:ext cx="1924561" cy="398174"/>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678" name="四角形: 角を丸くする 677">
            <a:extLst>
              <a:ext uri="{FF2B5EF4-FFF2-40B4-BE49-F238E27FC236}">
                <a16:creationId xmlns:a16="http://schemas.microsoft.com/office/drawing/2014/main" id="{ACEDEE1D-6F2D-44B5-8EF5-DAF18375B21F}"/>
              </a:ext>
            </a:extLst>
          </p:cNvPr>
          <p:cNvSpPr/>
          <p:nvPr/>
        </p:nvSpPr>
        <p:spPr>
          <a:xfrm>
            <a:off x="3566046" y="1441686"/>
            <a:ext cx="1816719" cy="364175"/>
          </a:xfrm>
          <a:prstGeom prst="roundRect">
            <a:avLst/>
          </a:prstGeom>
          <a:solidFill>
            <a:srgbClr val="FFFF00">
              <a:alpha val="40000"/>
            </a:srgbClr>
          </a:solidFill>
          <a:ln>
            <a:prstDash val="sysDash"/>
          </a:ln>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ja-JP" altLang="en-US" dirty="0" err="1">
              <a:solidFill>
                <a:schemeClr val="tx1"/>
              </a:solidFill>
            </a:endParaRPr>
          </a:p>
        </p:txBody>
      </p:sp>
      <p:sp>
        <p:nvSpPr>
          <p:cNvPr id="3544" name="テキスト ボックス 3543">
            <a:extLst>
              <a:ext uri="{FF2B5EF4-FFF2-40B4-BE49-F238E27FC236}">
                <a16:creationId xmlns:a16="http://schemas.microsoft.com/office/drawing/2014/main" id="{E80C40D1-7A93-4459-AA71-D06F10AA58D8}"/>
              </a:ext>
            </a:extLst>
          </p:cNvPr>
          <p:cNvSpPr txBox="1"/>
          <p:nvPr/>
        </p:nvSpPr>
        <p:spPr>
          <a:xfrm>
            <a:off x="4842000" y="1978190"/>
            <a:ext cx="4158579" cy="246221"/>
          </a:xfrm>
          <a:prstGeom prst="rect">
            <a:avLst/>
          </a:prstGeom>
          <a:noFill/>
        </p:spPr>
        <p:txBody>
          <a:bodyPr wrap="square" rtlCol="0">
            <a:spAutoFit/>
          </a:bodyPr>
          <a:lstStyle/>
          <a:p>
            <a:pPr algn="l"/>
            <a:r>
              <a:rPr kumimoji="1" lang="en-US" altLang="ja-JP" sz="1000" dirty="0">
                <a:solidFill>
                  <a:srgbClr val="0070C0"/>
                </a:solidFill>
                <a:highlight>
                  <a:srgbClr val="FFFFFF"/>
                </a:highlight>
              </a:rPr>
              <a:t>Indication of non-serving cell is realized </a:t>
            </a:r>
            <a:r>
              <a:rPr kumimoji="1" lang="en-US" altLang="ja-JP" sz="1000" u="sng" dirty="0">
                <a:solidFill>
                  <a:srgbClr val="0070C0"/>
                </a:solidFill>
                <a:highlight>
                  <a:srgbClr val="FFFFFF"/>
                </a:highlight>
              </a:rPr>
              <a:t>here</a:t>
            </a:r>
            <a:r>
              <a:rPr kumimoji="1" lang="en-US" altLang="ja-JP" sz="1000" dirty="0">
                <a:solidFill>
                  <a:srgbClr val="0070C0"/>
                </a:solidFill>
                <a:highlight>
                  <a:srgbClr val="FFFFFF"/>
                </a:highlight>
              </a:rPr>
              <a:t>.</a:t>
            </a:r>
          </a:p>
        </p:txBody>
      </p:sp>
      <p:sp>
        <p:nvSpPr>
          <p:cNvPr id="692" name="テキスト ボックス 691">
            <a:extLst>
              <a:ext uri="{FF2B5EF4-FFF2-40B4-BE49-F238E27FC236}">
                <a16:creationId xmlns:a16="http://schemas.microsoft.com/office/drawing/2014/main" id="{2878818B-F06C-41C3-893B-AF98968525E4}"/>
              </a:ext>
            </a:extLst>
          </p:cNvPr>
          <p:cNvSpPr txBox="1"/>
          <p:nvPr/>
        </p:nvSpPr>
        <p:spPr>
          <a:xfrm>
            <a:off x="4848933" y="2258466"/>
            <a:ext cx="4092034" cy="577081"/>
          </a:xfrm>
          <a:prstGeom prst="rect">
            <a:avLst/>
          </a:prstGeom>
          <a:noFill/>
        </p:spPr>
        <p:txBody>
          <a:bodyPr wrap="square">
            <a:spAutoFit/>
          </a:bodyPr>
          <a:lstStyle/>
          <a:p>
            <a:pPr algn="l"/>
            <a:r>
              <a:rPr kumimoji="1" lang="en-US" altLang="ja-JP" sz="1050" dirty="0">
                <a:solidFill>
                  <a:srgbClr val="0070C0"/>
                </a:solidFill>
                <a:highlight>
                  <a:srgbClr val="FFFFFF"/>
                </a:highlight>
              </a:rPr>
              <a:t>Candidate cell measurement for intra- and inter- frequency is realized by the same approach as ServingAddtinalPCIIndex-r17</a:t>
            </a:r>
            <a:r>
              <a:rPr kumimoji="1" lang="ja-JP" altLang="en-US" sz="1050" dirty="0">
                <a:solidFill>
                  <a:srgbClr val="0070C0"/>
                </a:solidFill>
                <a:highlight>
                  <a:srgbClr val="FFFFFF"/>
                </a:highlight>
              </a:rPr>
              <a:t> </a:t>
            </a:r>
            <a:r>
              <a:rPr kumimoji="1" lang="en-US" altLang="ja-JP" sz="1050" dirty="0">
                <a:solidFill>
                  <a:srgbClr val="0070C0"/>
                </a:solidFill>
                <a:highlight>
                  <a:srgbClr val="FFFFFF"/>
                </a:highlight>
              </a:rPr>
              <a:t>e.g.</a:t>
            </a:r>
            <a:r>
              <a:rPr kumimoji="1" lang="ja-JP" altLang="en-US" sz="1050" dirty="0">
                <a:solidFill>
                  <a:srgbClr val="0070C0"/>
                </a:solidFill>
                <a:highlight>
                  <a:srgbClr val="FFFFFF"/>
                </a:highlight>
              </a:rPr>
              <a:t> </a:t>
            </a:r>
            <a:r>
              <a:rPr kumimoji="1" lang="en-US" altLang="ja-JP" sz="1050" dirty="0">
                <a:solidFill>
                  <a:srgbClr val="0070C0"/>
                </a:solidFill>
                <a:highlight>
                  <a:srgbClr val="FFFFFF"/>
                </a:highlight>
              </a:rPr>
              <a:t>by</a:t>
            </a:r>
            <a:r>
              <a:rPr kumimoji="1" lang="ja-JP" altLang="en-US" sz="1050" dirty="0">
                <a:solidFill>
                  <a:srgbClr val="0070C0"/>
                </a:solidFill>
                <a:highlight>
                  <a:srgbClr val="FFFFFF"/>
                </a:highlight>
              </a:rPr>
              <a:t> </a:t>
            </a:r>
            <a:r>
              <a:rPr kumimoji="1" lang="en-US" altLang="ja-JP" sz="1050" dirty="0">
                <a:solidFill>
                  <a:srgbClr val="0070C0"/>
                </a:solidFill>
                <a:highlight>
                  <a:srgbClr val="FFFFFF"/>
                </a:highlight>
              </a:rPr>
              <a:t>including</a:t>
            </a:r>
            <a:r>
              <a:rPr kumimoji="1" lang="ja-JP" altLang="en-US" sz="1050" dirty="0">
                <a:solidFill>
                  <a:srgbClr val="0070C0"/>
                </a:solidFill>
                <a:highlight>
                  <a:srgbClr val="FFFFFF"/>
                </a:highlight>
              </a:rPr>
              <a:t> </a:t>
            </a:r>
            <a:r>
              <a:rPr kumimoji="1" lang="en-US" altLang="ja-JP" sz="1050" dirty="0">
                <a:solidFill>
                  <a:srgbClr val="0070C0"/>
                </a:solidFill>
                <a:highlight>
                  <a:srgbClr val="FFFFFF"/>
                </a:highlight>
              </a:rPr>
              <a:t>frequency information (ARFCN)</a:t>
            </a:r>
          </a:p>
        </p:txBody>
      </p:sp>
      <p:sp>
        <p:nvSpPr>
          <p:cNvPr id="101" name="スライド番号プレースホルダー 100">
            <a:extLst>
              <a:ext uri="{FF2B5EF4-FFF2-40B4-BE49-F238E27FC236}">
                <a16:creationId xmlns:a16="http://schemas.microsoft.com/office/drawing/2014/main" id="{6BADBF63-EA48-83A5-C6D6-69032AADEEF5}"/>
              </a:ext>
            </a:extLst>
          </p:cNvPr>
          <p:cNvSpPr>
            <a:spLocks noGrp="1"/>
          </p:cNvSpPr>
          <p:nvPr>
            <p:ph type="sldNum" sz="quarter" idx="12"/>
          </p:nvPr>
        </p:nvSpPr>
        <p:spPr/>
        <p:txBody>
          <a:bodyPr/>
          <a:lstStyle/>
          <a:p>
            <a:fld id="{4D029D89-7B63-4C94-AD4D-2E4D6BB83637}" type="slidenum">
              <a:rPr kumimoji="1" lang="ja-JP" altLang="en-US" smtClean="0"/>
              <a:t>12</a:t>
            </a:fld>
            <a:endParaRPr kumimoji="1" lang="ja-JP" altLang="en-US"/>
          </a:p>
        </p:txBody>
      </p:sp>
    </p:spTree>
    <p:extLst>
      <p:ext uri="{BB962C8B-B14F-4D97-AF65-F5344CB8AC3E}">
        <p14:creationId xmlns:p14="http://schemas.microsoft.com/office/powerpoint/2010/main" val="1181626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2">
            <a:extLst>
              <a:ext uri="{FF2B5EF4-FFF2-40B4-BE49-F238E27FC236}">
                <a16:creationId xmlns:a16="http://schemas.microsoft.com/office/drawing/2014/main" id="{E1C32C7F-3C34-42AC-A306-9CAA63DB76A0}"/>
              </a:ext>
            </a:extLst>
          </p:cNvPr>
          <p:cNvSpPr txBox="1"/>
          <p:nvPr/>
        </p:nvSpPr>
        <p:spPr>
          <a:xfrm>
            <a:off x="408693" y="2587016"/>
            <a:ext cx="3995090" cy="584775"/>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altLang="zh-CN" sz="400" kern="100" dirty="0">
                <a:effectLst/>
                <a:highlight>
                  <a:srgbClr val="FFFF0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highlight>
                  <a:srgbClr val="FFFF00"/>
                </a:highlight>
                <a:latin typeface="Arial" panose="020B0604020202020204" pitchFamily="34" charset="0"/>
                <a:ea typeface="宋体" panose="02010600030101010101" pitchFamily="2" charset="-122"/>
                <a:cs typeface="Arial" panose="020B0604020202020204" pitchFamily="34" charset="0"/>
              </a:rPr>
              <a:t>ReportConfig</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SEQUENCE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carrier</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ServCellIndex</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S</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resourcesForChannelMeasurement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-IM-</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nzp</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-CSI-RS-</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highlight>
                  <a:srgbClr val="000080"/>
                </a:highligh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reportConfigType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p>
        </p:txBody>
      </p:sp>
      <p:sp>
        <p:nvSpPr>
          <p:cNvPr id="3" name="Title 2">
            <a:extLst>
              <a:ext uri="{FF2B5EF4-FFF2-40B4-BE49-F238E27FC236}">
                <a16:creationId xmlns:a16="http://schemas.microsoft.com/office/drawing/2014/main" id="{913517A1-62BB-4C41-957A-330DEA633E3D}"/>
              </a:ext>
            </a:extLst>
          </p:cNvPr>
          <p:cNvSpPr>
            <a:spLocks noGrp="1"/>
          </p:cNvSpPr>
          <p:nvPr>
            <p:ph type="title"/>
          </p:nvPr>
        </p:nvSpPr>
        <p:spPr>
          <a:xfrm>
            <a:off x="229767" y="258925"/>
            <a:ext cx="7740000" cy="261610"/>
          </a:xfrm>
        </p:spPr>
        <p:txBody>
          <a:bodyPr/>
          <a:lstStyle/>
          <a:p>
            <a:r>
              <a:rPr lang="en-US" altLang="ja-JP" sz="2000" dirty="0"/>
              <a:t>Note: L1 measurement: </a:t>
            </a:r>
            <a:r>
              <a:rPr lang="en-GB" altLang="ja-JP" sz="2000" dirty="0"/>
              <a:t>Configurations for L1 measurement - 1</a:t>
            </a:r>
            <a:endParaRPr lang="ja-JP" altLang="en-US" sz="2000" dirty="0"/>
          </a:p>
        </p:txBody>
      </p:sp>
      <p:sp>
        <p:nvSpPr>
          <p:cNvPr id="4" name="Footer Placeholder 3">
            <a:extLst>
              <a:ext uri="{FF2B5EF4-FFF2-40B4-BE49-F238E27FC236}">
                <a16:creationId xmlns:a16="http://schemas.microsoft.com/office/drawing/2014/main" id="{8305B280-7ED2-44FA-9F38-B7AE34F6A961}"/>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 name="Text Placeholder 1">
            <a:extLst>
              <a:ext uri="{FF2B5EF4-FFF2-40B4-BE49-F238E27FC236}">
                <a16:creationId xmlns:a16="http://schemas.microsoft.com/office/drawing/2014/main" id="{0E12A2FF-F0A9-427B-9AA5-07AFAFCE5F8B}"/>
              </a:ext>
            </a:extLst>
          </p:cNvPr>
          <p:cNvSpPr>
            <a:spLocks noGrp="1"/>
          </p:cNvSpPr>
          <p:nvPr>
            <p:ph type="body" sz="quarter" idx="14"/>
          </p:nvPr>
        </p:nvSpPr>
        <p:spPr>
          <a:xfrm>
            <a:off x="229767" y="835942"/>
            <a:ext cx="8824588" cy="277978"/>
          </a:xfrm>
          <a:solidFill>
            <a:schemeClr val="bg2"/>
          </a:solidFill>
        </p:spPr>
        <p:txBody>
          <a:bodyPr>
            <a:noAutofit/>
          </a:bodyPr>
          <a:lstStyle/>
          <a:p>
            <a:r>
              <a:rPr lang="en-US" altLang="ja-JP" sz="1600" dirty="0"/>
              <a:t>FL’s interpretation of </a:t>
            </a:r>
            <a:r>
              <a:rPr lang="en-US" altLang="ja-JP" sz="1600" b="1" dirty="0">
                <a:highlight>
                  <a:srgbClr val="FFFF00"/>
                </a:highlight>
              </a:rPr>
              <a:t>option-2</a:t>
            </a:r>
            <a:r>
              <a:rPr lang="en-US" altLang="ja-JP" sz="1600" dirty="0"/>
              <a:t> for L1 measurement configuration</a:t>
            </a:r>
            <a:endParaRPr lang="en-US" altLang="ja-JP" sz="1000" dirty="0"/>
          </a:p>
        </p:txBody>
      </p:sp>
      <p:sp>
        <p:nvSpPr>
          <p:cNvPr id="951" name="文本框 4">
            <a:extLst>
              <a:ext uri="{FF2B5EF4-FFF2-40B4-BE49-F238E27FC236}">
                <a16:creationId xmlns:a16="http://schemas.microsoft.com/office/drawing/2014/main" id="{178C1B2E-DFE1-4CE8-A294-5E223B59244E}"/>
              </a:ext>
            </a:extLst>
          </p:cNvPr>
          <p:cNvSpPr txBox="1"/>
          <p:nvPr/>
        </p:nvSpPr>
        <p:spPr>
          <a:xfrm>
            <a:off x="3520816" y="1147841"/>
            <a:ext cx="5533539" cy="646331"/>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effectLst/>
                <a:highlight>
                  <a:srgbClr val="FF00FF"/>
                </a:highlight>
                <a:latin typeface="Arial" panose="020B0604020202020204" pitchFamily="34" charset="0"/>
                <a:ea typeface="Times New Roman" panose="02020603050405020304" pitchFamily="18" charset="0"/>
                <a:cs typeface="Arial" panose="020B0604020202020204" pitchFamily="34" charset="0"/>
              </a:rPr>
              <a:t>MIMOParam-r17</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 SEQUENCE {</a:t>
            </a: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additionalPCI-ToAddModList-r17</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SEQUENCE (SIZE(1..maxNrofAdditionalPCI-r17)) OF </a:t>
            </a:r>
            <a:r>
              <a:rPr lang="en-GB" altLang="zh-CN" sz="400" dirty="0">
                <a:solidFill>
                  <a:schemeClr val="bg1"/>
                </a:solidFill>
                <a:effectLst/>
                <a:highlight>
                  <a:srgbClr val="800080"/>
                </a:highlight>
                <a:latin typeface="Arial" panose="020B0604020202020204" pitchFamily="34" charset="0"/>
                <a:ea typeface="Times New Roman" panose="02020603050405020304" pitchFamily="18" charset="0"/>
                <a:cs typeface="Arial" panose="020B0604020202020204" pitchFamily="34" charset="0"/>
              </a:rPr>
              <a:t>SSB-MTC-AdditionalPCI-r17</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OPTIONAL,</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Need N</a:t>
            </a: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additionalPCI-ToReleaseList-r17</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SEQUENCE (SIZE(1..maxNrofAdditionalPCI-r17)) OF AdditionalPCIIndex-r17</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OPTIONAL,</a:t>
            </a:r>
            <a:r>
              <a:rPr lang="zh-CN" altLang="en-GB"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Need N</a:t>
            </a: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a:t>
            </a: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effectLst/>
                <a:latin typeface="Arial" panose="020B0604020202020204" pitchFamily="34" charset="0"/>
                <a:ea typeface="Times New Roman" panose="02020603050405020304" pitchFamily="18" charset="0"/>
                <a:cs typeface="Arial" panose="020B0604020202020204" pitchFamily="34" charset="0"/>
              </a:rPr>
              <a:t>}</a:t>
            </a:r>
            <a:endParaRPr lang="en-GB" altLang="zh-CN" sz="400" dirty="0">
              <a:latin typeface="Arial" panose="020B0604020202020204" pitchFamily="34" charset="0"/>
              <a:ea typeface="Times New Roman" panose="02020603050405020304" pitchFamily="18" charset="0"/>
              <a:cs typeface="Arial" panose="020B0604020202020204" pitchFamily="34" charset="0"/>
            </a:endParaRP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solidFill>
                  <a:schemeClr val="bg1"/>
                </a:solidFill>
                <a:effectLst/>
                <a:highlight>
                  <a:srgbClr val="800080"/>
                </a:highlight>
                <a:latin typeface="Arial" panose="020B0604020202020204" pitchFamily="34" charset="0"/>
                <a:ea typeface="Times New Roman" panose="02020603050405020304" pitchFamily="18" charset="0"/>
                <a:cs typeface="Arial" panose="020B0604020202020204" pitchFamily="34" charset="0"/>
              </a:rPr>
              <a:t>SSB-MTC-AdditionalPCI-r17</a:t>
            </a:r>
            <a:r>
              <a:rPr lang="en-GB" altLang="zh-CN" sz="4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solidFill>
                  <a:srgbClr val="993366"/>
                </a:solidFill>
                <a:latin typeface="Arial" panose="020B0604020202020204" pitchFamily="34" charset="0"/>
                <a:cs typeface="Arial" panose="020B0604020202020204" pitchFamily="34" charset="0"/>
              </a:rPr>
              <a:t>SEQUENCE</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a:t>
            </a:r>
            <a:endParaRPr lang="zh-CN" altLang="zh-CN" sz="400" dirty="0">
              <a:effectLst/>
              <a:latin typeface="Arial" panose="020B0604020202020204" pitchFamily="34" charset="0"/>
              <a:ea typeface="Batang" panose="02030600000101010101" pitchFamily="18" charset="-127"/>
              <a:cs typeface="Arial" panose="020B0604020202020204" pitchFamily="34" charset="0"/>
            </a:endParaRP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additionalPCIIndex-r17              </a:t>
            </a:r>
            <a:r>
              <a:rPr lang="en-GB" altLang="zh-CN" sz="400" dirty="0" err="1">
                <a:effectLst/>
                <a:latin typeface="Arial" panose="020B0604020202020204" pitchFamily="34" charset="0"/>
                <a:ea typeface="Times New Roman" panose="02020603050405020304" pitchFamily="18" charset="0"/>
                <a:cs typeface="Arial" panose="020B0604020202020204" pitchFamily="34" charset="0"/>
              </a:rPr>
              <a:t>AdditionalPCIIndex-r17</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a:t>
            </a:r>
            <a:endParaRPr lang="zh-CN" altLang="zh-CN" sz="400" dirty="0">
              <a:effectLst/>
              <a:latin typeface="Arial" panose="020B0604020202020204" pitchFamily="34" charset="0"/>
              <a:ea typeface="Batang" panose="02030600000101010101" pitchFamily="18" charset="-127"/>
              <a:cs typeface="Arial" panose="020B0604020202020204" pitchFamily="34" charset="0"/>
            </a:endParaRP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effectLst/>
                <a:latin typeface="Arial" panose="020B0604020202020204" pitchFamily="34" charset="0"/>
                <a:ea typeface="Times New Roman" panose="02020603050405020304" pitchFamily="18" charset="0"/>
                <a:cs typeface="Arial" panose="020B0604020202020204" pitchFamily="34" charset="0"/>
              </a:rPr>
              <a:t>    additionalPCI-r17                   </a:t>
            </a:r>
            <a:r>
              <a:rPr lang="en-GB" altLang="zh-CN" sz="400" dirty="0" err="1">
                <a:effectLst/>
                <a:latin typeface="Arial" panose="020B0604020202020204" pitchFamily="34" charset="0"/>
                <a:ea typeface="Times New Roman" panose="02020603050405020304" pitchFamily="18" charset="0"/>
                <a:cs typeface="Arial" panose="020B0604020202020204" pitchFamily="34" charset="0"/>
              </a:rPr>
              <a:t>PhysCellId</a:t>
            </a:r>
            <a:r>
              <a:rPr lang="en-GB" altLang="zh-CN" sz="400" dirty="0">
                <a:effectLst/>
                <a:latin typeface="Arial" panose="020B0604020202020204" pitchFamily="34" charset="0"/>
                <a:ea typeface="Times New Roman" panose="02020603050405020304" pitchFamily="18" charset="0"/>
                <a:cs typeface="Arial" panose="020B0604020202020204" pitchFamily="34" charset="0"/>
              </a:rPr>
              <a:t>,</a:t>
            </a:r>
          </a:p>
          <a:p>
            <a:pPr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dirty="0">
                <a:latin typeface="Arial" panose="020B0604020202020204" pitchFamily="34" charset="0"/>
                <a:ea typeface="Batang" panose="02030600000101010101" pitchFamily="18" charset="-127"/>
                <a:cs typeface="Arial" panose="020B0604020202020204" pitchFamily="34" charset="0"/>
              </a:rPr>
              <a:t>}</a:t>
            </a:r>
            <a:endParaRPr lang="zh-CN" altLang="zh-CN" sz="400" dirty="0">
              <a:effectLst/>
              <a:latin typeface="Arial" panose="020B0604020202020204" pitchFamily="34" charset="0"/>
              <a:ea typeface="Batang" panose="02030600000101010101" pitchFamily="18" charset="-127"/>
              <a:cs typeface="Arial" panose="020B0604020202020204" pitchFamily="34" charset="0"/>
            </a:endParaRPr>
          </a:p>
        </p:txBody>
      </p:sp>
      <p:sp>
        <p:nvSpPr>
          <p:cNvPr id="975" name="テキスト ボックス 974">
            <a:extLst>
              <a:ext uri="{FF2B5EF4-FFF2-40B4-BE49-F238E27FC236}">
                <a16:creationId xmlns:a16="http://schemas.microsoft.com/office/drawing/2014/main" id="{614426D1-6802-494D-B0B8-F50AC2A6D2E6}"/>
              </a:ext>
            </a:extLst>
          </p:cNvPr>
          <p:cNvSpPr txBox="1"/>
          <p:nvPr/>
        </p:nvSpPr>
        <p:spPr>
          <a:xfrm>
            <a:off x="229767" y="1159032"/>
            <a:ext cx="3227781" cy="5232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ja-JP" sz="400" dirty="0" err="1">
                <a:latin typeface="Arial" panose="020B0604020202020204" pitchFamily="34" charset="0"/>
                <a:cs typeface="Arial" panose="020B0604020202020204" pitchFamily="34" charset="0"/>
              </a:rPr>
              <a:t>ServingCellConfig</a:t>
            </a:r>
            <a:r>
              <a:rPr lang="en-US" altLang="ja-JP" sz="400" b="0" i="0" dirty="0">
                <a:solidFill>
                  <a:srgbClr val="000000"/>
                </a:solidFill>
                <a:effectLst/>
                <a:latin typeface="Arial" panose="020B0604020202020204" pitchFamily="34" charset="0"/>
                <a:cs typeface="Arial" panose="020B0604020202020204" pitchFamily="34" charset="0"/>
              </a:rPr>
              <a:t> ::= </a:t>
            </a:r>
            <a:r>
              <a:rPr lang="en-US" altLang="ja-JP" sz="400" b="0" i="0" dirty="0">
                <a:effectLst/>
                <a:latin typeface="Arial" panose="020B0604020202020204" pitchFamily="34" charset="0"/>
                <a:cs typeface="Arial" panose="020B0604020202020204" pitchFamily="34" charset="0"/>
              </a:rPr>
              <a:t>SEQUENCE</a:t>
            </a:r>
            <a:r>
              <a:rPr lang="en-US" altLang="ja-JP" sz="400" b="0" i="0" dirty="0">
                <a:solidFill>
                  <a:srgbClr val="000000"/>
                </a:solidFill>
                <a:effectLst/>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	:</a:t>
            </a:r>
          </a:p>
          <a:p>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err="1">
                <a:solidFill>
                  <a:srgbClr val="000000"/>
                </a:solidFill>
                <a:effectLst/>
                <a:latin typeface="Arial" panose="020B0604020202020204" pitchFamily="34" charset="0"/>
                <a:cs typeface="Arial" panose="020B0604020202020204" pitchFamily="34" charset="0"/>
              </a:rPr>
              <a:t>csi-MeasConfig</a:t>
            </a:r>
            <a:r>
              <a:rPr lang="ja-JP" altLang="en-US" sz="400" dirty="0">
                <a:solidFill>
                  <a:srgbClr val="000000"/>
                </a:solidFill>
                <a:latin typeface="Arial" panose="020B0604020202020204" pitchFamily="34" charset="0"/>
                <a:cs typeface="Arial" panose="020B0604020202020204" pitchFamily="34" charset="0"/>
              </a:rPr>
              <a:t> </a:t>
            </a:r>
            <a:r>
              <a:rPr lang="en-US" altLang="ja-JP" sz="400" b="0" i="0" dirty="0" err="1">
                <a:effectLst/>
                <a:latin typeface="Arial" panose="020B0604020202020204" pitchFamily="34" charset="0"/>
                <a:cs typeface="Arial" panose="020B0604020202020204" pitchFamily="34" charset="0"/>
              </a:rPr>
              <a:t>SetupRelease</a:t>
            </a:r>
            <a:r>
              <a:rPr lang="en-US" altLang="ja-JP" sz="400" b="0" i="0" dirty="0">
                <a:solidFill>
                  <a:srgbClr val="000000"/>
                </a:solidFill>
                <a:effectLst/>
                <a:latin typeface="Arial" panose="020B0604020202020204" pitchFamily="34" charset="0"/>
                <a:cs typeface="Arial" panose="020B0604020202020204" pitchFamily="34" charset="0"/>
              </a:rPr>
              <a:t> { </a:t>
            </a:r>
            <a:r>
              <a:rPr lang="en-US" altLang="ja-JP" sz="400" dirty="0">
                <a:highlight>
                  <a:srgbClr val="00FF00"/>
                </a:highlight>
                <a:latin typeface="Arial" panose="020B0604020202020204" pitchFamily="34" charset="0"/>
                <a:cs typeface="Arial" panose="020B0604020202020204" pitchFamily="34" charset="0"/>
              </a:rPr>
              <a:t>CSI-</a:t>
            </a:r>
            <a:r>
              <a:rPr lang="en-US" altLang="ja-JP" sz="400" dirty="0" err="1">
                <a:highlight>
                  <a:srgbClr val="00FF00"/>
                </a:highlight>
                <a:latin typeface="Arial" panose="020B0604020202020204" pitchFamily="34" charset="0"/>
                <a:cs typeface="Arial" panose="020B0604020202020204" pitchFamily="34" charset="0"/>
              </a:rPr>
              <a:t>MeasConfig</a:t>
            </a:r>
            <a:r>
              <a:rPr lang="en-US" altLang="ja-JP" sz="400" b="0" i="0" dirty="0">
                <a:solidFill>
                  <a:srgbClr val="000000"/>
                </a:solidFill>
                <a:effectLst/>
                <a:latin typeface="Arial" panose="020B0604020202020204" pitchFamily="34" charset="0"/>
                <a:cs typeface="Arial" panose="020B0604020202020204" pitchFamily="34" charset="0"/>
              </a:rPr>
              <a:t> }</a:t>
            </a:r>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a:effectLst/>
                <a:latin typeface="Arial" panose="020B0604020202020204" pitchFamily="34" charset="0"/>
                <a:cs typeface="Arial" panose="020B0604020202020204" pitchFamily="34" charset="0"/>
              </a:rPr>
              <a:t>OPTIONAL</a:t>
            </a:r>
            <a:r>
              <a:rPr lang="en-US" altLang="ja-JP" sz="400" b="0" i="0" dirty="0">
                <a:solidFill>
                  <a:srgbClr val="000000"/>
                </a:solidFill>
                <a:effectLst/>
                <a:latin typeface="Arial" panose="020B0604020202020204" pitchFamily="34" charset="0"/>
                <a:cs typeface="Arial" panose="020B0604020202020204" pitchFamily="34" charset="0"/>
              </a:rPr>
              <a:t>,</a:t>
            </a:r>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a:solidFill>
                  <a:srgbClr val="000000"/>
                </a:solidFill>
                <a:effectLst/>
                <a:latin typeface="Arial" panose="020B0604020202020204" pitchFamily="34" charset="0"/>
                <a:cs typeface="Arial" panose="020B0604020202020204" pitchFamily="34" charset="0"/>
              </a:rPr>
              <a:t>-- Need M</a:t>
            </a:r>
            <a:br>
              <a:rPr lang="en-US" altLang="ja-JP" sz="400" dirty="0">
                <a:latin typeface="Arial" panose="020B0604020202020204" pitchFamily="34" charset="0"/>
                <a:cs typeface="Arial" panose="020B0604020202020204" pitchFamily="34" charset="0"/>
              </a:rPr>
            </a:br>
            <a:r>
              <a:rPr lang="en-US" altLang="ja-JP" sz="400" dirty="0">
                <a:solidFill>
                  <a:srgbClr val="000000"/>
                </a:solidFill>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       mimoParam-r17</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err="1">
                <a:solidFill>
                  <a:srgbClr val="000000"/>
                </a:solidFill>
                <a:latin typeface="Arial" panose="020B0604020202020204" pitchFamily="34" charset="0"/>
                <a:cs typeface="Arial" panose="020B0604020202020204" pitchFamily="34" charset="0"/>
              </a:rPr>
              <a:t>SetupRelease</a:t>
            </a:r>
            <a:r>
              <a:rPr lang="en-US" altLang="ja-JP"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highlight>
                  <a:srgbClr val="FF00FF"/>
                </a:highlight>
                <a:latin typeface="Arial" panose="020B0604020202020204" pitchFamily="34" charset="0"/>
                <a:cs typeface="Arial" panose="020B0604020202020204" pitchFamily="34" charset="0"/>
              </a:rPr>
              <a:t>MIMOParam-r17</a:t>
            </a:r>
            <a:r>
              <a:rPr lang="en-US" altLang="ja-JP" sz="400" dirty="0">
                <a:solidFill>
                  <a:srgbClr val="000000"/>
                </a:solidFill>
                <a:latin typeface="Arial" panose="020B0604020202020204" pitchFamily="34" charset="0"/>
                <a:cs typeface="Arial" panose="020B0604020202020204" pitchFamily="34" charset="0"/>
              </a:rPr>
              <a:t>}</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latin typeface="Arial" panose="020B0604020202020204" pitchFamily="34" charset="0"/>
                <a:cs typeface="Arial" panose="020B0604020202020204" pitchFamily="34" charset="0"/>
              </a:rPr>
              <a:t>OPTIONAL,</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latin typeface="Arial" panose="020B0604020202020204" pitchFamily="34" charset="0"/>
                <a:cs typeface="Arial" panose="020B0604020202020204" pitchFamily="34" charset="0"/>
              </a:rPr>
              <a:t>-- Need M</a:t>
            </a:r>
          </a:p>
          <a:p>
            <a:r>
              <a:rPr lang="en-US" altLang="ja-JP" sz="400" dirty="0">
                <a:solidFill>
                  <a:srgbClr val="000000"/>
                </a:solidFill>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a:t>
            </a:r>
            <a:endParaRPr lang="ja-JP" altLang="en-US" sz="400" dirty="0">
              <a:latin typeface="Arial" panose="020B0604020202020204" pitchFamily="34" charset="0"/>
              <a:cs typeface="Arial" panose="020B0604020202020204" pitchFamily="34" charset="0"/>
            </a:endParaRPr>
          </a:p>
        </p:txBody>
      </p:sp>
      <p:sp>
        <p:nvSpPr>
          <p:cNvPr id="1027" name="テキスト ボックス 1026">
            <a:extLst>
              <a:ext uri="{FF2B5EF4-FFF2-40B4-BE49-F238E27FC236}">
                <a16:creationId xmlns:a16="http://schemas.microsoft.com/office/drawing/2014/main" id="{06BC13D6-28F9-4218-9E31-F240EA2AE729}"/>
              </a:ext>
            </a:extLst>
          </p:cNvPr>
          <p:cNvSpPr txBox="1"/>
          <p:nvPr/>
        </p:nvSpPr>
        <p:spPr>
          <a:xfrm>
            <a:off x="348213" y="1831490"/>
            <a:ext cx="4109487"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ja-JP" sz="400" dirty="0">
                <a:highlight>
                  <a:srgbClr val="00FF00"/>
                </a:highlight>
              </a:rPr>
              <a:t>CSI-</a:t>
            </a:r>
            <a:r>
              <a:rPr lang="en-US" altLang="ja-JP" sz="400" dirty="0" err="1">
                <a:highlight>
                  <a:srgbClr val="00FF00"/>
                </a:highlight>
              </a:rPr>
              <a:t>MeasConfig</a:t>
            </a:r>
            <a:r>
              <a:rPr lang="en-US" altLang="ja-JP" sz="400" dirty="0"/>
              <a:t> ::=</a:t>
            </a:r>
            <a:r>
              <a:rPr lang="ja-JP" altLang="en-US" sz="400" dirty="0"/>
              <a:t>　　　　　　　　　</a:t>
            </a:r>
            <a:r>
              <a:rPr lang="en-US" altLang="ja-JP" sz="400" dirty="0"/>
              <a:t>SEQUENCE {</a:t>
            </a:r>
            <a:br>
              <a:rPr lang="en-US" altLang="ja-JP" sz="400" dirty="0"/>
            </a:br>
            <a:r>
              <a:rPr lang="en-US" altLang="ja-JP" sz="400" dirty="0"/>
              <a:t>	:</a:t>
            </a:r>
          </a:p>
          <a:p>
            <a:r>
              <a:rPr lang="ja-JP" altLang="en-US" sz="400" dirty="0"/>
              <a:t>　　</a:t>
            </a:r>
            <a:r>
              <a:rPr lang="en-US" altLang="ja-JP" sz="400" dirty="0" err="1"/>
              <a:t>csi</a:t>
            </a:r>
            <a:r>
              <a:rPr lang="en-US" altLang="ja-JP" sz="400" dirty="0"/>
              <a:t>-SSB-</a:t>
            </a:r>
            <a:r>
              <a:rPr lang="en-US" altLang="ja-JP" sz="400" dirty="0" err="1"/>
              <a:t>ResourceSetToAddModList</a:t>
            </a:r>
            <a:r>
              <a:rPr lang="ja-JP" altLang="en-US" sz="400" dirty="0"/>
              <a:t>　　 </a:t>
            </a:r>
            <a:r>
              <a:rPr lang="en-US" altLang="ja-JP" sz="400" dirty="0"/>
              <a:t>SEQUENCE (SIZE (1..maxNrofCSI-SSB-ResourceSets)) OF </a:t>
            </a:r>
            <a:r>
              <a:rPr lang="en-US" altLang="ja-JP" sz="400" dirty="0">
                <a:highlight>
                  <a:srgbClr val="00FFFF"/>
                </a:highlight>
              </a:rPr>
              <a:t>CSI-SSB-</a:t>
            </a:r>
            <a:r>
              <a:rPr lang="en-US" altLang="ja-JP" sz="400" dirty="0" err="1">
                <a:highlight>
                  <a:srgbClr val="00FFFF"/>
                </a:highlight>
              </a:rPr>
              <a:t>ResourceSet</a:t>
            </a:r>
            <a:r>
              <a:rPr lang="ja-JP" altLang="en-US" sz="400" dirty="0"/>
              <a:t>　 </a:t>
            </a:r>
            <a:r>
              <a:rPr lang="en-US" altLang="ja-JP" sz="400" dirty="0"/>
              <a:t>OPTIONAL, -- Need N</a:t>
            </a:r>
            <a:br>
              <a:rPr lang="en-US" altLang="ja-JP" sz="400" dirty="0"/>
            </a:br>
            <a:r>
              <a:rPr lang="ja-JP" altLang="en-US" sz="400" dirty="0"/>
              <a:t>　　</a:t>
            </a:r>
            <a:r>
              <a:rPr lang="en-US" altLang="ja-JP" sz="400" dirty="0" err="1"/>
              <a:t>csi</a:t>
            </a:r>
            <a:r>
              <a:rPr lang="en-US" altLang="ja-JP" sz="400" dirty="0"/>
              <a:t>-SSB-</a:t>
            </a:r>
            <a:r>
              <a:rPr lang="en-US" altLang="ja-JP" sz="400" dirty="0" err="1"/>
              <a:t>ResourceSetToReleaseList</a:t>
            </a:r>
            <a:r>
              <a:rPr lang="ja-JP" altLang="en-US" sz="400" dirty="0"/>
              <a:t>　　</a:t>
            </a:r>
            <a:r>
              <a:rPr lang="en-US" altLang="ja-JP" sz="400" dirty="0"/>
              <a:t>SEQUENCE (SIZE (1..maxNrofCSI-SSB-ResourceSets)) OF CSI-SSB-</a:t>
            </a:r>
            <a:r>
              <a:rPr lang="en-US" altLang="ja-JP" sz="400" dirty="0" err="1"/>
              <a:t>ResourceSetId</a:t>
            </a:r>
            <a:r>
              <a:rPr lang="en-US" altLang="ja-JP" sz="400" dirty="0"/>
              <a:t> OPTIONAL, -- Need N</a:t>
            </a:r>
            <a:br>
              <a:rPr lang="en-US" altLang="ja-JP" sz="400" dirty="0"/>
            </a:br>
            <a:r>
              <a:rPr lang="ja-JP" altLang="en-US" sz="400" dirty="0"/>
              <a:t>　　</a:t>
            </a:r>
            <a:r>
              <a:rPr lang="en-US" altLang="ja-JP" sz="400" dirty="0" err="1"/>
              <a:t>csi-ResourceConfigToAddModList</a:t>
            </a:r>
            <a:r>
              <a:rPr lang="ja-JP" altLang="en-US" sz="400" dirty="0"/>
              <a:t>　　　</a:t>
            </a:r>
            <a:r>
              <a:rPr lang="en-US" altLang="ja-JP" sz="400" dirty="0"/>
              <a:t>SEQUENCE (SIZE (1..maxNrofCSI-ResourceConfigurations)) OF </a:t>
            </a:r>
            <a:r>
              <a:rPr lang="en-US" altLang="ja-JP" sz="400" dirty="0">
                <a:highlight>
                  <a:srgbClr val="FF0000"/>
                </a:highlight>
              </a:rPr>
              <a:t>CSI-</a:t>
            </a:r>
            <a:r>
              <a:rPr lang="en-US" altLang="ja-JP" sz="400" dirty="0" err="1">
                <a:highlight>
                  <a:srgbClr val="FF0000"/>
                </a:highlight>
              </a:rPr>
              <a:t>ResourceConfig</a:t>
            </a:r>
            <a:r>
              <a:rPr lang="en-US" altLang="ja-JP" sz="400" dirty="0"/>
              <a:t> OPTIONAL, -- Need N</a:t>
            </a:r>
            <a:br>
              <a:rPr lang="en-US" altLang="ja-JP" sz="400" dirty="0"/>
            </a:br>
            <a:r>
              <a:rPr lang="ja-JP" altLang="en-US" sz="400" dirty="0"/>
              <a:t>　　</a:t>
            </a:r>
            <a:r>
              <a:rPr lang="en-US" altLang="ja-JP" sz="400" dirty="0" err="1"/>
              <a:t>csi-ResourceConfigToReleaseList</a:t>
            </a:r>
            <a:r>
              <a:rPr lang="ja-JP" altLang="en-US" sz="400" dirty="0"/>
              <a:t>　　 </a:t>
            </a:r>
            <a:r>
              <a:rPr lang="en-US" altLang="ja-JP" sz="400" dirty="0"/>
              <a:t>SEQUENCE (SIZE (1..maxNrofCSI-ResourceConfigurations)) OF CSI-</a:t>
            </a:r>
            <a:r>
              <a:rPr lang="en-US" altLang="ja-JP" sz="400" dirty="0" err="1"/>
              <a:t>ResourceConfigId</a:t>
            </a:r>
            <a:r>
              <a:rPr lang="ja-JP" altLang="en-US" sz="400" dirty="0"/>
              <a:t> </a:t>
            </a:r>
            <a:r>
              <a:rPr lang="en-US" altLang="ja-JP" sz="400" dirty="0"/>
              <a:t>OPTIONAL, -- Need N</a:t>
            </a:r>
            <a:br>
              <a:rPr lang="en-US" altLang="ja-JP" sz="400" dirty="0"/>
            </a:br>
            <a:r>
              <a:rPr lang="ja-JP" altLang="en-US" sz="400" dirty="0"/>
              <a:t>　　</a:t>
            </a:r>
            <a:r>
              <a:rPr lang="en-US" altLang="ja-JP" sz="400" dirty="0" err="1"/>
              <a:t>csi-ReportConfigToAddModList</a:t>
            </a:r>
            <a:r>
              <a:rPr lang="ja-JP" altLang="en-US" sz="400" dirty="0"/>
              <a:t>　　　　</a:t>
            </a:r>
            <a:r>
              <a:rPr lang="en-US" altLang="ja-JP" sz="400" dirty="0"/>
              <a:t>SEQUENCE (SIZE (1..maxNrofCSI-ReportConfigurations)) OF </a:t>
            </a:r>
            <a:r>
              <a:rPr lang="en-US" altLang="ja-JP" sz="400" dirty="0">
                <a:highlight>
                  <a:srgbClr val="FFFF00"/>
                </a:highlight>
              </a:rPr>
              <a:t>CSI-</a:t>
            </a:r>
            <a:r>
              <a:rPr lang="en-US" altLang="ja-JP" sz="400" dirty="0" err="1">
                <a:highlight>
                  <a:srgbClr val="FFFF00"/>
                </a:highlight>
              </a:rPr>
              <a:t>ReportConfig</a:t>
            </a:r>
            <a:r>
              <a:rPr lang="ja-JP" altLang="en-US" sz="400" dirty="0"/>
              <a:t>　</a:t>
            </a:r>
            <a:r>
              <a:rPr lang="en-US" altLang="ja-JP" sz="400" dirty="0"/>
              <a:t>OPTIONAL, -- Need N</a:t>
            </a:r>
            <a:br>
              <a:rPr lang="en-US" altLang="ja-JP" sz="400" dirty="0"/>
            </a:br>
            <a:r>
              <a:rPr lang="ja-JP" altLang="en-US" sz="400" dirty="0"/>
              <a:t>　　</a:t>
            </a:r>
            <a:r>
              <a:rPr lang="en-US" altLang="ja-JP" sz="400" dirty="0" err="1"/>
              <a:t>csi-ReportConfigToReleaseList</a:t>
            </a:r>
            <a:r>
              <a:rPr lang="ja-JP" altLang="en-US" sz="400" dirty="0"/>
              <a:t>　　　 </a:t>
            </a:r>
            <a:r>
              <a:rPr lang="en-US" altLang="ja-JP" sz="400" dirty="0"/>
              <a:t>SEQUENCE (SIZE (1..maxNrofCSI-ReportConfigurations)) OF CSI-</a:t>
            </a:r>
            <a:r>
              <a:rPr lang="en-US" altLang="ja-JP" sz="400" dirty="0" err="1"/>
              <a:t>ReportConfigId</a:t>
            </a:r>
            <a:endParaRPr lang="en-US" altLang="ja-JP" sz="400" dirty="0"/>
          </a:p>
          <a:p>
            <a:r>
              <a:rPr lang="en-US" altLang="ja-JP" sz="400" dirty="0"/>
              <a:t>	:</a:t>
            </a:r>
            <a:br>
              <a:rPr lang="en-US" altLang="ja-JP" sz="400" dirty="0"/>
            </a:br>
            <a:r>
              <a:rPr lang="en-US" altLang="ja-JP" sz="400" dirty="0"/>
              <a:t>}</a:t>
            </a:r>
          </a:p>
        </p:txBody>
      </p:sp>
      <p:cxnSp>
        <p:nvCxnSpPr>
          <p:cNvPr id="3197" name="直線矢印コネクタ 3196">
            <a:extLst>
              <a:ext uri="{FF2B5EF4-FFF2-40B4-BE49-F238E27FC236}">
                <a16:creationId xmlns:a16="http://schemas.microsoft.com/office/drawing/2014/main" id="{C1EE9AA3-828F-4B2E-9628-9643BFDFFD4C}"/>
              </a:ext>
            </a:extLst>
          </p:cNvPr>
          <p:cNvCxnSpPr>
            <a:cxnSpLocks/>
          </p:cNvCxnSpPr>
          <p:nvPr/>
        </p:nvCxnSpPr>
        <p:spPr>
          <a:xfrm flipV="1">
            <a:off x="1554974" y="1224969"/>
            <a:ext cx="2060721" cy="278755"/>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1152" name="直線矢印コネクタ 1151">
            <a:extLst>
              <a:ext uri="{FF2B5EF4-FFF2-40B4-BE49-F238E27FC236}">
                <a16:creationId xmlns:a16="http://schemas.microsoft.com/office/drawing/2014/main" id="{3F42EDE9-B901-48D2-A15D-2C3991CEC7A3}"/>
              </a:ext>
            </a:extLst>
          </p:cNvPr>
          <p:cNvCxnSpPr>
            <a:cxnSpLocks/>
          </p:cNvCxnSpPr>
          <p:nvPr/>
        </p:nvCxnSpPr>
        <p:spPr>
          <a:xfrm flipH="1">
            <a:off x="648564" y="1397466"/>
            <a:ext cx="582753" cy="468848"/>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1487" name="直線矢印コネクタ 1486">
            <a:extLst>
              <a:ext uri="{FF2B5EF4-FFF2-40B4-BE49-F238E27FC236}">
                <a16:creationId xmlns:a16="http://schemas.microsoft.com/office/drawing/2014/main" id="{C5918F6D-BE42-4559-9EA6-B33A845389F8}"/>
              </a:ext>
            </a:extLst>
          </p:cNvPr>
          <p:cNvCxnSpPr>
            <a:cxnSpLocks/>
          </p:cNvCxnSpPr>
          <p:nvPr/>
        </p:nvCxnSpPr>
        <p:spPr>
          <a:xfrm flipH="1">
            <a:off x="939940" y="2306273"/>
            <a:ext cx="2022414" cy="38000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676" name="直線矢印コネクタ 675">
            <a:extLst>
              <a:ext uri="{FF2B5EF4-FFF2-40B4-BE49-F238E27FC236}">
                <a16:creationId xmlns:a16="http://schemas.microsoft.com/office/drawing/2014/main" id="{AB4DD6A5-7439-4BD4-B72F-F37D6B3F31D2}"/>
              </a:ext>
            </a:extLst>
          </p:cNvPr>
          <p:cNvCxnSpPr>
            <a:cxnSpLocks/>
          </p:cNvCxnSpPr>
          <p:nvPr/>
        </p:nvCxnSpPr>
        <p:spPr>
          <a:xfrm flipH="1" flipV="1">
            <a:off x="594489" y="3103586"/>
            <a:ext cx="247810" cy="456959"/>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3544" name="テキスト ボックス 3543">
            <a:extLst>
              <a:ext uri="{FF2B5EF4-FFF2-40B4-BE49-F238E27FC236}">
                <a16:creationId xmlns:a16="http://schemas.microsoft.com/office/drawing/2014/main" id="{E80C40D1-7A93-4459-AA71-D06F10AA58D8}"/>
              </a:ext>
            </a:extLst>
          </p:cNvPr>
          <p:cNvSpPr txBox="1"/>
          <p:nvPr/>
        </p:nvSpPr>
        <p:spPr>
          <a:xfrm>
            <a:off x="299121" y="3553471"/>
            <a:ext cx="4158579" cy="400110"/>
          </a:xfrm>
          <a:prstGeom prst="rect">
            <a:avLst/>
          </a:prstGeom>
          <a:noFill/>
        </p:spPr>
        <p:txBody>
          <a:bodyPr wrap="square" rtlCol="0">
            <a:spAutoFit/>
          </a:bodyPr>
          <a:lstStyle/>
          <a:p>
            <a:pPr marL="171450" indent="-171450" algn="l">
              <a:buFont typeface="Arial" panose="020B0604020202020204" pitchFamily="34" charset="0"/>
              <a:buChar char="•"/>
            </a:pPr>
            <a:r>
              <a:rPr kumimoji="1" lang="en-US" altLang="ja-JP" sz="1000" dirty="0">
                <a:solidFill>
                  <a:srgbClr val="0070C0"/>
                </a:solidFill>
                <a:highlight>
                  <a:srgbClr val="FFFFFF"/>
                </a:highlight>
              </a:rPr>
              <a:t>One or multiple CSI-</a:t>
            </a:r>
            <a:r>
              <a:rPr kumimoji="1" lang="en-US" altLang="ja-JP" sz="1000" dirty="0" err="1">
                <a:solidFill>
                  <a:srgbClr val="0070C0"/>
                </a:solidFill>
                <a:highlight>
                  <a:srgbClr val="FFFFFF"/>
                </a:highlight>
              </a:rPr>
              <a:t>ReportConfig</a:t>
            </a:r>
            <a:r>
              <a:rPr kumimoji="1" lang="en-US" altLang="ja-JP" sz="1000" dirty="0">
                <a:solidFill>
                  <a:srgbClr val="0070C0"/>
                </a:solidFill>
                <a:highlight>
                  <a:srgbClr val="FFFFFF"/>
                </a:highlight>
              </a:rPr>
              <a:t> are intended for </a:t>
            </a:r>
            <a:r>
              <a:rPr kumimoji="1" lang="en-US" altLang="ja-JP" sz="1000" b="1" u="sng" dirty="0">
                <a:solidFill>
                  <a:srgbClr val="0070C0"/>
                </a:solidFill>
                <a:highlight>
                  <a:srgbClr val="FFFFFF"/>
                </a:highlight>
              </a:rPr>
              <a:t>intra-frequency</a:t>
            </a:r>
            <a:r>
              <a:rPr kumimoji="1" lang="en-US" altLang="ja-JP" sz="1000" dirty="0">
                <a:solidFill>
                  <a:srgbClr val="0070C0"/>
                </a:solidFill>
                <a:highlight>
                  <a:srgbClr val="FFFFFF"/>
                </a:highlight>
              </a:rPr>
              <a:t> reporting, i.e. same as pre-Rel-18 mechanism</a:t>
            </a:r>
          </a:p>
        </p:txBody>
      </p:sp>
      <p:sp>
        <p:nvSpPr>
          <p:cNvPr id="52" name="文本框 2">
            <a:extLst>
              <a:ext uri="{FF2B5EF4-FFF2-40B4-BE49-F238E27FC236}">
                <a16:creationId xmlns:a16="http://schemas.microsoft.com/office/drawing/2014/main" id="{3B234772-3A7D-42D5-913C-B979B20EFF1D}"/>
              </a:ext>
            </a:extLst>
          </p:cNvPr>
          <p:cNvSpPr txBox="1"/>
          <p:nvPr/>
        </p:nvSpPr>
        <p:spPr>
          <a:xfrm>
            <a:off x="4561594" y="2605745"/>
            <a:ext cx="3995090" cy="584775"/>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altLang="zh-CN" sz="400" kern="100" dirty="0">
                <a:effectLst/>
                <a:highlight>
                  <a:srgbClr val="FFFF0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highlight>
                  <a:srgbClr val="FFFF00"/>
                </a:highlight>
                <a:latin typeface="Arial" panose="020B0604020202020204" pitchFamily="34" charset="0"/>
                <a:ea typeface="宋体" panose="02010600030101010101" pitchFamily="2" charset="-122"/>
                <a:cs typeface="Arial" panose="020B0604020202020204" pitchFamily="34" charset="0"/>
              </a:rPr>
              <a:t>ReportConfig</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SEQUENCE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carrier</a:t>
            </a:r>
            <a:r>
              <a:rPr lang="zh-CN" altLang="en-US" sz="400" kern="1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solidFill>
                  <a:schemeClr val="accent1"/>
                </a:solidFill>
                <a:effectLst/>
                <a:latin typeface="Arial" panose="020B0604020202020204" pitchFamily="34" charset="0"/>
                <a:ea typeface="宋体" panose="02010600030101010101" pitchFamily="2" charset="-122"/>
                <a:cs typeface="Arial" panose="020B0604020202020204" pitchFamily="34" charset="0"/>
              </a:rPr>
              <a:t>ServCellIndex</a:t>
            </a:r>
            <a:r>
              <a:rPr lang="zh-CN" altLang="en-US" sz="400" kern="1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S</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resourcesForChannelMeasurement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-IM-</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nzp</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-CSI-RS-</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highlight>
                  <a:srgbClr val="000080"/>
                </a:highligh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reportConfigType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p>
        </p:txBody>
      </p:sp>
      <p:cxnSp>
        <p:nvCxnSpPr>
          <p:cNvPr id="179" name="直線矢印コネクタ 178">
            <a:extLst>
              <a:ext uri="{FF2B5EF4-FFF2-40B4-BE49-F238E27FC236}">
                <a16:creationId xmlns:a16="http://schemas.microsoft.com/office/drawing/2014/main" id="{A0C091B9-2DB0-4974-AAE3-42B18573E182}"/>
              </a:ext>
            </a:extLst>
          </p:cNvPr>
          <p:cNvCxnSpPr>
            <a:cxnSpLocks/>
          </p:cNvCxnSpPr>
          <p:nvPr/>
        </p:nvCxnSpPr>
        <p:spPr>
          <a:xfrm>
            <a:off x="2962354" y="2306273"/>
            <a:ext cx="1634515" cy="36328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68" name="直線矢印コネクタ 67">
            <a:extLst>
              <a:ext uri="{FF2B5EF4-FFF2-40B4-BE49-F238E27FC236}">
                <a16:creationId xmlns:a16="http://schemas.microsoft.com/office/drawing/2014/main" id="{84574790-406F-4BAC-9DDF-CC5D32A581E6}"/>
              </a:ext>
            </a:extLst>
          </p:cNvPr>
          <p:cNvCxnSpPr>
            <a:cxnSpLocks/>
          </p:cNvCxnSpPr>
          <p:nvPr/>
        </p:nvCxnSpPr>
        <p:spPr>
          <a:xfrm flipH="1" flipV="1">
            <a:off x="4856962" y="3101629"/>
            <a:ext cx="247810" cy="456959"/>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69" name="テキスト ボックス 68">
            <a:extLst>
              <a:ext uri="{FF2B5EF4-FFF2-40B4-BE49-F238E27FC236}">
                <a16:creationId xmlns:a16="http://schemas.microsoft.com/office/drawing/2014/main" id="{24F1872B-4181-47D4-A40C-3543DF18FBE3}"/>
              </a:ext>
            </a:extLst>
          </p:cNvPr>
          <p:cNvSpPr txBox="1"/>
          <p:nvPr/>
        </p:nvSpPr>
        <p:spPr>
          <a:xfrm>
            <a:off x="4258281" y="3533356"/>
            <a:ext cx="4601715" cy="1323439"/>
          </a:xfrm>
          <a:prstGeom prst="rect">
            <a:avLst/>
          </a:prstGeom>
          <a:noFill/>
        </p:spPr>
        <p:txBody>
          <a:bodyPr wrap="square" rtlCol="0">
            <a:spAutoFit/>
          </a:bodyPr>
          <a:lstStyle/>
          <a:p>
            <a:pPr marL="171450" indent="-171450" algn="l">
              <a:buFont typeface="Arial" panose="020B0604020202020204" pitchFamily="34" charset="0"/>
              <a:buChar char="•"/>
            </a:pPr>
            <a:r>
              <a:rPr kumimoji="1" lang="en-US" altLang="ja-JP" sz="1000" dirty="0">
                <a:solidFill>
                  <a:srgbClr val="0070C0"/>
                </a:solidFill>
                <a:highlight>
                  <a:srgbClr val="FFFFFF"/>
                </a:highlight>
              </a:rPr>
              <a:t>Other CSI-</a:t>
            </a:r>
            <a:r>
              <a:rPr kumimoji="1" lang="en-US" altLang="ja-JP" sz="1000" dirty="0" err="1">
                <a:solidFill>
                  <a:srgbClr val="0070C0"/>
                </a:solidFill>
                <a:highlight>
                  <a:srgbClr val="FFFFFF"/>
                </a:highlight>
              </a:rPr>
              <a:t>ReportConfig</a:t>
            </a:r>
            <a:r>
              <a:rPr kumimoji="1" lang="en-US" altLang="ja-JP" sz="1000" dirty="0">
                <a:solidFill>
                  <a:srgbClr val="0070C0"/>
                </a:solidFill>
                <a:highlight>
                  <a:srgbClr val="FFFFFF"/>
                </a:highlight>
              </a:rPr>
              <a:t> are intended for </a:t>
            </a:r>
            <a:r>
              <a:rPr kumimoji="1" lang="en-US" altLang="ja-JP" sz="1000" b="1" u="sng" dirty="0">
                <a:solidFill>
                  <a:srgbClr val="0070C0"/>
                </a:solidFill>
                <a:highlight>
                  <a:srgbClr val="FFFFFF"/>
                </a:highlight>
              </a:rPr>
              <a:t>inter-frequency</a:t>
            </a:r>
            <a:r>
              <a:rPr kumimoji="1" lang="en-US" altLang="ja-JP" sz="1000" dirty="0">
                <a:solidFill>
                  <a:srgbClr val="0070C0"/>
                </a:solidFill>
                <a:highlight>
                  <a:srgbClr val="FFFFFF"/>
                </a:highlight>
              </a:rPr>
              <a:t> reporting</a:t>
            </a:r>
          </a:p>
          <a:p>
            <a:pPr marL="628650" lvl="1" indent="-171450">
              <a:buFont typeface="Arial" panose="020B0604020202020204" pitchFamily="34" charset="0"/>
              <a:buChar char="•"/>
            </a:pPr>
            <a:r>
              <a:rPr kumimoji="1" lang="en-US" altLang="ja-JP" sz="1000" dirty="0">
                <a:solidFill>
                  <a:srgbClr val="0070C0"/>
                </a:solidFill>
                <a:highlight>
                  <a:srgbClr val="FFFFFF"/>
                </a:highlight>
              </a:rPr>
              <a:t>Other solution is to define a new IE for inter-</a:t>
            </a:r>
            <a:r>
              <a:rPr kumimoji="1" lang="en-US" altLang="ja-JP" sz="1000" dirty="0" err="1">
                <a:solidFill>
                  <a:srgbClr val="0070C0"/>
                </a:solidFill>
                <a:highlight>
                  <a:srgbClr val="FFFFFF"/>
                </a:highlight>
              </a:rPr>
              <a:t>freqnecy</a:t>
            </a:r>
            <a:r>
              <a:rPr kumimoji="1" lang="en-US" altLang="ja-JP" sz="1000" dirty="0">
                <a:solidFill>
                  <a:srgbClr val="0070C0"/>
                </a:solidFill>
                <a:highlight>
                  <a:srgbClr val="FFFFFF"/>
                </a:highlight>
              </a:rPr>
              <a:t> CSI-Reporting</a:t>
            </a:r>
          </a:p>
          <a:p>
            <a:pPr marL="171450" indent="-171450" algn="l">
              <a:buFont typeface="Arial" panose="020B0604020202020204" pitchFamily="34" charset="0"/>
              <a:buChar char="•"/>
            </a:pPr>
            <a:r>
              <a:rPr kumimoji="1" lang="en-US" altLang="ja-JP" sz="1000" dirty="0">
                <a:solidFill>
                  <a:srgbClr val="0070C0"/>
                </a:solidFill>
                <a:highlight>
                  <a:srgbClr val="FFFFFF"/>
                </a:highlight>
              </a:rPr>
              <a:t>“carrier” IE is extended (replaced?) to indicate the target frequency</a:t>
            </a:r>
          </a:p>
          <a:p>
            <a:pPr marL="171450" indent="-171450" algn="l">
              <a:buFont typeface="Arial" panose="020B0604020202020204" pitchFamily="34" charset="0"/>
              <a:buChar char="•"/>
            </a:pPr>
            <a:r>
              <a:rPr kumimoji="1" lang="en-US" altLang="ja-JP" sz="1000" dirty="0">
                <a:solidFill>
                  <a:schemeClr val="accent1"/>
                </a:solidFill>
                <a:highlight>
                  <a:srgbClr val="FFFFFF"/>
                </a:highlight>
              </a:rPr>
              <a:t>Issue: this approach cannot realize the following agreement at RAN1#111. A solution is needed. </a:t>
            </a:r>
          </a:p>
          <a:p>
            <a:pPr marL="628650" lvl="1" indent="-171450">
              <a:buFont typeface="Arial" panose="020B0604020202020204" pitchFamily="34" charset="0"/>
              <a:buChar char="•"/>
            </a:pPr>
            <a:r>
              <a:rPr lang="en-GB" altLang="ja-JP" sz="1000" i="1" dirty="0">
                <a:solidFill>
                  <a:schemeClr val="accent1"/>
                </a:solidFill>
                <a:effectLst/>
                <a:latin typeface="Arial" panose="020B0604020202020204" pitchFamily="34" charset="0"/>
                <a:ea typeface="ＭＳ ゴシック" panose="020B0609070205080204" pitchFamily="49" charset="-128"/>
                <a:cs typeface="ＭＳ Ｐゴシック" panose="020B0600070205080204" pitchFamily="50" charset="-128"/>
              </a:rPr>
              <a:t>In a single report instance, report for serving cell and candidate cell(s) for intra-frequency and/or inter-frequency can be included. </a:t>
            </a:r>
            <a:endParaRPr lang="ja-JP" altLang="ja-JP" sz="1000" i="1" dirty="0">
              <a:solidFill>
                <a:schemeClr val="accent1"/>
              </a:solidFill>
              <a:effectLst/>
              <a:latin typeface="Times New Roman" panose="02020603050405020304" pitchFamily="18" charset="0"/>
              <a:ea typeface="ＭＳ ゴシック" panose="020B0609070205080204" pitchFamily="49" charset="-128"/>
              <a:cs typeface="ＭＳ Ｐゴシック" panose="020B0600070205080204" pitchFamily="50" charset="-128"/>
            </a:endParaRPr>
          </a:p>
        </p:txBody>
      </p:sp>
      <p:sp>
        <p:nvSpPr>
          <p:cNvPr id="3549" name="正方形/長方形 3548">
            <a:extLst>
              <a:ext uri="{FF2B5EF4-FFF2-40B4-BE49-F238E27FC236}">
                <a16:creationId xmlns:a16="http://schemas.microsoft.com/office/drawing/2014/main" id="{B9144876-8FA4-40A7-9DFD-FB04D00BA3DE}"/>
              </a:ext>
            </a:extLst>
          </p:cNvPr>
          <p:cNvSpPr/>
          <p:nvPr/>
        </p:nvSpPr>
        <p:spPr>
          <a:xfrm>
            <a:off x="4729397" y="4512039"/>
            <a:ext cx="4071763" cy="344756"/>
          </a:xfrm>
          <a:prstGeom prst="rect">
            <a:avLst/>
          </a:prstGeom>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err="1">
              <a:solidFill>
                <a:schemeClr val="tx1"/>
              </a:solidFill>
            </a:endParaRPr>
          </a:p>
        </p:txBody>
      </p:sp>
      <p:cxnSp>
        <p:nvCxnSpPr>
          <p:cNvPr id="8129" name="直線矢印コネクタ 8128">
            <a:extLst>
              <a:ext uri="{FF2B5EF4-FFF2-40B4-BE49-F238E27FC236}">
                <a16:creationId xmlns:a16="http://schemas.microsoft.com/office/drawing/2014/main" id="{7884F993-867B-4FFE-BF72-E71D0C2DE394}"/>
              </a:ext>
            </a:extLst>
          </p:cNvPr>
          <p:cNvCxnSpPr/>
          <p:nvPr/>
        </p:nvCxnSpPr>
        <p:spPr>
          <a:xfrm flipV="1">
            <a:off x="4062334" y="4691921"/>
            <a:ext cx="667063" cy="59961"/>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8132" name="テキスト ボックス 8131">
            <a:extLst>
              <a:ext uri="{FF2B5EF4-FFF2-40B4-BE49-F238E27FC236}">
                <a16:creationId xmlns:a16="http://schemas.microsoft.com/office/drawing/2014/main" id="{550C1B36-9FC7-4EB5-8E1D-39D9D9D1C81F}"/>
              </a:ext>
            </a:extLst>
          </p:cNvPr>
          <p:cNvSpPr txBox="1"/>
          <p:nvPr/>
        </p:nvSpPr>
        <p:spPr>
          <a:xfrm>
            <a:off x="142592" y="4288188"/>
            <a:ext cx="4100572" cy="707886"/>
          </a:xfrm>
          <a:prstGeom prst="rect">
            <a:avLst/>
          </a:prstGeom>
          <a:noFill/>
        </p:spPr>
        <p:txBody>
          <a:bodyPr wrap="square" rtlCol="0">
            <a:spAutoFit/>
          </a:bodyPr>
          <a:lstStyle/>
          <a:p>
            <a:pPr algn="l"/>
            <a:r>
              <a:rPr kumimoji="1" lang="en-US" altLang="ja-JP" sz="1000" dirty="0">
                <a:solidFill>
                  <a:schemeClr val="accent6"/>
                </a:solidFill>
              </a:rPr>
              <a:t>Note:</a:t>
            </a:r>
          </a:p>
          <a:p>
            <a:pPr algn="l"/>
            <a:r>
              <a:rPr kumimoji="1" lang="en-US" altLang="ja-JP" sz="1000" dirty="0">
                <a:solidFill>
                  <a:schemeClr val="accent6"/>
                </a:solidFill>
              </a:rPr>
              <a:t>At RAN1#111, this agreement was made without intensive discussion, so it seems companies have different understanding on the interpretation. This is an open issue at RAN1#112</a:t>
            </a:r>
            <a:endParaRPr kumimoji="1" lang="ja-JP" altLang="en-US" sz="1000" dirty="0" err="1">
              <a:solidFill>
                <a:schemeClr val="accent6"/>
              </a:solidFill>
            </a:endParaRPr>
          </a:p>
        </p:txBody>
      </p:sp>
      <p:sp>
        <p:nvSpPr>
          <p:cNvPr id="1025" name="スライド番号プレースホルダー 1024">
            <a:extLst>
              <a:ext uri="{FF2B5EF4-FFF2-40B4-BE49-F238E27FC236}">
                <a16:creationId xmlns:a16="http://schemas.microsoft.com/office/drawing/2014/main" id="{AFCC4148-4E9E-38DD-5A65-9FFF953816E0}"/>
              </a:ext>
            </a:extLst>
          </p:cNvPr>
          <p:cNvSpPr>
            <a:spLocks noGrp="1"/>
          </p:cNvSpPr>
          <p:nvPr>
            <p:ph type="sldNum" sz="quarter" idx="12"/>
          </p:nvPr>
        </p:nvSpPr>
        <p:spPr/>
        <p:txBody>
          <a:bodyPr/>
          <a:lstStyle/>
          <a:p>
            <a:fld id="{4D029D89-7B63-4C94-AD4D-2E4D6BB83637}" type="slidenum">
              <a:rPr kumimoji="1" lang="ja-JP" altLang="en-US" smtClean="0"/>
              <a:t>13</a:t>
            </a:fld>
            <a:endParaRPr kumimoji="1" lang="ja-JP" altLang="en-US"/>
          </a:p>
        </p:txBody>
      </p:sp>
    </p:spTree>
    <p:extLst>
      <p:ext uri="{BB962C8B-B14F-4D97-AF65-F5344CB8AC3E}">
        <p14:creationId xmlns:p14="http://schemas.microsoft.com/office/powerpoint/2010/main" val="1987384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2">
            <a:extLst>
              <a:ext uri="{FF2B5EF4-FFF2-40B4-BE49-F238E27FC236}">
                <a16:creationId xmlns:a16="http://schemas.microsoft.com/office/drawing/2014/main" id="{E1C32C7F-3C34-42AC-A306-9CAA63DB76A0}"/>
              </a:ext>
            </a:extLst>
          </p:cNvPr>
          <p:cNvSpPr txBox="1"/>
          <p:nvPr/>
        </p:nvSpPr>
        <p:spPr>
          <a:xfrm>
            <a:off x="462610" y="3165097"/>
            <a:ext cx="3995090" cy="584775"/>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altLang="zh-CN" sz="400" kern="100" dirty="0">
                <a:effectLst/>
                <a:highlight>
                  <a:srgbClr val="FFFF0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highlight>
                  <a:srgbClr val="FFFF00"/>
                </a:highlight>
                <a:latin typeface="Arial" panose="020B0604020202020204" pitchFamily="34" charset="0"/>
                <a:ea typeface="宋体" panose="02010600030101010101" pitchFamily="2" charset="-122"/>
                <a:cs typeface="Arial" panose="020B0604020202020204" pitchFamily="34" charset="0"/>
              </a:rPr>
              <a:t>ReportConfig</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SEQUENCE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carrier</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ServCellIndex</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S</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resourcesForChannelMeasurement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-IM-</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nzp</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-CSI-RS-</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highlight>
                  <a:srgbClr val="000080"/>
                </a:highligh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reportConfigType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p>
        </p:txBody>
      </p:sp>
      <p:sp>
        <p:nvSpPr>
          <p:cNvPr id="3" name="Title 2">
            <a:extLst>
              <a:ext uri="{FF2B5EF4-FFF2-40B4-BE49-F238E27FC236}">
                <a16:creationId xmlns:a16="http://schemas.microsoft.com/office/drawing/2014/main" id="{913517A1-62BB-4C41-957A-330DEA633E3D}"/>
              </a:ext>
            </a:extLst>
          </p:cNvPr>
          <p:cNvSpPr>
            <a:spLocks noGrp="1"/>
          </p:cNvSpPr>
          <p:nvPr>
            <p:ph type="title"/>
          </p:nvPr>
        </p:nvSpPr>
        <p:spPr>
          <a:xfrm>
            <a:off x="229767" y="258925"/>
            <a:ext cx="7740000" cy="261610"/>
          </a:xfrm>
        </p:spPr>
        <p:txBody>
          <a:bodyPr/>
          <a:lstStyle/>
          <a:p>
            <a:r>
              <a:rPr lang="en-US" altLang="ja-JP" sz="2000" dirty="0"/>
              <a:t>Note: L1 measurement: </a:t>
            </a:r>
            <a:r>
              <a:rPr lang="en-GB" altLang="ja-JP" sz="2000" dirty="0"/>
              <a:t>Configurations for L1 measurement - 1</a:t>
            </a:r>
            <a:endParaRPr lang="ja-JP" altLang="en-US" sz="2000" dirty="0"/>
          </a:p>
        </p:txBody>
      </p:sp>
      <p:sp>
        <p:nvSpPr>
          <p:cNvPr id="4" name="Footer Placeholder 3">
            <a:extLst>
              <a:ext uri="{FF2B5EF4-FFF2-40B4-BE49-F238E27FC236}">
                <a16:creationId xmlns:a16="http://schemas.microsoft.com/office/drawing/2014/main" id="{8305B280-7ED2-44FA-9F38-B7AE34F6A961}"/>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 name="Text Placeholder 1">
            <a:extLst>
              <a:ext uri="{FF2B5EF4-FFF2-40B4-BE49-F238E27FC236}">
                <a16:creationId xmlns:a16="http://schemas.microsoft.com/office/drawing/2014/main" id="{0E12A2FF-F0A9-427B-9AA5-07AFAFCE5F8B}"/>
              </a:ext>
            </a:extLst>
          </p:cNvPr>
          <p:cNvSpPr>
            <a:spLocks noGrp="1"/>
          </p:cNvSpPr>
          <p:nvPr>
            <p:ph type="body" sz="quarter" idx="14"/>
          </p:nvPr>
        </p:nvSpPr>
        <p:spPr>
          <a:xfrm>
            <a:off x="229767" y="835942"/>
            <a:ext cx="8824588" cy="277978"/>
          </a:xfrm>
          <a:solidFill>
            <a:schemeClr val="bg2"/>
          </a:solidFill>
        </p:spPr>
        <p:txBody>
          <a:bodyPr>
            <a:noAutofit/>
          </a:bodyPr>
          <a:lstStyle/>
          <a:p>
            <a:r>
              <a:rPr lang="en-US" altLang="ja-JP" sz="1600" dirty="0"/>
              <a:t>FL’s interpretation of </a:t>
            </a:r>
            <a:r>
              <a:rPr lang="en-US" altLang="ja-JP" sz="1600" b="1" dirty="0">
                <a:highlight>
                  <a:srgbClr val="FFFF00"/>
                </a:highlight>
              </a:rPr>
              <a:t>option-3</a:t>
            </a:r>
            <a:r>
              <a:rPr lang="en-US" altLang="ja-JP" sz="1600" dirty="0"/>
              <a:t> for L1 measurement configuration</a:t>
            </a:r>
            <a:endParaRPr lang="en-US" altLang="ja-JP" sz="1000" dirty="0"/>
          </a:p>
        </p:txBody>
      </p:sp>
      <p:sp>
        <p:nvSpPr>
          <p:cNvPr id="975" name="テキスト ボックス 974">
            <a:extLst>
              <a:ext uri="{FF2B5EF4-FFF2-40B4-BE49-F238E27FC236}">
                <a16:creationId xmlns:a16="http://schemas.microsoft.com/office/drawing/2014/main" id="{614426D1-6802-494D-B0B8-F50AC2A6D2E6}"/>
              </a:ext>
            </a:extLst>
          </p:cNvPr>
          <p:cNvSpPr txBox="1"/>
          <p:nvPr/>
        </p:nvSpPr>
        <p:spPr>
          <a:xfrm>
            <a:off x="229767" y="1780822"/>
            <a:ext cx="3227781" cy="5232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ja-JP" sz="400" dirty="0" err="1">
                <a:latin typeface="Arial" panose="020B0604020202020204" pitchFamily="34" charset="0"/>
                <a:cs typeface="Arial" panose="020B0604020202020204" pitchFamily="34" charset="0"/>
              </a:rPr>
              <a:t>ServingCellConfig</a:t>
            </a:r>
            <a:r>
              <a:rPr lang="en-US" altLang="ja-JP" sz="400" b="0" i="0" dirty="0">
                <a:solidFill>
                  <a:srgbClr val="000000"/>
                </a:solidFill>
                <a:effectLst/>
                <a:latin typeface="Arial" panose="020B0604020202020204" pitchFamily="34" charset="0"/>
                <a:cs typeface="Arial" panose="020B0604020202020204" pitchFamily="34" charset="0"/>
              </a:rPr>
              <a:t> ::= </a:t>
            </a:r>
            <a:r>
              <a:rPr lang="en-US" altLang="ja-JP" sz="400" b="0" i="0" dirty="0">
                <a:effectLst/>
                <a:latin typeface="Arial" panose="020B0604020202020204" pitchFamily="34" charset="0"/>
                <a:cs typeface="Arial" panose="020B0604020202020204" pitchFamily="34" charset="0"/>
              </a:rPr>
              <a:t>SEQUENCE</a:t>
            </a:r>
            <a:r>
              <a:rPr lang="en-US" altLang="ja-JP" sz="400" b="0" i="0" dirty="0">
                <a:solidFill>
                  <a:srgbClr val="000000"/>
                </a:solidFill>
                <a:effectLst/>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	:</a:t>
            </a:r>
          </a:p>
          <a:p>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err="1">
                <a:solidFill>
                  <a:srgbClr val="000000"/>
                </a:solidFill>
                <a:effectLst/>
                <a:latin typeface="Arial" panose="020B0604020202020204" pitchFamily="34" charset="0"/>
                <a:cs typeface="Arial" panose="020B0604020202020204" pitchFamily="34" charset="0"/>
              </a:rPr>
              <a:t>csi-MeasConfig</a:t>
            </a:r>
            <a:r>
              <a:rPr lang="ja-JP" altLang="en-US" sz="400" dirty="0">
                <a:solidFill>
                  <a:srgbClr val="000000"/>
                </a:solidFill>
                <a:latin typeface="Arial" panose="020B0604020202020204" pitchFamily="34" charset="0"/>
                <a:cs typeface="Arial" panose="020B0604020202020204" pitchFamily="34" charset="0"/>
              </a:rPr>
              <a:t> </a:t>
            </a:r>
            <a:r>
              <a:rPr lang="en-US" altLang="ja-JP" sz="400" b="0" i="0" dirty="0" err="1">
                <a:effectLst/>
                <a:latin typeface="Arial" panose="020B0604020202020204" pitchFamily="34" charset="0"/>
                <a:cs typeface="Arial" panose="020B0604020202020204" pitchFamily="34" charset="0"/>
              </a:rPr>
              <a:t>SetupRelease</a:t>
            </a:r>
            <a:r>
              <a:rPr lang="en-US" altLang="ja-JP" sz="400" b="0" i="0" dirty="0">
                <a:solidFill>
                  <a:srgbClr val="000000"/>
                </a:solidFill>
                <a:effectLst/>
                <a:latin typeface="Arial" panose="020B0604020202020204" pitchFamily="34" charset="0"/>
                <a:cs typeface="Arial" panose="020B0604020202020204" pitchFamily="34" charset="0"/>
              </a:rPr>
              <a:t> { </a:t>
            </a:r>
            <a:r>
              <a:rPr lang="en-US" altLang="ja-JP" sz="400" dirty="0">
                <a:highlight>
                  <a:srgbClr val="00FF00"/>
                </a:highlight>
                <a:latin typeface="Arial" panose="020B0604020202020204" pitchFamily="34" charset="0"/>
                <a:cs typeface="Arial" panose="020B0604020202020204" pitchFamily="34" charset="0"/>
              </a:rPr>
              <a:t>CSI-</a:t>
            </a:r>
            <a:r>
              <a:rPr lang="en-US" altLang="ja-JP" sz="400" dirty="0" err="1">
                <a:highlight>
                  <a:srgbClr val="00FF00"/>
                </a:highlight>
                <a:latin typeface="Arial" panose="020B0604020202020204" pitchFamily="34" charset="0"/>
                <a:cs typeface="Arial" panose="020B0604020202020204" pitchFamily="34" charset="0"/>
              </a:rPr>
              <a:t>MeasConfig</a:t>
            </a:r>
            <a:r>
              <a:rPr lang="en-US" altLang="ja-JP" sz="400" b="0" i="0" dirty="0">
                <a:solidFill>
                  <a:srgbClr val="000000"/>
                </a:solidFill>
                <a:effectLst/>
                <a:latin typeface="Arial" panose="020B0604020202020204" pitchFamily="34" charset="0"/>
                <a:cs typeface="Arial" panose="020B0604020202020204" pitchFamily="34" charset="0"/>
              </a:rPr>
              <a:t> }</a:t>
            </a:r>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a:effectLst/>
                <a:latin typeface="Arial" panose="020B0604020202020204" pitchFamily="34" charset="0"/>
                <a:cs typeface="Arial" panose="020B0604020202020204" pitchFamily="34" charset="0"/>
              </a:rPr>
              <a:t>OPTIONAL</a:t>
            </a:r>
            <a:r>
              <a:rPr lang="en-US" altLang="ja-JP" sz="400" b="0" i="0" dirty="0">
                <a:solidFill>
                  <a:srgbClr val="000000"/>
                </a:solidFill>
                <a:effectLst/>
                <a:latin typeface="Arial" panose="020B0604020202020204" pitchFamily="34" charset="0"/>
                <a:cs typeface="Arial" panose="020B0604020202020204" pitchFamily="34" charset="0"/>
              </a:rPr>
              <a:t>,</a:t>
            </a:r>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a:solidFill>
                  <a:srgbClr val="000000"/>
                </a:solidFill>
                <a:effectLst/>
                <a:latin typeface="Arial" panose="020B0604020202020204" pitchFamily="34" charset="0"/>
                <a:cs typeface="Arial" panose="020B0604020202020204" pitchFamily="34" charset="0"/>
              </a:rPr>
              <a:t>-- Need M</a:t>
            </a:r>
            <a:br>
              <a:rPr lang="en-US" altLang="ja-JP" sz="400" dirty="0">
                <a:latin typeface="Arial" panose="020B0604020202020204" pitchFamily="34" charset="0"/>
                <a:cs typeface="Arial" panose="020B0604020202020204" pitchFamily="34" charset="0"/>
              </a:rPr>
            </a:br>
            <a:r>
              <a:rPr lang="en-US" altLang="ja-JP" sz="400" dirty="0">
                <a:solidFill>
                  <a:srgbClr val="000000"/>
                </a:solidFill>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       mimoParam-r17</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err="1">
                <a:solidFill>
                  <a:srgbClr val="000000"/>
                </a:solidFill>
                <a:latin typeface="Arial" panose="020B0604020202020204" pitchFamily="34" charset="0"/>
                <a:cs typeface="Arial" panose="020B0604020202020204" pitchFamily="34" charset="0"/>
              </a:rPr>
              <a:t>SetupRelease</a:t>
            </a:r>
            <a:r>
              <a:rPr lang="en-US" altLang="ja-JP"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highlight>
                  <a:srgbClr val="FF00FF"/>
                </a:highlight>
                <a:latin typeface="Arial" panose="020B0604020202020204" pitchFamily="34" charset="0"/>
                <a:cs typeface="Arial" panose="020B0604020202020204" pitchFamily="34" charset="0"/>
              </a:rPr>
              <a:t>MIMOParam-r17</a:t>
            </a:r>
            <a:r>
              <a:rPr lang="en-US" altLang="ja-JP" sz="400" dirty="0">
                <a:solidFill>
                  <a:srgbClr val="000000"/>
                </a:solidFill>
                <a:latin typeface="Arial" panose="020B0604020202020204" pitchFamily="34" charset="0"/>
                <a:cs typeface="Arial" panose="020B0604020202020204" pitchFamily="34" charset="0"/>
              </a:rPr>
              <a:t>}</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latin typeface="Arial" panose="020B0604020202020204" pitchFamily="34" charset="0"/>
                <a:cs typeface="Arial" panose="020B0604020202020204" pitchFamily="34" charset="0"/>
              </a:rPr>
              <a:t>OPTIONAL,</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latin typeface="Arial" panose="020B0604020202020204" pitchFamily="34" charset="0"/>
                <a:cs typeface="Arial" panose="020B0604020202020204" pitchFamily="34" charset="0"/>
              </a:rPr>
              <a:t>-- Need M</a:t>
            </a:r>
          </a:p>
          <a:p>
            <a:r>
              <a:rPr lang="en-US" altLang="ja-JP" sz="400" dirty="0">
                <a:solidFill>
                  <a:srgbClr val="000000"/>
                </a:solidFill>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a:t>
            </a:r>
            <a:endParaRPr lang="ja-JP" altLang="en-US" sz="400" dirty="0">
              <a:latin typeface="Arial" panose="020B0604020202020204" pitchFamily="34" charset="0"/>
              <a:cs typeface="Arial" panose="020B0604020202020204" pitchFamily="34" charset="0"/>
            </a:endParaRPr>
          </a:p>
        </p:txBody>
      </p:sp>
      <p:sp>
        <p:nvSpPr>
          <p:cNvPr id="1027" name="テキスト ボックス 1026">
            <a:extLst>
              <a:ext uri="{FF2B5EF4-FFF2-40B4-BE49-F238E27FC236}">
                <a16:creationId xmlns:a16="http://schemas.microsoft.com/office/drawing/2014/main" id="{06BC13D6-28F9-4218-9E31-F240EA2AE729}"/>
              </a:ext>
            </a:extLst>
          </p:cNvPr>
          <p:cNvSpPr txBox="1"/>
          <p:nvPr/>
        </p:nvSpPr>
        <p:spPr>
          <a:xfrm>
            <a:off x="348213" y="2358184"/>
            <a:ext cx="4109487"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ja-JP" sz="400" dirty="0">
                <a:highlight>
                  <a:srgbClr val="00FF00"/>
                </a:highlight>
              </a:rPr>
              <a:t>CSI-</a:t>
            </a:r>
            <a:r>
              <a:rPr lang="en-US" altLang="ja-JP" sz="400" dirty="0" err="1">
                <a:highlight>
                  <a:srgbClr val="00FF00"/>
                </a:highlight>
              </a:rPr>
              <a:t>MeasConfig</a:t>
            </a:r>
            <a:r>
              <a:rPr lang="en-US" altLang="ja-JP" sz="400" dirty="0"/>
              <a:t> ::=</a:t>
            </a:r>
            <a:r>
              <a:rPr lang="ja-JP" altLang="en-US" sz="400" dirty="0"/>
              <a:t>　　　　　　　　　</a:t>
            </a:r>
            <a:r>
              <a:rPr lang="en-US" altLang="ja-JP" sz="400" dirty="0"/>
              <a:t>SEQUENCE {</a:t>
            </a:r>
            <a:br>
              <a:rPr lang="en-US" altLang="ja-JP" sz="400" dirty="0"/>
            </a:br>
            <a:r>
              <a:rPr lang="en-US" altLang="ja-JP" sz="400" dirty="0"/>
              <a:t>	:</a:t>
            </a:r>
          </a:p>
          <a:p>
            <a:r>
              <a:rPr lang="ja-JP" altLang="en-US" sz="400" dirty="0"/>
              <a:t>　　</a:t>
            </a:r>
            <a:r>
              <a:rPr lang="en-US" altLang="ja-JP" sz="400" dirty="0" err="1"/>
              <a:t>csi</a:t>
            </a:r>
            <a:r>
              <a:rPr lang="en-US" altLang="ja-JP" sz="400" dirty="0"/>
              <a:t>-SSB-</a:t>
            </a:r>
            <a:r>
              <a:rPr lang="en-US" altLang="ja-JP" sz="400" dirty="0" err="1"/>
              <a:t>ResourceSetToAddModList</a:t>
            </a:r>
            <a:r>
              <a:rPr lang="ja-JP" altLang="en-US" sz="400" dirty="0"/>
              <a:t>　　 </a:t>
            </a:r>
            <a:r>
              <a:rPr lang="en-US" altLang="ja-JP" sz="400" dirty="0"/>
              <a:t>SEQUENCE (SIZE (1..maxNrofCSI-SSB-ResourceSets)) OF </a:t>
            </a:r>
            <a:r>
              <a:rPr lang="en-US" altLang="ja-JP" sz="400" dirty="0">
                <a:highlight>
                  <a:srgbClr val="00FFFF"/>
                </a:highlight>
              </a:rPr>
              <a:t>CSI-SSB-</a:t>
            </a:r>
            <a:r>
              <a:rPr lang="en-US" altLang="ja-JP" sz="400" dirty="0" err="1">
                <a:highlight>
                  <a:srgbClr val="00FFFF"/>
                </a:highlight>
              </a:rPr>
              <a:t>ResourceSet</a:t>
            </a:r>
            <a:r>
              <a:rPr lang="ja-JP" altLang="en-US" sz="400" dirty="0"/>
              <a:t>　 </a:t>
            </a:r>
            <a:r>
              <a:rPr lang="en-US" altLang="ja-JP" sz="400" dirty="0"/>
              <a:t>OPTIONAL, -- Need N</a:t>
            </a:r>
            <a:br>
              <a:rPr lang="en-US" altLang="ja-JP" sz="400" dirty="0"/>
            </a:br>
            <a:r>
              <a:rPr lang="ja-JP" altLang="en-US" sz="400" dirty="0"/>
              <a:t>　　</a:t>
            </a:r>
            <a:r>
              <a:rPr lang="en-US" altLang="ja-JP" sz="400" dirty="0" err="1"/>
              <a:t>csi</a:t>
            </a:r>
            <a:r>
              <a:rPr lang="en-US" altLang="ja-JP" sz="400" dirty="0"/>
              <a:t>-SSB-</a:t>
            </a:r>
            <a:r>
              <a:rPr lang="en-US" altLang="ja-JP" sz="400" dirty="0" err="1"/>
              <a:t>ResourceSetToReleaseList</a:t>
            </a:r>
            <a:r>
              <a:rPr lang="ja-JP" altLang="en-US" sz="400" dirty="0"/>
              <a:t>　　</a:t>
            </a:r>
            <a:r>
              <a:rPr lang="en-US" altLang="ja-JP" sz="400" dirty="0"/>
              <a:t>SEQUENCE (SIZE (1..maxNrofCSI-SSB-ResourceSets)) OF CSI-SSB-</a:t>
            </a:r>
            <a:r>
              <a:rPr lang="en-US" altLang="ja-JP" sz="400" dirty="0" err="1"/>
              <a:t>ResourceSetId</a:t>
            </a:r>
            <a:r>
              <a:rPr lang="en-US" altLang="ja-JP" sz="400" dirty="0"/>
              <a:t> OPTIONAL, -- Need N</a:t>
            </a:r>
            <a:br>
              <a:rPr lang="en-US" altLang="ja-JP" sz="400" dirty="0"/>
            </a:br>
            <a:r>
              <a:rPr lang="ja-JP" altLang="en-US" sz="400" dirty="0"/>
              <a:t>　　</a:t>
            </a:r>
            <a:r>
              <a:rPr lang="en-US" altLang="ja-JP" sz="400" dirty="0" err="1"/>
              <a:t>csi-ResourceConfigToAddModList</a:t>
            </a:r>
            <a:r>
              <a:rPr lang="ja-JP" altLang="en-US" sz="400" dirty="0"/>
              <a:t>　　　</a:t>
            </a:r>
            <a:r>
              <a:rPr lang="en-US" altLang="ja-JP" sz="400" dirty="0"/>
              <a:t>SEQUENCE (SIZE (1..maxNrofCSI-ResourceConfigurations)) OF </a:t>
            </a:r>
            <a:r>
              <a:rPr lang="en-US" altLang="ja-JP" sz="400" dirty="0">
                <a:highlight>
                  <a:srgbClr val="FF0000"/>
                </a:highlight>
              </a:rPr>
              <a:t>CSI-</a:t>
            </a:r>
            <a:r>
              <a:rPr lang="en-US" altLang="ja-JP" sz="400" dirty="0" err="1">
                <a:highlight>
                  <a:srgbClr val="FF0000"/>
                </a:highlight>
              </a:rPr>
              <a:t>ResourceConfig</a:t>
            </a:r>
            <a:r>
              <a:rPr lang="en-US" altLang="ja-JP" sz="400" dirty="0"/>
              <a:t> OPTIONAL, -- Need N</a:t>
            </a:r>
            <a:br>
              <a:rPr lang="en-US" altLang="ja-JP" sz="400" dirty="0"/>
            </a:br>
            <a:r>
              <a:rPr lang="ja-JP" altLang="en-US" sz="400" dirty="0"/>
              <a:t>　　</a:t>
            </a:r>
            <a:r>
              <a:rPr lang="en-US" altLang="ja-JP" sz="400" dirty="0" err="1"/>
              <a:t>csi-ResourceConfigToReleaseList</a:t>
            </a:r>
            <a:r>
              <a:rPr lang="ja-JP" altLang="en-US" sz="400" dirty="0"/>
              <a:t>　　 </a:t>
            </a:r>
            <a:r>
              <a:rPr lang="en-US" altLang="ja-JP" sz="400" dirty="0"/>
              <a:t>SEQUENCE (SIZE (1..maxNrofCSI-ResourceConfigurations)) OF CSI-</a:t>
            </a:r>
            <a:r>
              <a:rPr lang="en-US" altLang="ja-JP" sz="400" dirty="0" err="1"/>
              <a:t>ResourceConfigId</a:t>
            </a:r>
            <a:r>
              <a:rPr lang="ja-JP" altLang="en-US" sz="400" dirty="0"/>
              <a:t> </a:t>
            </a:r>
            <a:r>
              <a:rPr lang="en-US" altLang="ja-JP" sz="400" dirty="0"/>
              <a:t>OPTIONAL, -- Need N</a:t>
            </a:r>
            <a:br>
              <a:rPr lang="en-US" altLang="ja-JP" sz="400" dirty="0"/>
            </a:br>
            <a:r>
              <a:rPr lang="ja-JP" altLang="en-US" sz="400" dirty="0"/>
              <a:t>　　</a:t>
            </a:r>
            <a:r>
              <a:rPr lang="en-US" altLang="ja-JP" sz="400" dirty="0" err="1"/>
              <a:t>csi-ReportConfigToAddModList</a:t>
            </a:r>
            <a:r>
              <a:rPr lang="ja-JP" altLang="en-US" sz="400" dirty="0"/>
              <a:t>　　　　</a:t>
            </a:r>
            <a:r>
              <a:rPr lang="en-US" altLang="ja-JP" sz="400" dirty="0"/>
              <a:t>SEQUENCE (SIZE (1..maxNrofCSI-ReportConfigurations)) OF </a:t>
            </a:r>
            <a:r>
              <a:rPr lang="en-US" altLang="ja-JP" sz="400" dirty="0">
                <a:highlight>
                  <a:srgbClr val="FFFF00"/>
                </a:highlight>
              </a:rPr>
              <a:t>CSI-</a:t>
            </a:r>
            <a:r>
              <a:rPr lang="en-US" altLang="ja-JP" sz="400" dirty="0" err="1">
                <a:highlight>
                  <a:srgbClr val="FFFF00"/>
                </a:highlight>
              </a:rPr>
              <a:t>ReportConfig</a:t>
            </a:r>
            <a:r>
              <a:rPr lang="ja-JP" altLang="en-US" sz="400" dirty="0"/>
              <a:t>　</a:t>
            </a:r>
            <a:r>
              <a:rPr lang="en-US" altLang="ja-JP" sz="400" dirty="0"/>
              <a:t>OPTIONAL, -- Need N</a:t>
            </a:r>
            <a:br>
              <a:rPr lang="en-US" altLang="ja-JP" sz="400" dirty="0"/>
            </a:br>
            <a:r>
              <a:rPr lang="ja-JP" altLang="en-US" sz="400" dirty="0"/>
              <a:t>　　</a:t>
            </a:r>
            <a:r>
              <a:rPr lang="en-US" altLang="ja-JP" sz="400" dirty="0" err="1"/>
              <a:t>csi-ReportConfigToReleaseList</a:t>
            </a:r>
            <a:r>
              <a:rPr lang="ja-JP" altLang="en-US" sz="400" dirty="0"/>
              <a:t>　　　 </a:t>
            </a:r>
            <a:r>
              <a:rPr lang="en-US" altLang="ja-JP" sz="400" dirty="0"/>
              <a:t>SEQUENCE (SIZE (1..maxNrofCSI-ReportConfigurations)) OF CSI-</a:t>
            </a:r>
            <a:r>
              <a:rPr lang="en-US" altLang="ja-JP" sz="400" dirty="0" err="1"/>
              <a:t>ReportConfigId</a:t>
            </a:r>
            <a:endParaRPr lang="en-US" altLang="ja-JP" sz="400" dirty="0"/>
          </a:p>
          <a:p>
            <a:r>
              <a:rPr lang="en-US" altLang="ja-JP" sz="400" dirty="0"/>
              <a:t>	:</a:t>
            </a:r>
            <a:br>
              <a:rPr lang="en-US" altLang="ja-JP" sz="400" dirty="0"/>
            </a:br>
            <a:r>
              <a:rPr lang="en-US" altLang="ja-JP" sz="400" dirty="0"/>
              <a:t>}</a:t>
            </a:r>
          </a:p>
        </p:txBody>
      </p:sp>
      <p:cxnSp>
        <p:nvCxnSpPr>
          <p:cNvPr id="1152" name="直線矢印コネクタ 1151">
            <a:extLst>
              <a:ext uri="{FF2B5EF4-FFF2-40B4-BE49-F238E27FC236}">
                <a16:creationId xmlns:a16="http://schemas.microsoft.com/office/drawing/2014/main" id="{3F42EDE9-B901-48D2-A15D-2C3991CEC7A3}"/>
              </a:ext>
            </a:extLst>
          </p:cNvPr>
          <p:cNvCxnSpPr>
            <a:cxnSpLocks/>
          </p:cNvCxnSpPr>
          <p:nvPr/>
        </p:nvCxnSpPr>
        <p:spPr>
          <a:xfrm flipH="1">
            <a:off x="764549" y="2019256"/>
            <a:ext cx="466768" cy="386795"/>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52" name="文本框 2">
            <a:extLst>
              <a:ext uri="{FF2B5EF4-FFF2-40B4-BE49-F238E27FC236}">
                <a16:creationId xmlns:a16="http://schemas.microsoft.com/office/drawing/2014/main" id="{3B234772-3A7D-42D5-913C-B979B20EFF1D}"/>
              </a:ext>
            </a:extLst>
          </p:cNvPr>
          <p:cNvSpPr txBox="1"/>
          <p:nvPr/>
        </p:nvSpPr>
        <p:spPr>
          <a:xfrm>
            <a:off x="562532" y="3257215"/>
            <a:ext cx="3995090" cy="584775"/>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altLang="zh-CN" sz="400" kern="100" dirty="0">
                <a:effectLst/>
                <a:highlight>
                  <a:srgbClr val="FFFF0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highlight>
                  <a:srgbClr val="FFFF00"/>
                </a:highlight>
                <a:latin typeface="Arial" panose="020B0604020202020204" pitchFamily="34" charset="0"/>
                <a:ea typeface="宋体" panose="02010600030101010101" pitchFamily="2" charset="-122"/>
                <a:cs typeface="Arial" panose="020B0604020202020204" pitchFamily="34" charset="0"/>
              </a:rPr>
              <a:t>ReportConfig</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SEQUENCE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carrier</a:t>
            </a:r>
            <a:r>
              <a:rPr lang="zh-CN" altLang="en-US" sz="400" kern="1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solidFill>
                  <a:schemeClr val="accent1"/>
                </a:solidFill>
                <a:effectLst/>
                <a:latin typeface="Arial" panose="020B0604020202020204" pitchFamily="34" charset="0"/>
                <a:ea typeface="宋体" panose="02010600030101010101" pitchFamily="2" charset="-122"/>
                <a:cs typeface="Arial" panose="020B0604020202020204" pitchFamily="34" charset="0"/>
              </a:rPr>
              <a:t>ServCellIndex</a:t>
            </a:r>
            <a:r>
              <a:rPr lang="zh-CN" altLang="en-US" sz="400" kern="1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S</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resourcesForChannelMeasurement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-IM-</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nzp</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-CSI-RS-</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highlight>
                  <a:srgbClr val="000080"/>
                </a:highligh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reportConfigType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p>
        </p:txBody>
      </p:sp>
      <p:sp>
        <p:nvSpPr>
          <p:cNvPr id="23" name="文本框 2">
            <a:extLst>
              <a:ext uri="{FF2B5EF4-FFF2-40B4-BE49-F238E27FC236}">
                <a16:creationId xmlns:a16="http://schemas.microsoft.com/office/drawing/2014/main" id="{509D7209-4CE7-4777-BBF8-C655A392F595}"/>
              </a:ext>
            </a:extLst>
          </p:cNvPr>
          <p:cNvSpPr txBox="1"/>
          <p:nvPr/>
        </p:nvSpPr>
        <p:spPr>
          <a:xfrm>
            <a:off x="662454" y="3359224"/>
            <a:ext cx="3995090" cy="584775"/>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altLang="zh-CN" sz="400" kern="100" dirty="0">
                <a:effectLst/>
                <a:highlight>
                  <a:srgbClr val="FFFF0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highlight>
                  <a:srgbClr val="FFFF00"/>
                </a:highlight>
                <a:latin typeface="Arial" panose="020B0604020202020204" pitchFamily="34" charset="0"/>
                <a:ea typeface="宋体" panose="02010600030101010101" pitchFamily="2" charset="-122"/>
                <a:cs typeface="Arial" panose="020B0604020202020204" pitchFamily="34" charset="0"/>
              </a:rPr>
              <a:t>ReportConfig</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SEQUENCE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carrier</a:t>
            </a:r>
            <a:r>
              <a:rPr lang="zh-CN" altLang="en-US" sz="400" kern="1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solidFill>
                  <a:schemeClr val="accent1"/>
                </a:solidFill>
                <a:effectLst/>
                <a:latin typeface="Arial" panose="020B0604020202020204" pitchFamily="34" charset="0"/>
                <a:ea typeface="宋体" panose="02010600030101010101" pitchFamily="2" charset="-122"/>
                <a:cs typeface="Arial" panose="020B0604020202020204" pitchFamily="34" charset="0"/>
              </a:rPr>
              <a:t>ServCellIndex</a:t>
            </a:r>
            <a:r>
              <a:rPr lang="zh-CN" altLang="en-US" sz="400" kern="1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S</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resourcesForChannelMeasurement</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-IM-</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nzp</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-CSI-RS-</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ResourcesForInterference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CSI-</a:t>
            </a:r>
            <a:r>
              <a:rPr lang="en-US" altLang="zh-CN" sz="400" kern="100" dirty="0" err="1">
                <a:solidFill>
                  <a:schemeClr val="bg1"/>
                </a:solidFill>
                <a:effectLst/>
                <a:highlight>
                  <a:srgbClr val="000080"/>
                </a:highlight>
                <a:latin typeface="Arial" panose="020B0604020202020204" pitchFamily="34" charset="0"/>
                <a:ea typeface="宋体" panose="02010600030101010101" pitchFamily="2" charset="-122"/>
                <a:cs typeface="Arial" panose="020B0604020202020204" pitchFamily="34" charset="0"/>
              </a:rPr>
              <a:t>ResourceConfigId</a:t>
            </a:r>
            <a:r>
              <a:rPr lang="zh-CN" altLang="en-US" sz="400" kern="100" dirty="0">
                <a:effectLst/>
                <a:highlight>
                  <a:srgbClr val="000080"/>
                </a:highlight>
                <a:latin typeface="Arial" panose="020B0604020202020204" pitchFamily="34" charset="0"/>
                <a:ea typeface="宋体" panose="02010600030101010101" pitchFamily="2" charset="-122"/>
                <a:cs typeface="Arial" panose="020B0604020202020204" pitchFamily="34" charset="0"/>
              </a:rPr>
              <a:t>　</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OPTIONAL,</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Need R</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err="1">
                <a:effectLst/>
                <a:latin typeface="Arial" panose="020B0604020202020204" pitchFamily="34" charset="0"/>
                <a:ea typeface="宋体" panose="02010600030101010101" pitchFamily="2" charset="-122"/>
                <a:cs typeface="Arial" panose="020B0604020202020204" pitchFamily="34" charset="0"/>
              </a:rPr>
              <a:t>reportConfigType</a:t>
            </a:r>
            <a:r>
              <a:rPr lang="zh-CN" altLang="en-US" sz="400" kern="100" dirty="0">
                <a:effectLst/>
                <a:latin typeface="Arial" panose="020B0604020202020204" pitchFamily="34" charset="0"/>
                <a:ea typeface="宋体" panose="02010600030101010101" pitchFamily="2" charset="-122"/>
                <a:cs typeface="Arial" panose="020B0604020202020204" pitchFamily="34" charset="0"/>
              </a:rPr>
              <a:t>　　　　　　　　　　　　</a:t>
            </a:r>
            <a:r>
              <a:rPr lang="en-US" altLang="zh-CN" sz="400" kern="100" dirty="0">
                <a:effectLst/>
                <a:latin typeface="Arial" panose="020B0604020202020204" pitchFamily="34" charset="0"/>
                <a:ea typeface="宋体" panose="02010600030101010101" pitchFamily="2" charset="-122"/>
                <a:cs typeface="Arial" panose="020B0604020202020204" pitchFamily="34" charset="0"/>
              </a:rPr>
              <a:t>CHOICE {</a:t>
            </a:r>
            <a:br>
              <a:rPr lang="en-US" altLang="zh-CN" sz="400" kern="100" dirty="0">
                <a:effectLst/>
                <a:latin typeface="Arial" panose="020B0604020202020204" pitchFamily="34" charset="0"/>
                <a:ea typeface="宋体" panose="02010600030101010101" pitchFamily="2" charset="-122"/>
                <a:cs typeface="Arial" panose="020B0604020202020204" pitchFamily="34" charset="0"/>
              </a:rPr>
            </a:br>
            <a:r>
              <a:rPr lang="en-US" altLang="zh-CN" sz="400" kern="100" dirty="0">
                <a:effectLst/>
                <a:latin typeface="Arial" panose="020B0604020202020204" pitchFamily="34" charset="0"/>
                <a:ea typeface="宋体" panose="02010600030101010101" pitchFamily="2" charset="-122"/>
                <a:cs typeface="Arial" panose="020B0604020202020204" pitchFamily="34" charset="0"/>
              </a:rPr>
              <a:t>	:</a:t>
            </a:r>
          </a:p>
        </p:txBody>
      </p:sp>
      <p:cxnSp>
        <p:nvCxnSpPr>
          <p:cNvPr id="34" name="直線矢印コネクタ 33">
            <a:extLst>
              <a:ext uri="{FF2B5EF4-FFF2-40B4-BE49-F238E27FC236}">
                <a16:creationId xmlns:a16="http://schemas.microsoft.com/office/drawing/2014/main" id="{F98ECEE6-885F-4046-A4FF-E655C894CACB}"/>
              </a:ext>
            </a:extLst>
          </p:cNvPr>
          <p:cNvCxnSpPr>
            <a:cxnSpLocks/>
          </p:cNvCxnSpPr>
          <p:nvPr/>
        </p:nvCxnSpPr>
        <p:spPr>
          <a:xfrm flipH="1">
            <a:off x="562532" y="1552104"/>
            <a:ext cx="204191" cy="263309"/>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24" name="テキスト ボックス 23">
            <a:extLst>
              <a:ext uri="{FF2B5EF4-FFF2-40B4-BE49-F238E27FC236}">
                <a16:creationId xmlns:a16="http://schemas.microsoft.com/office/drawing/2014/main" id="{CF419006-CDA2-4F69-BEED-9D7D52DC7F32}"/>
              </a:ext>
            </a:extLst>
          </p:cNvPr>
          <p:cNvSpPr txBox="1"/>
          <p:nvPr/>
        </p:nvSpPr>
        <p:spPr>
          <a:xfrm>
            <a:off x="462610" y="1272832"/>
            <a:ext cx="3062057" cy="307777"/>
          </a:xfrm>
          <a:prstGeom prst="rect">
            <a:avLst/>
          </a:prstGeom>
          <a:noFill/>
        </p:spPr>
        <p:txBody>
          <a:bodyPr wrap="none" rtlCol="0">
            <a:spAutoFit/>
          </a:bodyPr>
          <a:lstStyle/>
          <a:p>
            <a:pPr algn="l"/>
            <a:r>
              <a:rPr kumimoji="1" lang="en-US" altLang="ja-JP" sz="1400" u="sng" dirty="0" err="1"/>
              <a:t>ServingCellConfig</a:t>
            </a:r>
            <a:r>
              <a:rPr kumimoji="1" lang="en-US" altLang="ja-JP" sz="1400" u="sng" dirty="0"/>
              <a:t> for serving cell </a:t>
            </a:r>
            <a:endParaRPr kumimoji="1" lang="ja-JP" altLang="en-US" sz="1400" u="sng" dirty="0" err="1"/>
          </a:p>
        </p:txBody>
      </p:sp>
      <p:sp>
        <p:nvSpPr>
          <p:cNvPr id="71" name="テキスト ボックス 70">
            <a:extLst>
              <a:ext uri="{FF2B5EF4-FFF2-40B4-BE49-F238E27FC236}">
                <a16:creationId xmlns:a16="http://schemas.microsoft.com/office/drawing/2014/main" id="{695AF8D9-697F-48AA-9D4A-ACCAB3E80BC8}"/>
              </a:ext>
            </a:extLst>
          </p:cNvPr>
          <p:cNvSpPr txBox="1"/>
          <p:nvPr/>
        </p:nvSpPr>
        <p:spPr>
          <a:xfrm>
            <a:off x="4657544" y="1779892"/>
            <a:ext cx="3227781" cy="5232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ja-JP" sz="400" dirty="0" err="1">
                <a:latin typeface="Arial" panose="020B0604020202020204" pitchFamily="34" charset="0"/>
                <a:cs typeface="Arial" panose="020B0604020202020204" pitchFamily="34" charset="0"/>
              </a:rPr>
              <a:t>ServingCellConfig</a:t>
            </a:r>
            <a:r>
              <a:rPr lang="en-US" altLang="ja-JP" sz="400" b="0" i="0" dirty="0">
                <a:solidFill>
                  <a:srgbClr val="000000"/>
                </a:solidFill>
                <a:effectLst/>
                <a:latin typeface="Arial" panose="020B0604020202020204" pitchFamily="34" charset="0"/>
                <a:cs typeface="Arial" panose="020B0604020202020204" pitchFamily="34" charset="0"/>
              </a:rPr>
              <a:t> ::= </a:t>
            </a:r>
            <a:r>
              <a:rPr lang="en-US" altLang="ja-JP" sz="400" b="0" i="0" dirty="0">
                <a:effectLst/>
                <a:latin typeface="Arial" panose="020B0604020202020204" pitchFamily="34" charset="0"/>
                <a:cs typeface="Arial" panose="020B0604020202020204" pitchFamily="34" charset="0"/>
              </a:rPr>
              <a:t>SEQUENCE</a:t>
            </a:r>
            <a:r>
              <a:rPr lang="en-US" altLang="ja-JP" sz="400" b="0" i="0" dirty="0">
                <a:solidFill>
                  <a:srgbClr val="000000"/>
                </a:solidFill>
                <a:effectLst/>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	:</a:t>
            </a:r>
          </a:p>
          <a:p>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err="1">
                <a:solidFill>
                  <a:srgbClr val="000000"/>
                </a:solidFill>
                <a:effectLst/>
                <a:latin typeface="Arial" panose="020B0604020202020204" pitchFamily="34" charset="0"/>
                <a:cs typeface="Arial" panose="020B0604020202020204" pitchFamily="34" charset="0"/>
              </a:rPr>
              <a:t>csi-MeasConfig</a:t>
            </a:r>
            <a:r>
              <a:rPr lang="ja-JP" altLang="en-US" sz="400" dirty="0">
                <a:solidFill>
                  <a:srgbClr val="000000"/>
                </a:solidFill>
                <a:latin typeface="Arial" panose="020B0604020202020204" pitchFamily="34" charset="0"/>
                <a:cs typeface="Arial" panose="020B0604020202020204" pitchFamily="34" charset="0"/>
              </a:rPr>
              <a:t> </a:t>
            </a:r>
            <a:r>
              <a:rPr lang="en-US" altLang="ja-JP" sz="400" b="0" i="0" dirty="0" err="1">
                <a:effectLst/>
                <a:latin typeface="Arial" panose="020B0604020202020204" pitchFamily="34" charset="0"/>
                <a:cs typeface="Arial" panose="020B0604020202020204" pitchFamily="34" charset="0"/>
              </a:rPr>
              <a:t>SetupRelease</a:t>
            </a:r>
            <a:r>
              <a:rPr lang="en-US" altLang="ja-JP" sz="400" b="0" i="0" dirty="0">
                <a:solidFill>
                  <a:srgbClr val="000000"/>
                </a:solidFill>
                <a:effectLst/>
                <a:latin typeface="Arial" panose="020B0604020202020204" pitchFamily="34" charset="0"/>
                <a:cs typeface="Arial" panose="020B0604020202020204" pitchFamily="34" charset="0"/>
              </a:rPr>
              <a:t> { </a:t>
            </a:r>
            <a:r>
              <a:rPr lang="en-US" altLang="ja-JP" sz="400" dirty="0">
                <a:highlight>
                  <a:srgbClr val="00FF00"/>
                </a:highlight>
                <a:latin typeface="Arial" panose="020B0604020202020204" pitchFamily="34" charset="0"/>
                <a:cs typeface="Arial" panose="020B0604020202020204" pitchFamily="34" charset="0"/>
              </a:rPr>
              <a:t>CSI-</a:t>
            </a:r>
            <a:r>
              <a:rPr lang="en-US" altLang="ja-JP" sz="400" dirty="0" err="1">
                <a:highlight>
                  <a:srgbClr val="00FF00"/>
                </a:highlight>
                <a:latin typeface="Arial" panose="020B0604020202020204" pitchFamily="34" charset="0"/>
                <a:cs typeface="Arial" panose="020B0604020202020204" pitchFamily="34" charset="0"/>
              </a:rPr>
              <a:t>MeasConfig</a:t>
            </a:r>
            <a:r>
              <a:rPr lang="en-US" altLang="ja-JP" sz="400" b="0" i="0" dirty="0">
                <a:solidFill>
                  <a:srgbClr val="000000"/>
                </a:solidFill>
                <a:effectLst/>
                <a:latin typeface="Arial" panose="020B0604020202020204" pitchFamily="34" charset="0"/>
                <a:cs typeface="Arial" panose="020B0604020202020204" pitchFamily="34" charset="0"/>
              </a:rPr>
              <a:t> }</a:t>
            </a:r>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a:effectLst/>
                <a:latin typeface="Arial" panose="020B0604020202020204" pitchFamily="34" charset="0"/>
                <a:cs typeface="Arial" panose="020B0604020202020204" pitchFamily="34" charset="0"/>
              </a:rPr>
              <a:t>OPTIONAL</a:t>
            </a:r>
            <a:r>
              <a:rPr lang="en-US" altLang="ja-JP" sz="400" b="0" i="0" dirty="0">
                <a:solidFill>
                  <a:srgbClr val="000000"/>
                </a:solidFill>
                <a:effectLst/>
                <a:latin typeface="Arial" panose="020B0604020202020204" pitchFamily="34" charset="0"/>
                <a:cs typeface="Arial" panose="020B0604020202020204" pitchFamily="34" charset="0"/>
              </a:rPr>
              <a:t>,</a:t>
            </a:r>
            <a:r>
              <a:rPr lang="ja-JP" altLang="en-US" sz="400" b="0" i="0" dirty="0">
                <a:solidFill>
                  <a:srgbClr val="000000"/>
                </a:solidFill>
                <a:effectLst/>
                <a:latin typeface="Arial" panose="020B0604020202020204" pitchFamily="34" charset="0"/>
                <a:cs typeface="Arial" panose="020B0604020202020204" pitchFamily="34" charset="0"/>
              </a:rPr>
              <a:t>　 </a:t>
            </a:r>
            <a:r>
              <a:rPr lang="en-US" altLang="ja-JP" sz="400" b="0" i="0" dirty="0">
                <a:solidFill>
                  <a:srgbClr val="000000"/>
                </a:solidFill>
                <a:effectLst/>
                <a:latin typeface="Arial" panose="020B0604020202020204" pitchFamily="34" charset="0"/>
                <a:cs typeface="Arial" panose="020B0604020202020204" pitchFamily="34" charset="0"/>
              </a:rPr>
              <a:t>-- Need M</a:t>
            </a:r>
            <a:br>
              <a:rPr lang="en-US" altLang="ja-JP" sz="400" dirty="0">
                <a:latin typeface="Arial" panose="020B0604020202020204" pitchFamily="34" charset="0"/>
                <a:cs typeface="Arial" panose="020B0604020202020204" pitchFamily="34" charset="0"/>
              </a:rPr>
            </a:br>
            <a:r>
              <a:rPr lang="en-US" altLang="ja-JP" sz="400" dirty="0">
                <a:solidFill>
                  <a:srgbClr val="000000"/>
                </a:solidFill>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       mimoParam-r17</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err="1">
                <a:solidFill>
                  <a:srgbClr val="000000"/>
                </a:solidFill>
                <a:latin typeface="Arial" panose="020B0604020202020204" pitchFamily="34" charset="0"/>
                <a:cs typeface="Arial" panose="020B0604020202020204" pitchFamily="34" charset="0"/>
              </a:rPr>
              <a:t>SetupRelease</a:t>
            </a:r>
            <a:r>
              <a:rPr lang="en-US" altLang="ja-JP"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highlight>
                  <a:srgbClr val="FF00FF"/>
                </a:highlight>
                <a:latin typeface="Arial" panose="020B0604020202020204" pitchFamily="34" charset="0"/>
                <a:cs typeface="Arial" panose="020B0604020202020204" pitchFamily="34" charset="0"/>
              </a:rPr>
              <a:t>MIMOParam-r17</a:t>
            </a:r>
            <a:r>
              <a:rPr lang="en-US" altLang="ja-JP" sz="400" dirty="0">
                <a:solidFill>
                  <a:srgbClr val="000000"/>
                </a:solidFill>
                <a:latin typeface="Arial" panose="020B0604020202020204" pitchFamily="34" charset="0"/>
                <a:cs typeface="Arial" panose="020B0604020202020204" pitchFamily="34" charset="0"/>
              </a:rPr>
              <a:t>}</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latin typeface="Arial" panose="020B0604020202020204" pitchFamily="34" charset="0"/>
                <a:cs typeface="Arial" panose="020B0604020202020204" pitchFamily="34" charset="0"/>
              </a:rPr>
              <a:t>OPTIONAL,</a:t>
            </a:r>
            <a:r>
              <a:rPr lang="ja-JP" altLang="en-US" sz="400" dirty="0">
                <a:solidFill>
                  <a:srgbClr val="000000"/>
                </a:solidFill>
                <a:latin typeface="Arial" panose="020B0604020202020204" pitchFamily="34" charset="0"/>
                <a:cs typeface="Arial" panose="020B0604020202020204" pitchFamily="34" charset="0"/>
              </a:rPr>
              <a:t>　 </a:t>
            </a:r>
            <a:r>
              <a:rPr lang="en-US" altLang="ja-JP" sz="400" dirty="0">
                <a:solidFill>
                  <a:srgbClr val="000000"/>
                </a:solidFill>
                <a:latin typeface="Arial" panose="020B0604020202020204" pitchFamily="34" charset="0"/>
                <a:cs typeface="Arial" panose="020B0604020202020204" pitchFamily="34" charset="0"/>
              </a:rPr>
              <a:t>-- Need M</a:t>
            </a:r>
          </a:p>
          <a:p>
            <a:r>
              <a:rPr lang="en-US" altLang="ja-JP" sz="400" dirty="0">
                <a:solidFill>
                  <a:srgbClr val="000000"/>
                </a:solidFill>
                <a:latin typeface="Arial" panose="020B0604020202020204" pitchFamily="34" charset="0"/>
                <a:cs typeface="Arial" panose="020B0604020202020204" pitchFamily="34" charset="0"/>
              </a:rPr>
              <a:t>	:</a:t>
            </a:r>
          </a:p>
          <a:p>
            <a:r>
              <a:rPr lang="en-US" altLang="ja-JP" sz="400" dirty="0">
                <a:solidFill>
                  <a:srgbClr val="000000"/>
                </a:solidFill>
                <a:latin typeface="Arial" panose="020B0604020202020204" pitchFamily="34" charset="0"/>
                <a:cs typeface="Arial" panose="020B0604020202020204" pitchFamily="34" charset="0"/>
              </a:rPr>
              <a:t>}</a:t>
            </a:r>
            <a:endParaRPr lang="ja-JP" altLang="en-US" sz="400" dirty="0">
              <a:latin typeface="Arial" panose="020B0604020202020204" pitchFamily="34" charset="0"/>
              <a:cs typeface="Arial" panose="020B0604020202020204" pitchFamily="34" charset="0"/>
            </a:endParaRPr>
          </a:p>
        </p:txBody>
      </p:sp>
      <p:sp>
        <p:nvSpPr>
          <p:cNvPr id="72" name="テキスト ボックス 71">
            <a:extLst>
              <a:ext uri="{FF2B5EF4-FFF2-40B4-BE49-F238E27FC236}">
                <a16:creationId xmlns:a16="http://schemas.microsoft.com/office/drawing/2014/main" id="{E2CB6D8C-DCCC-4C15-AE43-A5DA15D6F6DC}"/>
              </a:ext>
            </a:extLst>
          </p:cNvPr>
          <p:cNvSpPr txBox="1"/>
          <p:nvPr/>
        </p:nvSpPr>
        <p:spPr>
          <a:xfrm>
            <a:off x="4775990" y="2452350"/>
            <a:ext cx="4109487"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ja-JP" sz="400" dirty="0">
                <a:highlight>
                  <a:srgbClr val="00FF00"/>
                </a:highlight>
              </a:rPr>
              <a:t>CSI-</a:t>
            </a:r>
            <a:r>
              <a:rPr lang="en-US" altLang="ja-JP" sz="400" dirty="0" err="1">
                <a:highlight>
                  <a:srgbClr val="00FF00"/>
                </a:highlight>
              </a:rPr>
              <a:t>MeasConfig</a:t>
            </a:r>
            <a:r>
              <a:rPr lang="en-US" altLang="ja-JP" sz="400" dirty="0"/>
              <a:t> ::=</a:t>
            </a:r>
            <a:r>
              <a:rPr lang="ja-JP" altLang="en-US" sz="400" dirty="0"/>
              <a:t>　　　　　　　　　</a:t>
            </a:r>
            <a:r>
              <a:rPr lang="en-US" altLang="ja-JP" sz="400" dirty="0"/>
              <a:t>SEQUENCE {</a:t>
            </a:r>
            <a:br>
              <a:rPr lang="en-US" altLang="ja-JP" sz="400" dirty="0"/>
            </a:br>
            <a:r>
              <a:rPr lang="en-US" altLang="ja-JP" sz="400" dirty="0"/>
              <a:t>	:</a:t>
            </a:r>
          </a:p>
          <a:p>
            <a:r>
              <a:rPr lang="ja-JP" altLang="en-US" sz="400" dirty="0"/>
              <a:t>　　</a:t>
            </a:r>
            <a:r>
              <a:rPr lang="en-US" altLang="ja-JP" sz="400" dirty="0" err="1"/>
              <a:t>csi</a:t>
            </a:r>
            <a:r>
              <a:rPr lang="en-US" altLang="ja-JP" sz="400" dirty="0"/>
              <a:t>-SSB-</a:t>
            </a:r>
            <a:r>
              <a:rPr lang="en-US" altLang="ja-JP" sz="400" dirty="0" err="1"/>
              <a:t>ResourceSetToAddModList</a:t>
            </a:r>
            <a:r>
              <a:rPr lang="ja-JP" altLang="en-US" sz="400" dirty="0"/>
              <a:t>　　 </a:t>
            </a:r>
            <a:r>
              <a:rPr lang="en-US" altLang="ja-JP" sz="400" dirty="0"/>
              <a:t>SEQUENCE (SIZE (1..maxNrofCSI-SSB-ResourceSets)) OF </a:t>
            </a:r>
            <a:r>
              <a:rPr lang="en-US" altLang="ja-JP" sz="400" dirty="0">
                <a:highlight>
                  <a:srgbClr val="00FFFF"/>
                </a:highlight>
              </a:rPr>
              <a:t>CSI-SSB-</a:t>
            </a:r>
            <a:r>
              <a:rPr lang="en-US" altLang="ja-JP" sz="400" dirty="0" err="1">
                <a:highlight>
                  <a:srgbClr val="00FFFF"/>
                </a:highlight>
              </a:rPr>
              <a:t>ResourceSet</a:t>
            </a:r>
            <a:r>
              <a:rPr lang="ja-JP" altLang="en-US" sz="400" dirty="0"/>
              <a:t>　 </a:t>
            </a:r>
            <a:r>
              <a:rPr lang="en-US" altLang="ja-JP" sz="400" dirty="0"/>
              <a:t>OPTIONAL, -- Need N</a:t>
            </a:r>
            <a:br>
              <a:rPr lang="en-US" altLang="ja-JP" sz="400" dirty="0"/>
            </a:br>
            <a:r>
              <a:rPr lang="ja-JP" altLang="en-US" sz="400" dirty="0"/>
              <a:t>　　</a:t>
            </a:r>
            <a:r>
              <a:rPr lang="en-US" altLang="ja-JP" sz="400" dirty="0" err="1"/>
              <a:t>csi</a:t>
            </a:r>
            <a:r>
              <a:rPr lang="en-US" altLang="ja-JP" sz="400" dirty="0"/>
              <a:t>-SSB-</a:t>
            </a:r>
            <a:r>
              <a:rPr lang="en-US" altLang="ja-JP" sz="400" dirty="0" err="1"/>
              <a:t>ResourceSetToReleaseList</a:t>
            </a:r>
            <a:r>
              <a:rPr lang="ja-JP" altLang="en-US" sz="400" dirty="0"/>
              <a:t>　　</a:t>
            </a:r>
            <a:r>
              <a:rPr lang="en-US" altLang="ja-JP" sz="400" dirty="0"/>
              <a:t>SEQUENCE (SIZE (1..maxNrofCSI-SSB-ResourceSets)) OF CSI-SSB-</a:t>
            </a:r>
            <a:r>
              <a:rPr lang="en-US" altLang="ja-JP" sz="400" dirty="0" err="1"/>
              <a:t>ResourceSetId</a:t>
            </a:r>
            <a:r>
              <a:rPr lang="en-US" altLang="ja-JP" sz="400" dirty="0"/>
              <a:t> OPTIONAL, -- Need N</a:t>
            </a:r>
            <a:br>
              <a:rPr lang="en-US" altLang="ja-JP" sz="400" dirty="0"/>
            </a:br>
            <a:r>
              <a:rPr lang="ja-JP" altLang="en-US" sz="400" dirty="0"/>
              <a:t>　　</a:t>
            </a:r>
            <a:r>
              <a:rPr lang="en-US" altLang="ja-JP" sz="400" dirty="0" err="1"/>
              <a:t>csi-ResourceConfigToAddModList</a:t>
            </a:r>
            <a:r>
              <a:rPr lang="ja-JP" altLang="en-US" sz="400" dirty="0"/>
              <a:t>　　　</a:t>
            </a:r>
            <a:r>
              <a:rPr lang="en-US" altLang="ja-JP" sz="400" dirty="0"/>
              <a:t>SEQUENCE (SIZE (1..maxNrofCSI-ResourceConfigurations)) OF </a:t>
            </a:r>
            <a:r>
              <a:rPr lang="en-US" altLang="ja-JP" sz="400" dirty="0">
                <a:highlight>
                  <a:srgbClr val="FF0000"/>
                </a:highlight>
              </a:rPr>
              <a:t>CSI-</a:t>
            </a:r>
            <a:r>
              <a:rPr lang="en-US" altLang="ja-JP" sz="400" dirty="0" err="1">
                <a:highlight>
                  <a:srgbClr val="FF0000"/>
                </a:highlight>
              </a:rPr>
              <a:t>ResourceConfig</a:t>
            </a:r>
            <a:r>
              <a:rPr lang="en-US" altLang="ja-JP" sz="400" dirty="0"/>
              <a:t> OPTIONAL, -- Need N</a:t>
            </a:r>
            <a:br>
              <a:rPr lang="en-US" altLang="ja-JP" sz="400" dirty="0"/>
            </a:br>
            <a:r>
              <a:rPr lang="ja-JP" altLang="en-US" sz="400" dirty="0"/>
              <a:t>　　</a:t>
            </a:r>
            <a:r>
              <a:rPr lang="en-US" altLang="ja-JP" sz="400" dirty="0" err="1"/>
              <a:t>csi-ResourceConfigToReleaseList</a:t>
            </a:r>
            <a:r>
              <a:rPr lang="ja-JP" altLang="en-US" sz="400" dirty="0"/>
              <a:t>　　 </a:t>
            </a:r>
            <a:r>
              <a:rPr lang="en-US" altLang="ja-JP" sz="400" dirty="0"/>
              <a:t>SEQUENCE (SIZE (1..maxNrofCSI-ResourceConfigurations)) OF CSI-</a:t>
            </a:r>
            <a:r>
              <a:rPr lang="en-US" altLang="ja-JP" sz="400" dirty="0" err="1"/>
              <a:t>ResourceConfigId</a:t>
            </a:r>
            <a:r>
              <a:rPr lang="ja-JP" altLang="en-US" sz="400" dirty="0"/>
              <a:t> </a:t>
            </a:r>
            <a:r>
              <a:rPr lang="en-US" altLang="ja-JP" sz="400" dirty="0"/>
              <a:t>OPTIONAL, -- Need N</a:t>
            </a:r>
            <a:br>
              <a:rPr lang="en-US" altLang="ja-JP" sz="400" dirty="0"/>
            </a:br>
            <a:r>
              <a:rPr lang="ja-JP" altLang="en-US" sz="400" dirty="0"/>
              <a:t>　　</a:t>
            </a:r>
            <a:r>
              <a:rPr lang="en-US" altLang="ja-JP" sz="400" dirty="0" err="1"/>
              <a:t>csi-ReportConfigToAddModList</a:t>
            </a:r>
            <a:r>
              <a:rPr lang="ja-JP" altLang="en-US" sz="400" dirty="0"/>
              <a:t>　　　　</a:t>
            </a:r>
            <a:r>
              <a:rPr lang="en-US" altLang="ja-JP" sz="400" dirty="0"/>
              <a:t>SEQUENCE (SIZE (1..maxNrofCSI-ReportConfigurations)) OF </a:t>
            </a:r>
            <a:r>
              <a:rPr lang="en-US" altLang="ja-JP" sz="400" dirty="0">
                <a:highlight>
                  <a:srgbClr val="FFFF00"/>
                </a:highlight>
              </a:rPr>
              <a:t>CSI-</a:t>
            </a:r>
            <a:r>
              <a:rPr lang="en-US" altLang="ja-JP" sz="400" dirty="0" err="1">
                <a:highlight>
                  <a:srgbClr val="FFFF00"/>
                </a:highlight>
              </a:rPr>
              <a:t>ReportConfig</a:t>
            </a:r>
            <a:r>
              <a:rPr lang="ja-JP" altLang="en-US" sz="400" dirty="0"/>
              <a:t>　</a:t>
            </a:r>
            <a:r>
              <a:rPr lang="en-US" altLang="ja-JP" sz="400" dirty="0"/>
              <a:t>OPTIONAL, -- Need N</a:t>
            </a:r>
            <a:br>
              <a:rPr lang="en-US" altLang="ja-JP" sz="400" dirty="0"/>
            </a:br>
            <a:r>
              <a:rPr lang="ja-JP" altLang="en-US" sz="400" dirty="0"/>
              <a:t>　　</a:t>
            </a:r>
            <a:r>
              <a:rPr lang="en-US" altLang="ja-JP" sz="400" dirty="0" err="1"/>
              <a:t>csi-ReportConfigToReleaseList</a:t>
            </a:r>
            <a:r>
              <a:rPr lang="ja-JP" altLang="en-US" sz="400" dirty="0"/>
              <a:t>　　　 </a:t>
            </a:r>
            <a:r>
              <a:rPr lang="en-US" altLang="ja-JP" sz="400" dirty="0"/>
              <a:t>SEQUENCE (SIZE (1..maxNrofCSI-ReportConfigurations)) OF CSI-</a:t>
            </a:r>
            <a:r>
              <a:rPr lang="en-US" altLang="ja-JP" sz="400" dirty="0" err="1"/>
              <a:t>ReportConfigId</a:t>
            </a:r>
            <a:endParaRPr lang="en-US" altLang="ja-JP" sz="400" dirty="0"/>
          </a:p>
          <a:p>
            <a:r>
              <a:rPr lang="en-US" altLang="ja-JP" sz="400" dirty="0"/>
              <a:t>	:</a:t>
            </a:r>
            <a:br>
              <a:rPr lang="en-US" altLang="ja-JP" sz="400" dirty="0"/>
            </a:br>
            <a:r>
              <a:rPr lang="en-US" altLang="ja-JP" sz="400" dirty="0"/>
              <a:t>}</a:t>
            </a:r>
          </a:p>
        </p:txBody>
      </p:sp>
      <p:cxnSp>
        <p:nvCxnSpPr>
          <p:cNvPr id="73" name="直線矢印コネクタ 72">
            <a:extLst>
              <a:ext uri="{FF2B5EF4-FFF2-40B4-BE49-F238E27FC236}">
                <a16:creationId xmlns:a16="http://schemas.microsoft.com/office/drawing/2014/main" id="{FAA1A8CE-1B85-4D56-B180-DA4B6AC2FDAF}"/>
              </a:ext>
            </a:extLst>
          </p:cNvPr>
          <p:cNvCxnSpPr>
            <a:cxnSpLocks/>
          </p:cNvCxnSpPr>
          <p:nvPr/>
        </p:nvCxnSpPr>
        <p:spPr>
          <a:xfrm flipH="1">
            <a:off x="5076341" y="2018326"/>
            <a:ext cx="582753" cy="468848"/>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75" name="テキスト ボックス 74">
            <a:extLst>
              <a:ext uri="{FF2B5EF4-FFF2-40B4-BE49-F238E27FC236}">
                <a16:creationId xmlns:a16="http://schemas.microsoft.com/office/drawing/2014/main" id="{FD887DA5-B2E2-424D-A799-B21A2FEBB514}"/>
              </a:ext>
            </a:extLst>
          </p:cNvPr>
          <p:cNvSpPr txBox="1"/>
          <p:nvPr/>
        </p:nvSpPr>
        <p:spPr>
          <a:xfrm>
            <a:off x="4921981" y="4354018"/>
            <a:ext cx="4081099" cy="523220"/>
          </a:xfrm>
          <a:prstGeom prst="rect">
            <a:avLst/>
          </a:prstGeom>
          <a:noFill/>
        </p:spPr>
        <p:txBody>
          <a:bodyPr wrap="square" rtlCol="0">
            <a:spAutoFit/>
          </a:bodyPr>
          <a:lstStyle/>
          <a:p>
            <a:pPr algn="l"/>
            <a:r>
              <a:rPr kumimoji="1" lang="en-US" altLang="ja-JP" sz="700" dirty="0">
                <a:solidFill>
                  <a:schemeClr val="accent1"/>
                </a:solidFill>
                <a:highlight>
                  <a:srgbClr val="FFFFFF"/>
                </a:highlight>
              </a:rPr>
              <a:t>Issue:</a:t>
            </a:r>
          </a:p>
          <a:p>
            <a:pPr marL="171450" indent="-171450" algn="l">
              <a:buFont typeface="Arial" panose="020B0604020202020204" pitchFamily="34" charset="0"/>
              <a:buChar char="•"/>
            </a:pPr>
            <a:r>
              <a:rPr kumimoji="1" lang="en-US" altLang="ja-JP" sz="700" dirty="0">
                <a:solidFill>
                  <a:schemeClr val="accent1"/>
                </a:solidFill>
                <a:highlight>
                  <a:srgbClr val="FFFFFF"/>
                </a:highlight>
              </a:rPr>
              <a:t>How to define the report configuration (CSI-</a:t>
            </a:r>
            <a:r>
              <a:rPr kumimoji="1" lang="en-US" altLang="ja-JP" sz="700" dirty="0" err="1">
                <a:solidFill>
                  <a:schemeClr val="accent1"/>
                </a:solidFill>
                <a:highlight>
                  <a:srgbClr val="FFFFFF"/>
                </a:highlight>
              </a:rPr>
              <a:t>ReportConfig</a:t>
            </a:r>
            <a:r>
              <a:rPr kumimoji="1" lang="en-US" altLang="ja-JP" sz="700" dirty="0">
                <a:solidFill>
                  <a:schemeClr val="accent1"/>
                </a:solidFill>
                <a:highlight>
                  <a:srgbClr val="FFFFFF"/>
                </a:highlight>
              </a:rPr>
              <a:t>) for a candidate cell SSB ?</a:t>
            </a:r>
          </a:p>
          <a:p>
            <a:pPr marL="628650" lvl="1" indent="-171450">
              <a:buFont typeface="Arial" panose="020B0604020202020204" pitchFamily="34" charset="0"/>
              <a:buChar char="•"/>
            </a:pPr>
            <a:r>
              <a:rPr kumimoji="1" lang="en-US" altLang="ja-JP" sz="700" dirty="0">
                <a:solidFill>
                  <a:schemeClr val="accent1"/>
                </a:solidFill>
                <a:highlight>
                  <a:srgbClr val="FFFFFF"/>
                </a:highlight>
              </a:rPr>
              <a:t>Is a CSI-</a:t>
            </a:r>
            <a:r>
              <a:rPr kumimoji="1" lang="en-US" altLang="ja-JP" sz="700" dirty="0" err="1">
                <a:solidFill>
                  <a:schemeClr val="accent1"/>
                </a:solidFill>
                <a:highlight>
                  <a:srgbClr val="FFFFFF"/>
                </a:highlight>
              </a:rPr>
              <a:t>ReportConfig</a:t>
            </a:r>
            <a:r>
              <a:rPr kumimoji="1" lang="en-US" altLang="ja-JP" sz="700" dirty="0">
                <a:solidFill>
                  <a:schemeClr val="accent1"/>
                </a:solidFill>
                <a:highlight>
                  <a:srgbClr val="FFFFFF"/>
                </a:highlight>
              </a:rPr>
              <a:t> in a serving cell </a:t>
            </a:r>
            <a:r>
              <a:rPr kumimoji="1" lang="en-US" altLang="ja-JP" sz="700" dirty="0" err="1">
                <a:solidFill>
                  <a:schemeClr val="accent1"/>
                </a:solidFill>
                <a:highlight>
                  <a:srgbClr val="FFFFFF"/>
                </a:highlight>
              </a:rPr>
              <a:t>ServingCellConig</a:t>
            </a:r>
            <a:r>
              <a:rPr kumimoji="1" lang="en-US" altLang="ja-JP" sz="700" dirty="0">
                <a:solidFill>
                  <a:schemeClr val="accent1"/>
                </a:solidFill>
                <a:highlight>
                  <a:srgbClr val="FFFFFF"/>
                </a:highlight>
              </a:rPr>
              <a:t> used?</a:t>
            </a:r>
          </a:p>
          <a:p>
            <a:pPr marL="171450" indent="-171450" algn="l">
              <a:buFont typeface="Arial" panose="020B0604020202020204" pitchFamily="34" charset="0"/>
              <a:buChar char="•"/>
            </a:pPr>
            <a:r>
              <a:rPr kumimoji="1" lang="en-US" altLang="ja-JP" sz="700" dirty="0">
                <a:solidFill>
                  <a:schemeClr val="accent1"/>
                </a:solidFill>
                <a:highlight>
                  <a:srgbClr val="FFFFFF"/>
                </a:highlight>
              </a:rPr>
              <a:t>How to refer CSI-</a:t>
            </a:r>
            <a:r>
              <a:rPr kumimoji="1" lang="en-US" altLang="ja-JP" sz="700" dirty="0" err="1">
                <a:solidFill>
                  <a:schemeClr val="accent1"/>
                </a:solidFill>
                <a:highlight>
                  <a:srgbClr val="FFFFFF"/>
                </a:highlight>
              </a:rPr>
              <a:t>ResourceConfig</a:t>
            </a:r>
            <a:r>
              <a:rPr kumimoji="1" lang="en-US" altLang="ja-JP" sz="700" dirty="0">
                <a:solidFill>
                  <a:schemeClr val="accent1"/>
                </a:solidFill>
                <a:highlight>
                  <a:srgbClr val="FFFFFF"/>
                </a:highlight>
              </a:rPr>
              <a:t> in a </a:t>
            </a:r>
            <a:r>
              <a:rPr kumimoji="1" lang="en-US" altLang="ja-JP" sz="700" dirty="0" err="1">
                <a:solidFill>
                  <a:schemeClr val="accent1"/>
                </a:solidFill>
                <a:highlight>
                  <a:srgbClr val="FFFFFF"/>
                </a:highlight>
              </a:rPr>
              <a:t>ServingCellConfig</a:t>
            </a:r>
            <a:r>
              <a:rPr kumimoji="1" lang="en-US" altLang="ja-JP" sz="700" dirty="0">
                <a:solidFill>
                  <a:schemeClr val="accent1"/>
                </a:solidFill>
                <a:highlight>
                  <a:srgbClr val="FFFFFF"/>
                </a:highlight>
              </a:rPr>
              <a:t> for a candidate cell?</a:t>
            </a:r>
          </a:p>
        </p:txBody>
      </p:sp>
      <p:cxnSp>
        <p:nvCxnSpPr>
          <p:cNvPr id="79" name="直線矢印コネクタ 78">
            <a:extLst>
              <a:ext uri="{FF2B5EF4-FFF2-40B4-BE49-F238E27FC236}">
                <a16:creationId xmlns:a16="http://schemas.microsoft.com/office/drawing/2014/main" id="{67CE90F3-BFBB-4DB9-B7B6-03FC94AA8A03}"/>
              </a:ext>
            </a:extLst>
          </p:cNvPr>
          <p:cNvCxnSpPr>
            <a:cxnSpLocks/>
          </p:cNvCxnSpPr>
          <p:nvPr/>
        </p:nvCxnSpPr>
        <p:spPr>
          <a:xfrm flipH="1">
            <a:off x="4990309" y="1653483"/>
            <a:ext cx="99922" cy="161000"/>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80" name="テキスト ボックス 79">
            <a:extLst>
              <a:ext uri="{FF2B5EF4-FFF2-40B4-BE49-F238E27FC236}">
                <a16:creationId xmlns:a16="http://schemas.microsoft.com/office/drawing/2014/main" id="{A799BC85-64FB-43EB-8427-C10DCDF67308}"/>
              </a:ext>
            </a:extLst>
          </p:cNvPr>
          <p:cNvSpPr txBox="1"/>
          <p:nvPr/>
        </p:nvSpPr>
        <p:spPr>
          <a:xfrm>
            <a:off x="4457700" y="1174487"/>
            <a:ext cx="3922869" cy="523220"/>
          </a:xfrm>
          <a:prstGeom prst="rect">
            <a:avLst/>
          </a:prstGeom>
          <a:noFill/>
        </p:spPr>
        <p:txBody>
          <a:bodyPr wrap="square" rtlCol="0">
            <a:spAutoFit/>
          </a:bodyPr>
          <a:lstStyle/>
          <a:p>
            <a:pPr algn="l"/>
            <a:r>
              <a:rPr kumimoji="1" lang="en-US" altLang="ja-JP" sz="1400" u="sng" dirty="0" err="1"/>
              <a:t>ServingCellConfig</a:t>
            </a:r>
            <a:r>
              <a:rPr kumimoji="1" lang="en-US" altLang="ja-JP" sz="1400" u="sng" dirty="0"/>
              <a:t> for a candidate cell (delta config) including inter-frequency</a:t>
            </a:r>
            <a:endParaRPr kumimoji="1" lang="ja-JP" altLang="en-US" sz="1400" u="sng" dirty="0" err="1"/>
          </a:p>
        </p:txBody>
      </p:sp>
      <p:sp>
        <p:nvSpPr>
          <p:cNvPr id="81" name="スライド番号プレースホルダー 947">
            <a:extLst>
              <a:ext uri="{FF2B5EF4-FFF2-40B4-BE49-F238E27FC236}">
                <a16:creationId xmlns:a16="http://schemas.microsoft.com/office/drawing/2014/main" id="{4C3CE85C-AD2B-4483-8EBD-59A16DD2E89A}"/>
              </a:ext>
            </a:extLst>
          </p:cNvPr>
          <p:cNvSpPr txBox="1">
            <a:spLocks/>
          </p:cNvSpPr>
          <p:nvPr/>
        </p:nvSpPr>
        <p:spPr bwMode="gray">
          <a:xfrm>
            <a:off x="8729777" y="4861561"/>
            <a:ext cx="540000" cy="123111"/>
          </a:xfrm>
          <a:prstGeom prst="rect">
            <a:avLst/>
          </a:prstGeom>
        </p:spPr>
        <p:txBody>
          <a:bodyPr vert="horz" lIns="0" tIns="0" rIns="0" bIns="0" rtlCol="0" anchor="ctr">
            <a:spAutoFit/>
          </a:bodyPr>
          <a:lstStyle>
            <a:defPPr>
              <a:defRPr lang="en-US"/>
            </a:defPPr>
            <a:lvl1pPr marL="0" algn="ctr" defTabSz="457200" rtl="0" eaLnBrk="1" latinLnBrk="0" hangingPunct="1">
              <a:defRPr sz="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D029D89-7B63-4C94-AD4D-2E4D6BB83637}" type="slidenum">
              <a:rPr kumimoji="1" lang="ja-JP" altLang="en-US" smtClean="0"/>
              <a:pPr/>
              <a:t>14</a:t>
            </a:fld>
            <a:endParaRPr kumimoji="1" lang="ja-JP" altLang="en-US"/>
          </a:p>
        </p:txBody>
      </p:sp>
      <p:cxnSp>
        <p:nvCxnSpPr>
          <p:cNvPr id="1487" name="直線矢印コネクタ 1486">
            <a:extLst>
              <a:ext uri="{FF2B5EF4-FFF2-40B4-BE49-F238E27FC236}">
                <a16:creationId xmlns:a16="http://schemas.microsoft.com/office/drawing/2014/main" id="{C5918F6D-BE42-4559-9EA6-B33A845389F8}"/>
              </a:ext>
            </a:extLst>
          </p:cNvPr>
          <p:cNvCxnSpPr>
            <a:cxnSpLocks/>
          </p:cNvCxnSpPr>
          <p:nvPr/>
        </p:nvCxnSpPr>
        <p:spPr>
          <a:xfrm flipH="1">
            <a:off x="1155802" y="2928063"/>
            <a:ext cx="1806552" cy="49627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21" name="テキスト ボックス 220">
            <a:extLst>
              <a:ext uri="{FF2B5EF4-FFF2-40B4-BE49-F238E27FC236}">
                <a16:creationId xmlns:a16="http://schemas.microsoft.com/office/drawing/2014/main" id="{3CCE8BC5-42BC-4670-94FC-9B734A4B99F8}"/>
              </a:ext>
            </a:extLst>
          </p:cNvPr>
          <p:cNvSpPr txBox="1"/>
          <p:nvPr/>
        </p:nvSpPr>
        <p:spPr>
          <a:xfrm>
            <a:off x="352637" y="4046484"/>
            <a:ext cx="4395340"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ja-JP" sz="400" dirty="0">
                <a:highlight>
                  <a:srgbClr val="FF0000"/>
                </a:highlight>
                <a:latin typeface="Arial" panose="020B0604020202020204" pitchFamily="34" charset="0"/>
                <a:cs typeface="Arial" panose="020B0604020202020204" pitchFamily="34" charset="0"/>
              </a:rPr>
              <a:t>CSI-</a:t>
            </a:r>
            <a:r>
              <a:rPr lang="en-US" altLang="ja-JP" sz="400" dirty="0" err="1">
                <a:highlight>
                  <a:srgbClr val="FF0000"/>
                </a:highlight>
                <a:latin typeface="Arial" panose="020B0604020202020204" pitchFamily="34" charset="0"/>
                <a:cs typeface="Arial" panose="020B0604020202020204" pitchFamily="34" charset="0"/>
              </a:rPr>
              <a:t>ResourceConfig</a:t>
            </a:r>
            <a:r>
              <a:rPr lang="en-US" altLang="ja-JP" sz="400" dirty="0">
                <a:latin typeface="Arial" panose="020B0604020202020204" pitchFamily="34" charset="0"/>
                <a:cs typeface="Arial" panose="020B0604020202020204" pitchFamily="34" charset="0"/>
              </a:rPr>
              <a:t> ::=</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SEQUENCE {</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csi-ResourceConfigId</a:t>
            </a:r>
            <a:r>
              <a:rPr lang="ja-JP" altLang="en-US" sz="400" dirty="0">
                <a:latin typeface="Arial" panose="020B0604020202020204" pitchFamily="34" charset="0"/>
                <a:cs typeface="Arial" panose="020B0604020202020204" pitchFamily="34" charset="0"/>
              </a:rPr>
              <a:t>　　　　</a:t>
            </a:r>
            <a:r>
              <a:rPr lang="en-US" altLang="ja-JP" sz="400" dirty="0">
                <a:solidFill>
                  <a:schemeClr val="bg1"/>
                </a:solidFill>
                <a:highlight>
                  <a:srgbClr val="000080"/>
                </a:highlight>
                <a:latin typeface="Arial" panose="020B0604020202020204" pitchFamily="34" charset="0"/>
                <a:cs typeface="Arial" panose="020B0604020202020204" pitchFamily="34" charset="0"/>
              </a:rPr>
              <a:t>CSI-</a:t>
            </a:r>
            <a:r>
              <a:rPr lang="en-US" altLang="ja-JP" sz="400" dirty="0" err="1">
                <a:solidFill>
                  <a:schemeClr val="bg1"/>
                </a:solidFill>
                <a:highlight>
                  <a:srgbClr val="000080"/>
                </a:highlight>
                <a:latin typeface="Arial" panose="020B0604020202020204" pitchFamily="34" charset="0"/>
                <a:cs typeface="Arial" panose="020B0604020202020204" pitchFamily="34" charset="0"/>
              </a:rPr>
              <a:t>ResourceConfigId</a:t>
            </a:r>
            <a:r>
              <a:rPr lang="en-US" altLang="ja-JP" sz="400" dirty="0">
                <a:latin typeface="Arial" panose="020B0604020202020204" pitchFamily="34" charset="0"/>
                <a:cs typeface="Arial" panose="020B0604020202020204" pitchFamily="34" charset="0"/>
              </a:rPr>
              <a:t>,</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csi</a:t>
            </a:r>
            <a:r>
              <a:rPr lang="en-US" altLang="ja-JP" sz="400" dirty="0">
                <a:latin typeface="Arial" panose="020B0604020202020204" pitchFamily="34" charset="0"/>
                <a:cs typeface="Arial" panose="020B0604020202020204" pitchFamily="34" charset="0"/>
              </a:rPr>
              <a:t>-RS-</a:t>
            </a:r>
            <a:r>
              <a:rPr lang="en-US" altLang="ja-JP" sz="400" dirty="0" err="1">
                <a:latin typeface="Arial" panose="020B0604020202020204" pitchFamily="34" charset="0"/>
                <a:cs typeface="Arial" panose="020B0604020202020204" pitchFamily="34" charset="0"/>
              </a:rPr>
              <a:t>ResourceSetList</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CHOICE {</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nzp</a:t>
            </a:r>
            <a:r>
              <a:rPr lang="en-US" altLang="ja-JP" sz="400" dirty="0">
                <a:latin typeface="Arial" panose="020B0604020202020204" pitchFamily="34" charset="0"/>
                <a:cs typeface="Arial" panose="020B0604020202020204" pitchFamily="34" charset="0"/>
              </a:rPr>
              <a:t>-CSI-RS-SSB</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SEQUENCE {</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nzp</a:t>
            </a:r>
            <a:r>
              <a:rPr lang="en-US" altLang="ja-JP" sz="400" dirty="0">
                <a:latin typeface="Arial" panose="020B0604020202020204" pitchFamily="34" charset="0"/>
                <a:cs typeface="Arial" panose="020B0604020202020204" pitchFamily="34" charset="0"/>
              </a:rPr>
              <a:t>-CSI-RS-</a:t>
            </a:r>
            <a:r>
              <a:rPr lang="en-US" altLang="ja-JP" sz="400" dirty="0" err="1">
                <a:latin typeface="Arial" panose="020B0604020202020204" pitchFamily="34" charset="0"/>
                <a:cs typeface="Arial" panose="020B0604020202020204" pitchFamily="34" charset="0"/>
              </a:rPr>
              <a:t>ResourceSetList</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SEQUENCE (SIZE (1..maxNrofNZP-CSI-RS-ResourceSetsPerConfig)) OF NZP-CSI-RS-</a:t>
            </a:r>
            <a:r>
              <a:rPr lang="en-US" altLang="ja-JP" sz="400" dirty="0" err="1">
                <a:latin typeface="Arial" panose="020B0604020202020204" pitchFamily="34" charset="0"/>
                <a:cs typeface="Arial" panose="020B0604020202020204" pitchFamily="34" charset="0"/>
              </a:rPr>
              <a:t>ResourceSetId</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OPTIONAL, -- Need R</a:t>
            </a:r>
            <a:br>
              <a:rPr lang="en-US" altLang="ja-JP" sz="400" dirty="0">
                <a:latin typeface="Arial" panose="020B0604020202020204" pitchFamily="34" charset="0"/>
                <a:cs typeface="Arial" panose="020B0604020202020204" pitchFamily="34" charset="0"/>
              </a:rPr>
            </a:br>
            <a:r>
              <a:rPr lang="ja-JP" altLang="en-US" sz="400" dirty="0">
                <a:latin typeface="Arial" panose="020B0604020202020204" pitchFamily="34" charset="0"/>
                <a:cs typeface="Arial" panose="020B0604020202020204" pitchFamily="34" charset="0"/>
              </a:rPr>
              <a:t>　　　　　　</a:t>
            </a:r>
            <a:r>
              <a:rPr lang="en-US" altLang="ja-JP" sz="400" dirty="0" err="1">
                <a:latin typeface="Arial" panose="020B0604020202020204" pitchFamily="34" charset="0"/>
                <a:cs typeface="Arial" panose="020B0604020202020204" pitchFamily="34" charset="0"/>
              </a:rPr>
              <a:t>csi</a:t>
            </a:r>
            <a:r>
              <a:rPr lang="en-US" altLang="ja-JP" sz="400" dirty="0">
                <a:latin typeface="Arial" panose="020B0604020202020204" pitchFamily="34" charset="0"/>
                <a:cs typeface="Arial" panose="020B0604020202020204" pitchFamily="34" charset="0"/>
              </a:rPr>
              <a:t>-SSB-</a:t>
            </a:r>
            <a:r>
              <a:rPr lang="en-US" altLang="ja-JP" sz="400" dirty="0" err="1">
                <a:latin typeface="Arial" panose="020B0604020202020204" pitchFamily="34" charset="0"/>
                <a:cs typeface="Arial" panose="020B0604020202020204" pitchFamily="34" charset="0"/>
              </a:rPr>
              <a:t>ResourceSetList</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SEQUENCE (SIZE (1..maxNrofCSI-SSB-ResourceSetsPerConfig)) OF </a:t>
            </a:r>
            <a:r>
              <a:rPr lang="en-US" altLang="ja-JP" sz="400" dirty="0">
                <a:solidFill>
                  <a:schemeClr val="bg1"/>
                </a:solidFill>
                <a:highlight>
                  <a:srgbClr val="008080"/>
                </a:highlight>
                <a:latin typeface="Arial" panose="020B0604020202020204" pitchFamily="34" charset="0"/>
                <a:cs typeface="Arial" panose="020B0604020202020204" pitchFamily="34" charset="0"/>
              </a:rPr>
              <a:t>CSI-SSB-</a:t>
            </a:r>
            <a:r>
              <a:rPr lang="en-US" altLang="ja-JP" sz="400" dirty="0" err="1">
                <a:solidFill>
                  <a:schemeClr val="bg1"/>
                </a:solidFill>
                <a:highlight>
                  <a:srgbClr val="008080"/>
                </a:highlight>
                <a:latin typeface="Arial" panose="020B0604020202020204" pitchFamily="34" charset="0"/>
                <a:cs typeface="Arial" panose="020B0604020202020204" pitchFamily="34" charset="0"/>
              </a:rPr>
              <a:t>ResourceSetId</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OPTIONAL</a:t>
            </a:r>
            <a:r>
              <a:rPr lang="ja-JP" altLang="en-US" sz="400" dirty="0">
                <a:latin typeface="Arial" panose="020B0604020202020204" pitchFamily="34" charset="0"/>
                <a:cs typeface="Arial" panose="020B0604020202020204" pitchFamily="34" charset="0"/>
              </a:rPr>
              <a:t>　</a:t>
            </a:r>
            <a:r>
              <a:rPr lang="en-US" altLang="ja-JP" sz="400" dirty="0">
                <a:latin typeface="Arial" panose="020B0604020202020204" pitchFamily="34" charset="0"/>
                <a:cs typeface="Arial" panose="020B0604020202020204" pitchFamily="34" charset="0"/>
              </a:rPr>
              <a:t>-- Need R</a:t>
            </a:r>
            <a:br>
              <a:rPr lang="en-US" altLang="ja-JP" sz="400" dirty="0">
                <a:latin typeface="Arial" panose="020B0604020202020204" pitchFamily="34" charset="0"/>
                <a:cs typeface="Arial" panose="020B0604020202020204" pitchFamily="34" charset="0"/>
              </a:rPr>
            </a:br>
            <a:r>
              <a:rPr lang="en-US" altLang="ja-JP" sz="400" dirty="0">
                <a:latin typeface="Arial" panose="020B0604020202020204" pitchFamily="34" charset="0"/>
                <a:cs typeface="Arial" panose="020B0604020202020204" pitchFamily="34" charset="0"/>
              </a:rPr>
              <a:t>	:</a:t>
            </a:r>
          </a:p>
        </p:txBody>
      </p:sp>
      <p:cxnSp>
        <p:nvCxnSpPr>
          <p:cNvPr id="676" name="直線矢印コネクタ 675">
            <a:extLst>
              <a:ext uri="{FF2B5EF4-FFF2-40B4-BE49-F238E27FC236}">
                <a16:creationId xmlns:a16="http://schemas.microsoft.com/office/drawing/2014/main" id="{AB4DD6A5-7439-4BD4-B72F-F37D6B3F31D2}"/>
              </a:ext>
            </a:extLst>
          </p:cNvPr>
          <p:cNvCxnSpPr>
            <a:cxnSpLocks/>
          </p:cNvCxnSpPr>
          <p:nvPr/>
        </p:nvCxnSpPr>
        <p:spPr>
          <a:xfrm flipH="1">
            <a:off x="1499616" y="3774586"/>
            <a:ext cx="494022" cy="373907"/>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273" name="文本框 6">
            <a:extLst>
              <a:ext uri="{FF2B5EF4-FFF2-40B4-BE49-F238E27FC236}">
                <a16:creationId xmlns:a16="http://schemas.microsoft.com/office/drawing/2014/main" id="{F24F0486-3E70-45AE-BB01-2040E085DF9B}"/>
              </a:ext>
            </a:extLst>
          </p:cNvPr>
          <p:cNvSpPr txBox="1"/>
          <p:nvPr/>
        </p:nvSpPr>
        <p:spPr>
          <a:xfrm>
            <a:off x="4907144" y="3278794"/>
            <a:ext cx="4109487" cy="707886"/>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highlight>
                  <a:srgbClr val="00FFFF"/>
                </a:highlight>
                <a:latin typeface="Arial" panose="020B0604020202020204" pitchFamily="34" charset="0"/>
                <a:ea typeface="Times New Roman" panose="02020603050405020304" pitchFamily="18" charset="0"/>
                <a:cs typeface="Arial" panose="020B0604020202020204" pitchFamily="34" charset="0"/>
              </a:rPr>
              <a:t>CSI-SSB-</a:t>
            </a:r>
            <a:r>
              <a:rPr lang="en-GB" altLang="zh-CN" sz="400" kern="0" dirty="0" err="1">
                <a:effectLst/>
                <a:highlight>
                  <a:srgbClr val="00FFFF"/>
                </a:highlight>
                <a:latin typeface="Arial" panose="020B0604020202020204" pitchFamily="34" charset="0"/>
                <a:ea typeface="Times New Roman" panose="02020603050405020304" pitchFamily="18" charset="0"/>
                <a:cs typeface="Arial" panose="020B0604020202020204" pitchFamily="34" charset="0"/>
              </a:rPr>
              <a:t>ResourceSet</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 ::=</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csi</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-SSB-</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ResourceSetId</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solidFill>
                  <a:schemeClr val="bg1"/>
                </a:solidFill>
                <a:effectLst/>
                <a:highlight>
                  <a:srgbClr val="008080"/>
                </a:highlight>
                <a:latin typeface="Arial" panose="020B0604020202020204" pitchFamily="34" charset="0"/>
                <a:ea typeface="Times New Roman" panose="02020603050405020304" pitchFamily="18" charset="0"/>
                <a:cs typeface="Arial" panose="020B0604020202020204" pitchFamily="34" charset="0"/>
              </a:rPr>
              <a:t>CSI-SSB-</a:t>
            </a:r>
            <a:r>
              <a:rPr lang="en-GB" altLang="zh-CN" sz="400" kern="0" dirty="0" err="1">
                <a:solidFill>
                  <a:schemeClr val="bg1"/>
                </a:solidFill>
                <a:effectLst/>
                <a:highlight>
                  <a:srgbClr val="008080"/>
                </a:highlight>
                <a:latin typeface="Arial" panose="020B0604020202020204" pitchFamily="34" charset="0"/>
                <a:ea typeface="Times New Roman" panose="02020603050405020304" pitchFamily="18" charset="0"/>
                <a:cs typeface="Arial" panose="020B0604020202020204" pitchFamily="34" charset="0"/>
              </a:rPr>
              <a:t>ResourceSetId</a:t>
            </a:r>
            <a:r>
              <a:rPr lang="en-GB" altLang="zh-CN" sz="400" kern="0" dirty="0">
                <a:effectLst/>
                <a:highlight>
                  <a:srgbClr val="008080"/>
                </a:highligh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csi</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-SSB-</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ResourceList</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(SIZE(1..maxNrofCSI-SSB-ResourcePerSet)) OF SSB-Index,</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servingAdditionalPCIList-r17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(SIZE(1..maxNrofCSI-SSB-ResourcePerSet)) OF ServingAdditionalPCIIndex-r17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OPTIONAL</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 Need R</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endParaRPr lang="en-GB" altLang="zh-CN" sz="400" kern="0" dirty="0">
              <a:effectLst/>
              <a:latin typeface="Arial" panose="020B0604020202020204" pitchFamily="34" charset="0"/>
              <a:ea typeface="Times New Roman" panose="02020603050405020304" pitchFamily="18" charset="0"/>
              <a:cs typeface="Arial" panose="020B0604020202020204" pitchFamily="34" charset="0"/>
            </a:endParaRP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ServingAdditionalPCIIndex-r17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INTEGER(0..maxNrofAdditionalPCI-r17)</a:t>
            </a:r>
            <a:endParaRPr lang="zh-CN" altLang="zh-CN" sz="400" kern="100" dirty="0">
              <a:effectLst/>
              <a:latin typeface="Arial" panose="020B0604020202020204" pitchFamily="34" charset="0"/>
              <a:ea typeface="宋体" panose="02010600030101010101" pitchFamily="2" charset="-122"/>
              <a:cs typeface="Arial" panose="020B0604020202020204" pitchFamily="34" charset="0"/>
            </a:endParaRPr>
          </a:p>
        </p:txBody>
      </p:sp>
      <p:sp>
        <p:nvSpPr>
          <p:cNvPr id="276" name="文本框 6">
            <a:extLst>
              <a:ext uri="{FF2B5EF4-FFF2-40B4-BE49-F238E27FC236}">
                <a16:creationId xmlns:a16="http://schemas.microsoft.com/office/drawing/2014/main" id="{3EC9A0FC-D7D2-4F97-B1B0-5F8FF03E121F}"/>
              </a:ext>
            </a:extLst>
          </p:cNvPr>
          <p:cNvSpPr txBox="1"/>
          <p:nvPr/>
        </p:nvSpPr>
        <p:spPr>
          <a:xfrm>
            <a:off x="4977345" y="3345420"/>
            <a:ext cx="4109487" cy="707886"/>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highlight>
                  <a:srgbClr val="00FFFF"/>
                </a:highlight>
                <a:latin typeface="Arial" panose="020B0604020202020204" pitchFamily="34" charset="0"/>
                <a:ea typeface="Times New Roman" panose="02020603050405020304" pitchFamily="18" charset="0"/>
                <a:cs typeface="Arial" panose="020B0604020202020204" pitchFamily="34" charset="0"/>
              </a:rPr>
              <a:t>CSI-SSB-</a:t>
            </a:r>
            <a:r>
              <a:rPr lang="en-GB" altLang="zh-CN" sz="400" kern="0" dirty="0" err="1">
                <a:effectLst/>
                <a:highlight>
                  <a:srgbClr val="00FFFF"/>
                </a:highlight>
                <a:latin typeface="Arial" panose="020B0604020202020204" pitchFamily="34" charset="0"/>
                <a:ea typeface="Times New Roman" panose="02020603050405020304" pitchFamily="18" charset="0"/>
                <a:cs typeface="Arial" panose="020B0604020202020204" pitchFamily="34" charset="0"/>
              </a:rPr>
              <a:t>ResourceSet</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 ::=</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csi</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-SSB-</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ResourceSetId</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solidFill>
                  <a:schemeClr val="bg1"/>
                </a:solidFill>
                <a:effectLst/>
                <a:highlight>
                  <a:srgbClr val="008080"/>
                </a:highlight>
                <a:latin typeface="Arial" panose="020B0604020202020204" pitchFamily="34" charset="0"/>
                <a:ea typeface="Times New Roman" panose="02020603050405020304" pitchFamily="18" charset="0"/>
                <a:cs typeface="Arial" panose="020B0604020202020204" pitchFamily="34" charset="0"/>
              </a:rPr>
              <a:t>CSI-SSB-</a:t>
            </a:r>
            <a:r>
              <a:rPr lang="en-GB" altLang="zh-CN" sz="400" kern="0" dirty="0" err="1">
                <a:solidFill>
                  <a:schemeClr val="bg1"/>
                </a:solidFill>
                <a:effectLst/>
                <a:highlight>
                  <a:srgbClr val="008080"/>
                </a:highlight>
                <a:latin typeface="Arial" panose="020B0604020202020204" pitchFamily="34" charset="0"/>
                <a:ea typeface="Times New Roman" panose="02020603050405020304" pitchFamily="18" charset="0"/>
                <a:cs typeface="Arial" panose="020B0604020202020204" pitchFamily="34" charset="0"/>
              </a:rPr>
              <a:t>ResourceSetId</a:t>
            </a:r>
            <a:r>
              <a:rPr lang="en-GB" altLang="zh-CN" sz="400" kern="0" dirty="0">
                <a:effectLst/>
                <a:highlight>
                  <a:srgbClr val="008080"/>
                </a:highligh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csi</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-SSB-</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ResourceList</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(SIZE(1..maxNrofCSI-SSB-ResourcePerSet)) OF SSB-Index,</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servingAdditionalPCIList-r17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(SIZE(1..maxNrofCSI-SSB-ResourcePerSet)) OF ServingAdditionalPCIIndex-r17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OPTIONAL</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 Need R</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endParaRPr lang="en-GB" altLang="zh-CN" sz="400" kern="0" dirty="0">
              <a:effectLst/>
              <a:latin typeface="Arial" panose="020B0604020202020204" pitchFamily="34" charset="0"/>
              <a:ea typeface="Times New Roman" panose="02020603050405020304" pitchFamily="18" charset="0"/>
              <a:cs typeface="Arial" panose="020B0604020202020204" pitchFamily="34" charset="0"/>
            </a:endParaRP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ServingAdditionalPCIIndex-r17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INTEGER(0..maxNrofAdditionalPCI-r17)</a:t>
            </a:r>
            <a:endParaRPr lang="zh-CN" altLang="zh-CN" sz="400" kern="100" dirty="0">
              <a:effectLst/>
              <a:latin typeface="Arial" panose="020B0604020202020204" pitchFamily="34" charset="0"/>
              <a:ea typeface="宋体" panose="02010600030101010101" pitchFamily="2" charset="-122"/>
              <a:cs typeface="Arial" panose="020B0604020202020204" pitchFamily="34" charset="0"/>
            </a:endParaRPr>
          </a:p>
        </p:txBody>
      </p:sp>
      <p:sp>
        <p:nvSpPr>
          <p:cNvPr id="277" name="文本框 6">
            <a:extLst>
              <a:ext uri="{FF2B5EF4-FFF2-40B4-BE49-F238E27FC236}">
                <a16:creationId xmlns:a16="http://schemas.microsoft.com/office/drawing/2014/main" id="{8D0F58BA-56FA-49C6-B39D-13DFBD406D3C}"/>
              </a:ext>
            </a:extLst>
          </p:cNvPr>
          <p:cNvSpPr txBox="1"/>
          <p:nvPr/>
        </p:nvSpPr>
        <p:spPr>
          <a:xfrm>
            <a:off x="5034513" y="3403184"/>
            <a:ext cx="4109487" cy="707886"/>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highlight>
                  <a:srgbClr val="00FFFF"/>
                </a:highlight>
                <a:latin typeface="Arial" panose="020B0604020202020204" pitchFamily="34" charset="0"/>
                <a:ea typeface="Times New Roman" panose="02020603050405020304" pitchFamily="18" charset="0"/>
                <a:cs typeface="Arial" panose="020B0604020202020204" pitchFamily="34" charset="0"/>
              </a:rPr>
              <a:t>CSI-SSB-</a:t>
            </a:r>
            <a:r>
              <a:rPr lang="en-GB" altLang="zh-CN" sz="400" kern="0" dirty="0" err="1">
                <a:effectLst/>
                <a:highlight>
                  <a:srgbClr val="00FFFF"/>
                </a:highlight>
                <a:latin typeface="Arial" panose="020B0604020202020204" pitchFamily="34" charset="0"/>
                <a:ea typeface="Times New Roman" panose="02020603050405020304" pitchFamily="18" charset="0"/>
                <a:cs typeface="Arial" panose="020B0604020202020204" pitchFamily="34" charset="0"/>
              </a:rPr>
              <a:t>ResourceSet</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 ::=</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csi</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-SSB-</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ResourceSetId</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solidFill>
                  <a:schemeClr val="bg1"/>
                </a:solidFill>
                <a:effectLst/>
                <a:highlight>
                  <a:srgbClr val="008080"/>
                </a:highlight>
                <a:latin typeface="Arial" panose="020B0604020202020204" pitchFamily="34" charset="0"/>
                <a:ea typeface="Times New Roman" panose="02020603050405020304" pitchFamily="18" charset="0"/>
                <a:cs typeface="Arial" panose="020B0604020202020204" pitchFamily="34" charset="0"/>
              </a:rPr>
              <a:t>CSI-SSB-</a:t>
            </a:r>
            <a:r>
              <a:rPr lang="en-GB" altLang="zh-CN" sz="400" kern="0" dirty="0" err="1">
                <a:solidFill>
                  <a:schemeClr val="bg1"/>
                </a:solidFill>
                <a:effectLst/>
                <a:highlight>
                  <a:srgbClr val="008080"/>
                </a:highlight>
                <a:latin typeface="Arial" panose="020B0604020202020204" pitchFamily="34" charset="0"/>
                <a:ea typeface="Times New Roman" panose="02020603050405020304" pitchFamily="18" charset="0"/>
                <a:cs typeface="Arial" panose="020B0604020202020204" pitchFamily="34" charset="0"/>
              </a:rPr>
              <a:t>ResourceSetId</a:t>
            </a:r>
            <a:r>
              <a:rPr lang="en-GB" altLang="zh-CN" sz="400" kern="0" dirty="0">
                <a:effectLst/>
                <a:highlight>
                  <a:srgbClr val="008080"/>
                </a:highligh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csi</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-SSB-</a:t>
            </a:r>
            <a:r>
              <a:rPr lang="en-GB" altLang="zh-CN" sz="400" kern="0" dirty="0" err="1">
                <a:effectLst/>
                <a:latin typeface="Arial" panose="020B0604020202020204" pitchFamily="34" charset="0"/>
                <a:ea typeface="Times New Roman" panose="02020603050405020304" pitchFamily="18" charset="0"/>
                <a:cs typeface="Arial" panose="020B0604020202020204" pitchFamily="34" charset="0"/>
              </a:rPr>
              <a:t>ResourceList</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(SIZE(1..maxNrofCSI-SSB-ResourcePerSet)) OF SSB-Index,</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servingAdditionalPCIList-r17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SEQUENCE (SIZE(1..maxNrofCSI-SSB-ResourcePerSet)) OF ServingAdditionalPCIIndex-r17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OPTIONAL</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 Need R</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endParaRPr lang="en-GB" altLang="zh-CN" sz="400" kern="0" dirty="0">
              <a:effectLst/>
              <a:latin typeface="Arial" panose="020B0604020202020204" pitchFamily="34" charset="0"/>
              <a:ea typeface="Times New Roman" panose="02020603050405020304" pitchFamily="18" charset="0"/>
              <a:cs typeface="Arial" panose="020B0604020202020204" pitchFamily="34" charset="0"/>
            </a:endParaRPr>
          </a:p>
          <a:p>
            <a:pPr algn="l" fontAlgn="base" hangingPunct="0">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ServingAdditionalPCIIndex-r17</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a:t>
            </a:r>
            <a:r>
              <a:rPr lang="zh-CN" altLang="en-GB" sz="400" kern="0" dirty="0">
                <a:effectLst/>
                <a:latin typeface="Arial" panose="020B0604020202020204" pitchFamily="34" charset="0"/>
                <a:ea typeface="Times New Roman" panose="02020603050405020304" pitchFamily="18" charset="0"/>
                <a:cs typeface="Arial" panose="020B0604020202020204" pitchFamily="34" charset="0"/>
              </a:rPr>
              <a:t>　</a:t>
            </a:r>
            <a:r>
              <a:rPr lang="en-GB" altLang="zh-CN" sz="400" kern="0" dirty="0">
                <a:effectLst/>
                <a:latin typeface="Arial" panose="020B0604020202020204" pitchFamily="34" charset="0"/>
                <a:ea typeface="Times New Roman" panose="02020603050405020304" pitchFamily="18" charset="0"/>
                <a:cs typeface="Arial" panose="020B0604020202020204" pitchFamily="34" charset="0"/>
              </a:rPr>
              <a:t>INTEGER(0..maxNrofAdditionalPCI-r17)</a:t>
            </a:r>
            <a:endParaRPr lang="zh-CN" altLang="zh-CN" sz="400" kern="100" dirty="0">
              <a:effectLst/>
              <a:latin typeface="Arial" panose="020B0604020202020204" pitchFamily="34" charset="0"/>
              <a:ea typeface="宋体" panose="02010600030101010101" pitchFamily="2" charset="-122"/>
              <a:cs typeface="Arial" panose="020B0604020202020204" pitchFamily="34" charset="0"/>
            </a:endParaRPr>
          </a:p>
        </p:txBody>
      </p:sp>
      <p:cxnSp>
        <p:nvCxnSpPr>
          <p:cNvPr id="281" name="直線矢印コネクタ 280">
            <a:extLst>
              <a:ext uri="{FF2B5EF4-FFF2-40B4-BE49-F238E27FC236}">
                <a16:creationId xmlns:a16="http://schemas.microsoft.com/office/drawing/2014/main" id="{D49646E0-ADD4-4CD4-A203-28B7F640FBC6}"/>
              </a:ext>
            </a:extLst>
          </p:cNvPr>
          <p:cNvCxnSpPr>
            <a:cxnSpLocks/>
          </p:cNvCxnSpPr>
          <p:nvPr/>
        </p:nvCxnSpPr>
        <p:spPr>
          <a:xfrm flipH="1">
            <a:off x="3464157" y="4478408"/>
            <a:ext cx="144586" cy="31401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sp>
        <p:nvSpPr>
          <p:cNvPr id="182" name="テキスト ボックス 181">
            <a:extLst>
              <a:ext uri="{FF2B5EF4-FFF2-40B4-BE49-F238E27FC236}">
                <a16:creationId xmlns:a16="http://schemas.microsoft.com/office/drawing/2014/main" id="{E329C236-22E9-4E5C-B9D2-E2F00F65D159}"/>
              </a:ext>
            </a:extLst>
          </p:cNvPr>
          <p:cNvSpPr txBox="1"/>
          <p:nvPr/>
        </p:nvSpPr>
        <p:spPr>
          <a:xfrm>
            <a:off x="1814849" y="4716633"/>
            <a:ext cx="2837636" cy="253916"/>
          </a:xfrm>
          <a:prstGeom prst="rect">
            <a:avLst/>
          </a:prstGeom>
          <a:noFill/>
        </p:spPr>
        <p:txBody>
          <a:bodyPr wrap="none" rtlCol="0">
            <a:spAutoFit/>
          </a:bodyPr>
          <a:lstStyle/>
          <a:p>
            <a:pPr algn="l"/>
            <a:r>
              <a:rPr kumimoji="1" lang="en-US" altLang="ja-JP" sz="1050" dirty="0"/>
              <a:t>refer to serving-cell CSI-SSB-</a:t>
            </a:r>
            <a:r>
              <a:rPr kumimoji="1" lang="en-US" altLang="ja-JP" sz="1050" dirty="0" err="1"/>
              <a:t>ResourceSet</a:t>
            </a:r>
            <a:endParaRPr kumimoji="1" lang="ja-JP" altLang="en-US" sz="1050" dirty="0" err="1"/>
          </a:p>
        </p:txBody>
      </p:sp>
      <p:sp>
        <p:nvSpPr>
          <p:cNvPr id="293" name="テキスト ボックス 292">
            <a:extLst>
              <a:ext uri="{FF2B5EF4-FFF2-40B4-BE49-F238E27FC236}">
                <a16:creationId xmlns:a16="http://schemas.microsoft.com/office/drawing/2014/main" id="{54A00FDB-6A3B-433A-94BD-020979A13E86}"/>
              </a:ext>
            </a:extLst>
          </p:cNvPr>
          <p:cNvSpPr txBox="1"/>
          <p:nvPr/>
        </p:nvSpPr>
        <p:spPr>
          <a:xfrm>
            <a:off x="4216273" y="4146697"/>
            <a:ext cx="3145413" cy="253916"/>
          </a:xfrm>
          <a:prstGeom prst="rect">
            <a:avLst/>
          </a:prstGeom>
          <a:noFill/>
        </p:spPr>
        <p:txBody>
          <a:bodyPr wrap="none" rtlCol="0">
            <a:spAutoFit/>
          </a:bodyPr>
          <a:lstStyle/>
          <a:p>
            <a:pPr algn="l"/>
            <a:r>
              <a:rPr kumimoji="1" lang="en-US" altLang="ja-JP" sz="1050" dirty="0">
                <a:highlight>
                  <a:srgbClr val="FFFFFF"/>
                </a:highlight>
              </a:rPr>
              <a:t>refer to candidate-cell CSI-SSB-</a:t>
            </a:r>
            <a:r>
              <a:rPr kumimoji="1" lang="en-US" altLang="ja-JP" sz="1050" dirty="0" err="1">
                <a:highlight>
                  <a:srgbClr val="FFFFFF"/>
                </a:highlight>
              </a:rPr>
              <a:t>ResourceSet</a:t>
            </a:r>
            <a:r>
              <a:rPr kumimoji="1" lang="en-US" altLang="ja-JP" sz="1050" dirty="0">
                <a:highlight>
                  <a:srgbClr val="FFFFFF"/>
                </a:highlight>
              </a:rPr>
              <a:t>??</a:t>
            </a:r>
            <a:endParaRPr kumimoji="1" lang="ja-JP" altLang="en-US" sz="1050" dirty="0" err="1">
              <a:highlight>
                <a:srgbClr val="FFFFFF"/>
              </a:highlight>
            </a:endParaRPr>
          </a:p>
        </p:txBody>
      </p:sp>
      <p:cxnSp>
        <p:nvCxnSpPr>
          <p:cNvPr id="242" name="直線矢印コネクタ 241">
            <a:extLst>
              <a:ext uri="{FF2B5EF4-FFF2-40B4-BE49-F238E27FC236}">
                <a16:creationId xmlns:a16="http://schemas.microsoft.com/office/drawing/2014/main" id="{22785EF7-B6F0-4B6A-B07D-3B2EE6F6916E}"/>
              </a:ext>
            </a:extLst>
          </p:cNvPr>
          <p:cNvCxnSpPr>
            <a:cxnSpLocks/>
          </p:cNvCxnSpPr>
          <p:nvPr/>
        </p:nvCxnSpPr>
        <p:spPr>
          <a:xfrm flipV="1">
            <a:off x="3616069" y="3558174"/>
            <a:ext cx="2507837" cy="92671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300" name="直線矢印コネクタ 299">
            <a:extLst>
              <a:ext uri="{FF2B5EF4-FFF2-40B4-BE49-F238E27FC236}">
                <a16:creationId xmlns:a16="http://schemas.microsoft.com/office/drawing/2014/main" id="{4E7718B9-EA20-4D94-B2E8-B49101933AD7}"/>
              </a:ext>
            </a:extLst>
          </p:cNvPr>
          <p:cNvCxnSpPr>
            <a:cxnSpLocks/>
          </p:cNvCxnSpPr>
          <p:nvPr/>
        </p:nvCxnSpPr>
        <p:spPr>
          <a:xfrm flipH="1">
            <a:off x="5527599" y="2656327"/>
            <a:ext cx="1794916" cy="839160"/>
          </a:xfrm>
          <a:prstGeom prst="straightConnector1">
            <a:avLst/>
          </a:prstGeom>
          <a:ln>
            <a:solidFill>
              <a:schemeClr val="accent4"/>
            </a:solidFill>
            <a:tailEnd type="triangle"/>
          </a:ln>
        </p:spPr>
        <p:style>
          <a:lnRef idx="1">
            <a:schemeClr val="accent5"/>
          </a:lnRef>
          <a:fillRef idx="0">
            <a:schemeClr val="accent5"/>
          </a:fillRef>
          <a:effectRef idx="0">
            <a:schemeClr val="accent5"/>
          </a:effectRef>
          <a:fontRef idx="minor">
            <a:schemeClr val="tx1"/>
          </a:fontRef>
        </p:style>
      </p:cxnSp>
      <p:sp>
        <p:nvSpPr>
          <p:cNvPr id="169" name="スライド番号プレースホルダー 168">
            <a:extLst>
              <a:ext uri="{FF2B5EF4-FFF2-40B4-BE49-F238E27FC236}">
                <a16:creationId xmlns:a16="http://schemas.microsoft.com/office/drawing/2014/main" id="{1B1294DC-229F-E9CF-46B2-95283C3F4B2D}"/>
              </a:ext>
            </a:extLst>
          </p:cNvPr>
          <p:cNvSpPr>
            <a:spLocks noGrp="1"/>
          </p:cNvSpPr>
          <p:nvPr>
            <p:ph type="sldNum" sz="quarter" idx="12"/>
          </p:nvPr>
        </p:nvSpPr>
        <p:spPr/>
        <p:txBody>
          <a:bodyPr/>
          <a:lstStyle/>
          <a:p>
            <a:fld id="{4D029D89-7B63-4C94-AD4D-2E4D6BB83637}" type="slidenum">
              <a:rPr kumimoji="1" lang="ja-JP" altLang="en-US" smtClean="0"/>
              <a:t>14</a:t>
            </a:fld>
            <a:endParaRPr kumimoji="1" lang="ja-JP" altLang="en-US"/>
          </a:p>
        </p:txBody>
      </p:sp>
    </p:spTree>
    <p:extLst>
      <p:ext uri="{BB962C8B-B14F-4D97-AF65-F5344CB8AC3E}">
        <p14:creationId xmlns:p14="http://schemas.microsoft.com/office/powerpoint/2010/main" val="1612130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3517A1-62BB-4C41-957A-330DEA633E3D}"/>
              </a:ext>
            </a:extLst>
          </p:cNvPr>
          <p:cNvSpPr>
            <a:spLocks noGrp="1"/>
          </p:cNvSpPr>
          <p:nvPr>
            <p:ph type="title"/>
          </p:nvPr>
        </p:nvSpPr>
        <p:spPr>
          <a:xfrm>
            <a:off x="229767" y="258925"/>
            <a:ext cx="7740000" cy="261610"/>
          </a:xfrm>
        </p:spPr>
        <p:txBody>
          <a:bodyPr/>
          <a:lstStyle/>
          <a:p>
            <a:r>
              <a:rPr lang="en-US" altLang="ja-JP" sz="2000" dirty="0"/>
              <a:t>L1 measurement: </a:t>
            </a:r>
            <a:r>
              <a:rPr lang="en-GB" altLang="ja-JP" sz="2000" dirty="0"/>
              <a:t>Configurations for L1 measurement - 2</a:t>
            </a:r>
            <a:endParaRPr lang="ja-JP" altLang="en-US" sz="2000" dirty="0"/>
          </a:p>
        </p:txBody>
      </p:sp>
      <p:sp>
        <p:nvSpPr>
          <p:cNvPr id="4" name="Footer Placeholder 3">
            <a:extLst>
              <a:ext uri="{FF2B5EF4-FFF2-40B4-BE49-F238E27FC236}">
                <a16:creationId xmlns:a16="http://schemas.microsoft.com/office/drawing/2014/main" id="{8305B280-7ED2-44FA-9F38-B7AE34F6A961}"/>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0" name="TextBox 19">
            <a:extLst>
              <a:ext uri="{FF2B5EF4-FFF2-40B4-BE49-F238E27FC236}">
                <a16:creationId xmlns:a16="http://schemas.microsoft.com/office/drawing/2014/main" id="{E8CD2E00-499B-4E2F-8E8A-8416B4B0CEEB}"/>
              </a:ext>
            </a:extLst>
          </p:cNvPr>
          <p:cNvSpPr txBox="1"/>
          <p:nvPr/>
        </p:nvSpPr>
        <p:spPr>
          <a:xfrm>
            <a:off x="258343" y="736839"/>
            <a:ext cx="8679600" cy="163121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10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a:t>
            </a:r>
            <a:endParaRPr lang="ja-JP" altLang="ja-JP" sz="10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1000" dirty="0">
                <a:effectLst/>
                <a:latin typeface="Arial" panose="020B0604020202020204" pitchFamily="34" charset="0"/>
                <a:ea typeface="ＭＳ ゴシック" panose="020B0609070205080204" pitchFamily="49" charset="-128"/>
                <a:cs typeface="Arial" panose="020B0604020202020204" pitchFamily="34" charset="0"/>
              </a:rPr>
              <a:t>Send an LS to RAN2/RAN3 asking the clarification on intra-/inter-DU scenario:</a:t>
            </a:r>
            <a:endParaRPr lang="ja-JP" altLang="ja-JP" sz="10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Times" panose="02020603050405020304" pitchFamily="18" charset="0"/>
              <a:buChar char="-"/>
            </a:pPr>
            <a:r>
              <a:rPr lang="en-GB" altLang="ja-JP" sz="1000" dirty="0">
                <a:effectLst/>
                <a:latin typeface="Arial" panose="020B0604020202020204" pitchFamily="34" charset="0"/>
                <a:ea typeface="Batang" panose="02030600000101010101" pitchFamily="18" charset="-127"/>
                <a:cs typeface="Arial" panose="020B0604020202020204" pitchFamily="34" charset="0"/>
              </a:rPr>
              <a:t>RAN1 has started the discussion on the configuration for L1 measurement and </a:t>
            </a:r>
            <a:r>
              <a:rPr lang="en-GB" altLang="ja-JP" sz="1000" dirty="0">
                <a:solidFill>
                  <a:srgbClr val="70AD47"/>
                </a:solidFill>
                <a:effectLst/>
                <a:latin typeface="Arial" panose="020B0604020202020204" pitchFamily="34" charset="0"/>
                <a:ea typeface="Batang" panose="02030600000101010101" pitchFamily="18" charset="-127"/>
                <a:cs typeface="Arial" panose="020B0604020202020204" pitchFamily="34" charset="0"/>
              </a:rPr>
              <a:t>TCI states</a:t>
            </a:r>
            <a:r>
              <a:rPr lang="en-GB" altLang="ja-JP" sz="1000" dirty="0">
                <a:effectLst/>
                <a:latin typeface="Arial" panose="020B0604020202020204" pitchFamily="34" charset="0"/>
                <a:ea typeface="Batang" panose="02030600000101010101" pitchFamily="18" charset="-127"/>
                <a:cs typeface="Arial" panose="020B0604020202020204" pitchFamily="34" charset="0"/>
              </a:rPr>
              <a:t> for candidate cells. Regarding the following RAN2 agreements captured in RAN2 LS (R1-2208331/R2-2209257), it is not clear for RAN1 which kind of information/configuration for candidate cell(s) are available at a serving cell for inter-DU case for Rel-18 L1/L2 mobility. Thus, companies have different understanding on the implication of the sentence “as much commonality as reasonable” in the LS.</a:t>
            </a:r>
            <a:endParaRPr lang="ja-JP" altLang="ja-JP" sz="1000" dirty="0">
              <a:effectLst/>
              <a:latin typeface="Arial" panose="020B0604020202020204" pitchFamily="34" charset="0"/>
              <a:ea typeface="Batang" panose="02030600000101010101" pitchFamily="18" charset="-127"/>
              <a:cs typeface="Arial" panose="020B0604020202020204" pitchFamily="34" charset="0"/>
            </a:endParaRPr>
          </a:p>
          <a:p>
            <a:pPr marL="1143000" lvl="2" indent="-228600" algn="just">
              <a:buFont typeface="Times" panose="02020603050405020304" pitchFamily="18" charset="0"/>
              <a:buChar char="-"/>
            </a:pPr>
            <a:r>
              <a:rPr lang="en-GB" altLang="ja-JP" sz="1000" i="1" dirty="0">
                <a:effectLst/>
                <a:latin typeface="Arial" panose="020B0604020202020204" pitchFamily="34" charset="0"/>
                <a:ea typeface="Batang" panose="02030600000101010101" pitchFamily="18" charset="-127"/>
                <a:cs typeface="Arial" panose="020B0604020202020204" pitchFamily="34" charset="0"/>
              </a:rPr>
              <a:t>The design for intra-DU and inter-DU L1/L2-based mobility should share as much commonality as reasonable. FFS which aspects need to be different.</a:t>
            </a:r>
            <a:endParaRPr lang="ja-JP" altLang="ja-JP" sz="1000" dirty="0">
              <a:effectLst/>
              <a:latin typeface="Arial" panose="020B0604020202020204" pitchFamily="34" charset="0"/>
              <a:ea typeface="Batang" panose="02030600000101010101" pitchFamily="18" charset="-127"/>
              <a:cs typeface="Arial" panose="020B0604020202020204" pitchFamily="34" charset="0"/>
            </a:endParaRPr>
          </a:p>
          <a:p>
            <a:pPr marL="742950" lvl="1" indent="-285750" algn="just">
              <a:buFont typeface="Times" panose="02020603050405020304" pitchFamily="18" charset="0"/>
              <a:buChar char="-"/>
            </a:pPr>
            <a:r>
              <a:rPr lang="en-GB" altLang="ja-JP" sz="1000" dirty="0">
                <a:effectLst/>
                <a:latin typeface="Arial" panose="020B0604020202020204" pitchFamily="34" charset="0"/>
                <a:ea typeface="Batang" panose="02030600000101010101" pitchFamily="18" charset="-127"/>
                <a:cs typeface="Arial" panose="020B0604020202020204" pitchFamily="34" charset="0"/>
              </a:rPr>
              <a:t>RAN1 respectfully asks RAN2 and RAN3 if the serving DU knows</a:t>
            </a:r>
            <a:r>
              <a:rPr lang="en-GB" altLang="ja-JP" sz="1000" dirty="0">
                <a:solidFill>
                  <a:srgbClr val="FF0000"/>
                </a:solidFill>
                <a:effectLst/>
                <a:latin typeface="Arial" panose="020B0604020202020204" pitchFamily="34" charset="0"/>
                <a:ea typeface="Batang" panose="02030600000101010101" pitchFamily="18" charset="-127"/>
                <a:cs typeface="Arial" panose="020B0604020202020204" pitchFamily="34" charset="0"/>
              </a:rPr>
              <a:t> </a:t>
            </a:r>
            <a:r>
              <a:rPr lang="en-GB" altLang="ja-JP" sz="1000" dirty="0">
                <a:solidFill>
                  <a:srgbClr val="70AD47"/>
                </a:solidFill>
                <a:effectLst/>
                <a:latin typeface="Arial" panose="020B0604020202020204" pitchFamily="34" charset="0"/>
                <a:ea typeface="Batang" panose="02030600000101010101" pitchFamily="18" charset="-127"/>
                <a:cs typeface="Arial" panose="020B0604020202020204" pitchFamily="34" charset="0"/>
              </a:rPr>
              <a:t>the measurement RS configuration and TCI state configuration </a:t>
            </a:r>
            <a:r>
              <a:rPr lang="en-GB" altLang="ja-JP" sz="1000" dirty="0">
                <a:effectLst/>
                <a:latin typeface="Arial" panose="020B0604020202020204" pitchFamily="34" charset="0"/>
                <a:ea typeface="Batang" panose="02030600000101010101" pitchFamily="18" charset="-127"/>
                <a:cs typeface="Arial" panose="020B0604020202020204" pitchFamily="34" charset="0"/>
              </a:rPr>
              <a:t>of cells served by another DU</a:t>
            </a:r>
            <a:endParaRPr lang="ja-JP" altLang="ja-JP" sz="1000" dirty="0">
              <a:effectLst/>
              <a:latin typeface="Arial" panose="020B0604020202020204" pitchFamily="34" charset="0"/>
              <a:ea typeface="Batang" panose="02030600000101010101" pitchFamily="18" charset="-127"/>
              <a:cs typeface="Arial" panose="020B0604020202020204" pitchFamily="34" charset="0"/>
            </a:endParaRPr>
          </a:p>
        </p:txBody>
      </p:sp>
      <p:sp>
        <p:nvSpPr>
          <p:cNvPr id="8" name="テキスト プレースホルダー 7">
            <a:extLst>
              <a:ext uri="{FF2B5EF4-FFF2-40B4-BE49-F238E27FC236}">
                <a16:creationId xmlns:a16="http://schemas.microsoft.com/office/drawing/2014/main" id="{AC1E8C67-7282-488D-B151-50A39F3C7748}"/>
              </a:ext>
            </a:extLst>
          </p:cNvPr>
          <p:cNvSpPr>
            <a:spLocks noGrp="1"/>
          </p:cNvSpPr>
          <p:nvPr>
            <p:ph type="body" sz="quarter" idx="14"/>
          </p:nvPr>
        </p:nvSpPr>
        <p:spPr>
          <a:xfrm>
            <a:off x="230400" y="2494482"/>
            <a:ext cx="8679600" cy="1711757"/>
          </a:xfrm>
        </p:spPr>
        <p:txBody>
          <a:bodyPr numCol="1">
            <a:normAutofit fontScale="47500" lnSpcReduction="20000"/>
          </a:bodyPr>
          <a:lstStyle/>
          <a:p>
            <a:r>
              <a:rPr lang="en-US" altLang="ja-JP" dirty="0"/>
              <a:t>Reply from RAN2 (R2-2212988) available</a:t>
            </a:r>
          </a:p>
          <a:p>
            <a:pPr lvl="1"/>
            <a:r>
              <a:rPr lang="en-GB" altLang="ja-JP" i="1" dirty="0"/>
              <a:t>RAN2 assumes that LTM (intra DU and inter DU) is network-controlled mobility where the control is from the source, i.e., measurements (L1 measurements) are configured in the UE from the source Cell, and the decision to switch cell is by the source cell, and enhancements considered for LTM before cell switch, e.g. pre-synchronization, TA handling, target beam management (to the extent it is supported) may be made by the source cell. RAN2 understands that this may require cooperation among source DU, CU, target DU, and/or OAM. RAN2 don’t see any blocking issue to share information between DUs but the support of this is in RAN3 domain. RAN2 see no necessity for a direct inter-DU-interface to support this. </a:t>
            </a:r>
            <a:endParaRPr lang="en-US" altLang="ja-JP" i="1" dirty="0"/>
          </a:p>
          <a:p>
            <a:r>
              <a:rPr lang="en-US" altLang="ja-JP" dirty="0"/>
              <a:t>Reply from RAN3 (R3-226829) available</a:t>
            </a:r>
          </a:p>
          <a:p>
            <a:pPr lvl="1"/>
            <a:r>
              <a:rPr lang="en-US" altLang="ja-JP" i="1" dirty="0"/>
              <a:t>Regarding Q3 about L1 measurement and TCI state configurations in the LS, RAN3 agreed that based on the current specification, the serving DU cannot know the measurement RS configuration and TCI state configuration of cells served by another DU. </a:t>
            </a:r>
            <a:endParaRPr lang="ja-JP" altLang="ja-JP" i="1" dirty="0"/>
          </a:p>
          <a:p>
            <a:pPr lvl="1"/>
            <a:r>
              <a:rPr lang="en-US" altLang="ja-JP" i="1" dirty="0"/>
              <a:t>Any possible consideration for Rel-18 on the coordination over F1 among serving DU, target DU, and CU would need clearly identified requirements from other groups.</a:t>
            </a:r>
            <a:endParaRPr lang="ja-JP" altLang="ja-JP" i="1" dirty="0"/>
          </a:p>
        </p:txBody>
      </p:sp>
      <p:sp>
        <p:nvSpPr>
          <p:cNvPr id="1631" name="テキスト ボックス 1630">
            <a:extLst>
              <a:ext uri="{FF2B5EF4-FFF2-40B4-BE49-F238E27FC236}">
                <a16:creationId xmlns:a16="http://schemas.microsoft.com/office/drawing/2014/main" id="{349DF8F3-A0E0-475B-9A0B-E719391307EE}"/>
              </a:ext>
            </a:extLst>
          </p:cNvPr>
          <p:cNvSpPr txBox="1"/>
          <p:nvPr/>
        </p:nvSpPr>
        <p:spPr>
          <a:xfrm>
            <a:off x="178561" y="4242741"/>
            <a:ext cx="8731439" cy="523220"/>
          </a:xfrm>
          <a:prstGeom prst="rect">
            <a:avLst/>
          </a:prstGeom>
          <a:noFill/>
        </p:spPr>
        <p:txBody>
          <a:bodyPr wrap="square">
            <a:spAutoFit/>
          </a:bodyPr>
          <a:lstStyle/>
          <a:p>
            <a:pPr algn="ctr"/>
            <a:r>
              <a:rPr lang="en-US" altLang="ja-JP" sz="1400" b="1" dirty="0">
                <a:solidFill>
                  <a:srgbClr val="FF0000"/>
                </a:solidFill>
              </a:rPr>
              <a:t>RAN1 needs to define a clear requirement to RAN3 to move forward</a:t>
            </a:r>
          </a:p>
          <a:p>
            <a:pPr algn="ctr"/>
            <a:r>
              <a:rPr lang="en-US" altLang="ja-JP" sz="1400" b="1" dirty="0">
                <a:solidFill>
                  <a:srgbClr val="FF0000"/>
                </a:solidFill>
              </a:rPr>
              <a:t>No immediate RAN1 action is required in RAN1#112 </a:t>
            </a:r>
          </a:p>
        </p:txBody>
      </p:sp>
      <p:sp>
        <p:nvSpPr>
          <p:cNvPr id="6783" name="スライド番号プレースホルダー 6782">
            <a:extLst>
              <a:ext uri="{FF2B5EF4-FFF2-40B4-BE49-F238E27FC236}">
                <a16:creationId xmlns:a16="http://schemas.microsoft.com/office/drawing/2014/main" id="{D2C778A0-465B-FF7E-E057-6A8F475F0B07}"/>
              </a:ext>
            </a:extLst>
          </p:cNvPr>
          <p:cNvSpPr>
            <a:spLocks noGrp="1"/>
          </p:cNvSpPr>
          <p:nvPr>
            <p:ph type="sldNum" sz="quarter" idx="12"/>
          </p:nvPr>
        </p:nvSpPr>
        <p:spPr/>
        <p:txBody>
          <a:bodyPr/>
          <a:lstStyle/>
          <a:p>
            <a:fld id="{4D029D89-7B63-4C94-AD4D-2E4D6BB83637}" type="slidenum">
              <a:rPr kumimoji="1" lang="ja-JP" altLang="en-US" smtClean="0"/>
              <a:t>15</a:t>
            </a:fld>
            <a:endParaRPr kumimoji="1" lang="ja-JP" altLang="en-US"/>
          </a:p>
        </p:txBody>
      </p:sp>
    </p:spTree>
    <p:extLst>
      <p:ext uri="{BB962C8B-B14F-4D97-AF65-F5344CB8AC3E}">
        <p14:creationId xmlns:p14="http://schemas.microsoft.com/office/powerpoint/2010/main" val="2877553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49B9B3-1CED-4E69-9501-2BB23FD9F738}"/>
              </a:ext>
            </a:extLst>
          </p:cNvPr>
          <p:cNvSpPr>
            <a:spLocks noGrp="1"/>
          </p:cNvSpPr>
          <p:nvPr>
            <p:ph type="body" sz="quarter" idx="14"/>
          </p:nvPr>
        </p:nvSpPr>
        <p:spPr>
          <a:xfrm>
            <a:off x="230400" y="3332257"/>
            <a:ext cx="8679600" cy="859354"/>
          </a:xfrm>
        </p:spPr>
        <p:txBody>
          <a:bodyPr>
            <a:normAutofit fontScale="62500" lnSpcReduction="20000"/>
          </a:bodyPr>
          <a:lstStyle/>
          <a:p>
            <a:r>
              <a:rPr lang="en-US" altLang="ja-JP" dirty="0"/>
              <a:t>More discussion on the report contents would be needed at RAN1#112</a:t>
            </a:r>
          </a:p>
          <a:p>
            <a:pPr lvl="1"/>
            <a:r>
              <a:rPr lang="en-US" altLang="ja-JP" dirty="0"/>
              <a:t>Estimate how many bits are needed for each report instance, which includes number of configured/reported beams/cells, the necessity of grouping etc. </a:t>
            </a:r>
          </a:p>
          <a:p>
            <a:pPr lvl="1"/>
            <a:r>
              <a:rPr lang="en-US" altLang="ja-JP" dirty="0"/>
              <a:t>The container discussion (i.e. whether PUCCH is supported or not) will be put on hold </a:t>
            </a:r>
          </a:p>
          <a:p>
            <a:pPr lvl="2"/>
            <a:endParaRPr lang="en-US" altLang="ja-JP" dirty="0"/>
          </a:p>
        </p:txBody>
      </p:sp>
      <p:sp>
        <p:nvSpPr>
          <p:cNvPr id="3" name="Title 2">
            <a:extLst>
              <a:ext uri="{FF2B5EF4-FFF2-40B4-BE49-F238E27FC236}">
                <a16:creationId xmlns:a16="http://schemas.microsoft.com/office/drawing/2014/main" id="{1C48E79A-59CA-43F4-BBC8-E1E832E3D711}"/>
              </a:ext>
            </a:extLst>
          </p:cNvPr>
          <p:cNvSpPr>
            <a:spLocks noGrp="1"/>
          </p:cNvSpPr>
          <p:nvPr>
            <p:ph type="title"/>
          </p:nvPr>
        </p:nvSpPr>
        <p:spPr>
          <a:xfrm>
            <a:off x="229767" y="206604"/>
            <a:ext cx="7740000" cy="366254"/>
          </a:xfrm>
        </p:spPr>
        <p:txBody>
          <a:bodyPr/>
          <a:lstStyle/>
          <a:p>
            <a:r>
              <a:rPr lang="zh-CN" altLang="ja-JP" dirty="0"/>
              <a:t>L1 measurement reporting</a:t>
            </a:r>
            <a:r>
              <a:rPr lang="en-US" altLang="zh-CN" dirty="0"/>
              <a:t> - 1</a:t>
            </a:r>
            <a:endParaRPr lang="ja-JP" altLang="en-US" dirty="0"/>
          </a:p>
        </p:txBody>
      </p:sp>
      <p:sp>
        <p:nvSpPr>
          <p:cNvPr id="4" name="Footer Placeholder 3">
            <a:extLst>
              <a:ext uri="{FF2B5EF4-FFF2-40B4-BE49-F238E27FC236}">
                <a16:creationId xmlns:a16="http://schemas.microsoft.com/office/drawing/2014/main" id="{F087DE35-55CF-46CB-95D8-9F3F5A91A716}"/>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 name="TextBox 9">
            <a:extLst>
              <a:ext uri="{FF2B5EF4-FFF2-40B4-BE49-F238E27FC236}">
                <a16:creationId xmlns:a16="http://schemas.microsoft.com/office/drawing/2014/main" id="{E2C2FE2B-6724-4254-BE3D-2D2912191D85}"/>
              </a:ext>
            </a:extLst>
          </p:cNvPr>
          <p:cNvSpPr txBox="1"/>
          <p:nvPr/>
        </p:nvSpPr>
        <p:spPr>
          <a:xfrm>
            <a:off x="258343" y="736839"/>
            <a:ext cx="8679600" cy="243143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 (FL proposal 2-1-1)</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For L1 measurement report for Rel-18 L1/L2 mobility, further study the following mechanisms:</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Report as UCI on PUCCH or PUSCH</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Periodic report on PUCCH, semi-persistent report on PUCCH/PUSCH, and aperiodic report on PUSCH</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Further study potential enhancements to Rel-17 ICBM report format to accommodate Rel-18 scenarios, e.g.</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Inter-frequency measurement, if supported</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Increasing the maximum number of reported beams, which is 4 for Rel-17 ICBM</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Flexible size beam report, e.g. two-part UCI (e.g., the 1st part contains the best beam/cell and the number (e.g., N) of reported beams/cells, the 2nd part contains the rest (N-1) beams/cells</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600200" lvl="3"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Reducing the reporting overhead by e.g. choosing beams/cells per frequency or across frequencies to report (FFS how)</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Report on MAC CE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Both </a:t>
            </a:r>
            <a:r>
              <a:rPr lang="en-GB" altLang="ja-JP" sz="800" dirty="0" err="1">
                <a:effectLst/>
                <a:latin typeface="Arial" panose="020B0604020202020204" pitchFamily="34" charset="0"/>
                <a:ea typeface="ＭＳ ゴシック" panose="020B0609070205080204" pitchFamily="49" charset="-128"/>
                <a:cs typeface="Arial" panose="020B0604020202020204" pitchFamily="34" charset="0"/>
              </a:rPr>
              <a:t>gNB</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scheduled and/or UE initiated (if supported) report are studied</a:t>
            </a:r>
          </a:p>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tabLst>
                <a:tab pos="1066800" algn="l"/>
              </a:tabLst>
            </a:pPr>
            <a:r>
              <a:rPr lang="en-GB" altLang="ja-JP" sz="800" dirty="0">
                <a:effectLst/>
                <a:highlight>
                  <a:srgbClr val="00FF00"/>
                </a:highlight>
                <a:latin typeface="Arial" panose="020B0604020202020204" pitchFamily="34" charset="0"/>
                <a:ea typeface="ＭＳ ゴシック" panose="020B0609070205080204" pitchFamily="49" charset="-128"/>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rPr>
              <a:t>For </a:t>
            </a:r>
            <a:r>
              <a:rPr lang="en-GB" altLang="ja-JP" sz="800" dirty="0" err="1">
                <a:effectLst/>
                <a:latin typeface="Arial" panose="020B0604020202020204" pitchFamily="34" charset="0"/>
                <a:ea typeface="ＭＳ ゴシック" panose="020B0609070205080204" pitchFamily="49" charset="-128"/>
              </a:rPr>
              <a:t>gNB</a:t>
            </a:r>
            <a:r>
              <a:rPr lang="en-GB" altLang="ja-JP" sz="800" dirty="0">
                <a:effectLst/>
                <a:latin typeface="Arial" panose="020B0604020202020204" pitchFamily="34" charset="0"/>
                <a:ea typeface="ＭＳ ゴシック" panose="020B0609070205080204" pitchFamily="49" charset="-128"/>
              </a:rPr>
              <a:t> scheduled L1 measurement report for Rel-18 LTM, report as UCI is supported</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Semi-persistent report on PUSCH, and aperiodic report on PUSCH are supported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FFS: periodic and semi-persistent PUCCH</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In a single report instance, report for serving cell and candidate cell(s) for intra-frequency and/or inter-frequency can be included.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p:txBody>
      </p:sp>
      <p:sp>
        <p:nvSpPr>
          <p:cNvPr id="4793" name="テキスト ボックス 4792">
            <a:extLst>
              <a:ext uri="{FF2B5EF4-FFF2-40B4-BE49-F238E27FC236}">
                <a16:creationId xmlns:a16="http://schemas.microsoft.com/office/drawing/2014/main" id="{24DC9FEC-1EE0-4547-84A8-C5D5B7F2D44D}"/>
              </a:ext>
            </a:extLst>
          </p:cNvPr>
          <p:cNvSpPr txBox="1"/>
          <p:nvPr/>
        </p:nvSpPr>
        <p:spPr>
          <a:xfrm>
            <a:off x="206504" y="4191611"/>
            <a:ext cx="8731439" cy="523220"/>
          </a:xfrm>
          <a:prstGeom prst="rect">
            <a:avLst/>
          </a:prstGeom>
          <a:noFill/>
        </p:spPr>
        <p:txBody>
          <a:bodyPr wrap="square">
            <a:spAutoFit/>
          </a:bodyPr>
          <a:lstStyle/>
          <a:p>
            <a:pPr algn="ctr"/>
            <a:r>
              <a:rPr lang="en-US" altLang="ja-JP" sz="1400" b="1" dirty="0">
                <a:solidFill>
                  <a:srgbClr val="FF0000"/>
                </a:solidFill>
              </a:rPr>
              <a:t>FL plan is to spend some time on the technical discussion on </a:t>
            </a:r>
            <a:r>
              <a:rPr lang="en-US" altLang="ja-JP" sz="1400" b="1" u="sng" dirty="0">
                <a:solidFill>
                  <a:srgbClr val="FF0000"/>
                </a:solidFill>
              </a:rPr>
              <a:t>report contents </a:t>
            </a:r>
            <a:r>
              <a:rPr lang="en-US" altLang="ja-JP" sz="1400" b="1" dirty="0">
                <a:solidFill>
                  <a:srgbClr val="FF0000"/>
                </a:solidFill>
              </a:rPr>
              <a:t>(and means to reduce the overhead, if necessary) </a:t>
            </a:r>
            <a:r>
              <a:rPr lang="en-US" altLang="ja-JP" sz="1400" b="1" u="sng" dirty="0">
                <a:solidFill>
                  <a:srgbClr val="FF0000"/>
                </a:solidFill>
              </a:rPr>
              <a:t>including solution for inter-</a:t>
            </a:r>
            <a:r>
              <a:rPr lang="en-US" altLang="ja-JP" sz="1400" b="1" u="sng" dirty="0" err="1">
                <a:solidFill>
                  <a:srgbClr val="FF0000"/>
                </a:solidFill>
              </a:rPr>
              <a:t>freq</a:t>
            </a:r>
            <a:r>
              <a:rPr lang="en-US" altLang="ja-JP" sz="1400" b="1" u="sng" dirty="0">
                <a:solidFill>
                  <a:srgbClr val="FF0000"/>
                </a:solidFill>
              </a:rPr>
              <a:t> report </a:t>
            </a:r>
            <a:r>
              <a:rPr lang="en-US" altLang="ja-JP" sz="1400" b="1" dirty="0">
                <a:solidFill>
                  <a:srgbClr val="FF0000"/>
                </a:solidFill>
              </a:rPr>
              <a:t>in RAN1#112, and make some decisions</a:t>
            </a:r>
          </a:p>
        </p:txBody>
      </p:sp>
      <p:sp>
        <p:nvSpPr>
          <p:cNvPr id="9951" name="スライド番号プレースホルダー 9950">
            <a:extLst>
              <a:ext uri="{FF2B5EF4-FFF2-40B4-BE49-F238E27FC236}">
                <a16:creationId xmlns:a16="http://schemas.microsoft.com/office/drawing/2014/main" id="{64E85230-0A19-FCA9-97A4-0555236E7F6E}"/>
              </a:ext>
            </a:extLst>
          </p:cNvPr>
          <p:cNvSpPr>
            <a:spLocks noGrp="1"/>
          </p:cNvSpPr>
          <p:nvPr>
            <p:ph type="sldNum" sz="quarter" idx="12"/>
          </p:nvPr>
        </p:nvSpPr>
        <p:spPr/>
        <p:txBody>
          <a:bodyPr/>
          <a:lstStyle/>
          <a:p>
            <a:fld id="{4D029D89-7B63-4C94-AD4D-2E4D6BB83637}" type="slidenum">
              <a:rPr kumimoji="1" lang="ja-JP" altLang="en-US" smtClean="0"/>
              <a:t>16</a:t>
            </a:fld>
            <a:endParaRPr kumimoji="1" lang="ja-JP" altLang="en-US"/>
          </a:p>
        </p:txBody>
      </p:sp>
    </p:spTree>
    <p:extLst>
      <p:ext uri="{BB962C8B-B14F-4D97-AF65-F5344CB8AC3E}">
        <p14:creationId xmlns:p14="http://schemas.microsoft.com/office/powerpoint/2010/main" val="1980639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49B9B3-1CED-4E69-9501-2BB23FD9F738}"/>
              </a:ext>
            </a:extLst>
          </p:cNvPr>
          <p:cNvSpPr>
            <a:spLocks noGrp="1"/>
          </p:cNvSpPr>
          <p:nvPr>
            <p:ph type="body" sz="quarter" idx="14"/>
          </p:nvPr>
        </p:nvSpPr>
        <p:spPr>
          <a:xfrm>
            <a:off x="230400" y="2628208"/>
            <a:ext cx="8679600" cy="1778453"/>
          </a:xfrm>
        </p:spPr>
        <p:txBody>
          <a:bodyPr>
            <a:normAutofit fontScale="40000" lnSpcReduction="20000"/>
          </a:bodyPr>
          <a:lstStyle/>
          <a:p>
            <a:r>
              <a:rPr lang="en-US" altLang="ja-JP" dirty="0"/>
              <a:t>While the interest level of this UE event triggered report is very high, FL has </a:t>
            </a:r>
            <a:r>
              <a:rPr lang="en-US" altLang="ja-JP" u="sng" dirty="0"/>
              <a:t>a strong concern </a:t>
            </a:r>
            <a:r>
              <a:rPr lang="en-US" altLang="ja-JP" dirty="0"/>
              <a:t>to agree on the introduction without looking at the detailed design.</a:t>
            </a:r>
          </a:p>
          <a:p>
            <a:pPr lvl="1"/>
            <a:r>
              <a:rPr lang="en-US" altLang="ja-JP" dirty="0"/>
              <a:t>The proposals by companies at RAN1#111 have just looked at a focused aspect, no comprehensive analysis was shown</a:t>
            </a:r>
          </a:p>
          <a:p>
            <a:pPr lvl="1"/>
            <a:r>
              <a:rPr lang="en-US" altLang="ja-JP" dirty="0"/>
              <a:t>Different approach can be taken for UE event triggered report. Hence, it would not be easy to come up with a single solution</a:t>
            </a:r>
          </a:p>
          <a:p>
            <a:pPr lvl="1"/>
            <a:r>
              <a:rPr lang="en-US" altLang="ja-JP" dirty="0"/>
              <a:t>FL believes this is an optional feature, i.e. LTM will work without this functionality</a:t>
            </a:r>
          </a:p>
          <a:p>
            <a:r>
              <a:rPr lang="en-US" altLang="ja-JP" dirty="0"/>
              <a:t>If UE event triggered report is specified in Rel-18, FL preference is to simplify the RAN1 discussions e.g. as follows</a:t>
            </a:r>
          </a:p>
          <a:p>
            <a:pPr lvl="1"/>
            <a:r>
              <a:rPr lang="en-US" altLang="ja-JP" dirty="0"/>
              <a:t>Reuse the UE event defined for L3 mobility</a:t>
            </a:r>
          </a:p>
          <a:p>
            <a:pPr lvl="1"/>
            <a:r>
              <a:rPr lang="en-US" altLang="ja-JP" dirty="0"/>
              <a:t>Report container is MAC CE only, i.e. PUSCH is used as a report container</a:t>
            </a:r>
          </a:p>
          <a:p>
            <a:pPr lvl="1"/>
            <a:r>
              <a:rPr lang="en-US" altLang="ja-JP" dirty="0"/>
              <a:t>Further discuss the report format</a:t>
            </a:r>
          </a:p>
          <a:p>
            <a:pPr lvl="1"/>
            <a:r>
              <a:rPr lang="en-US" altLang="ja-JP" dirty="0"/>
              <a:t>UE event triggered report configuration is independent from </a:t>
            </a:r>
            <a:r>
              <a:rPr lang="en-US" altLang="ja-JP" dirty="0" err="1"/>
              <a:t>gNB</a:t>
            </a:r>
            <a:r>
              <a:rPr lang="en-US" altLang="ja-JP" dirty="0"/>
              <a:t> scheduled reporting</a:t>
            </a:r>
          </a:p>
          <a:p>
            <a:pPr lvl="1"/>
            <a:r>
              <a:rPr lang="en-US" altLang="ja-JP" dirty="0"/>
              <a:t>Report destination is the serving cell only</a:t>
            </a:r>
          </a:p>
        </p:txBody>
      </p:sp>
      <p:sp>
        <p:nvSpPr>
          <p:cNvPr id="3" name="Title 2">
            <a:extLst>
              <a:ext uri="{FF2B5EF4-FFF2-40B4-BE49-F238E27FC236}">
                <a16:creationId xmlns:a16="http://schemas.microsoft.com/office/drawing/2014/main" id="{1C48E79A-59CA-43F4-BBC8-E1E832E3D711}"/>
              </a:ext>
            </a:extLst>
          </p:cNvPr>
          <p:cNvSpPr>
            <a:spLocks noGrp="1"/>
          </p:cNvSpPr>
          <p:nvPr>
            <p:ph type="title"/>
          </p:nvPr>
        </p:nvSpPr>
        <p:spPr>
          <a:xfrm>
            <a:off x="229767" y="206604"/>
            <a:ext cx="7740000" cy="366254"/>
          </a:xfrm>
        </p:spPr>
        <p:txBody>
          <a:bodyPr/>
          <a:lstStyle/>
          <a:p>
            <a:r>
              <a:rPr lang="zh-CN" altLang="ja-JP" dirty="0"/>
              <a:t>L1 measurement reporting</a:t>
            </a:r>
            <a:r>
              <a:rPr lang="en-US" altLang="zh-CN" dirty="0"/>
              <a:t> - 2</a:t>
            </a:r>
            <a:endParaRPr lang="ja-JP" altLang="en-US" dirty="0"/>
          </a:p>
        </p:txBody>
      </p:sp>
      <p:sp>
        <p:nvSpPr>
          <p:cNvPr id="4" name="Footer Placeholder 3">
            <a:extLst>
              <a:ext uri="{FF2B5EF4-FFF2-40B4-BE49-F238E27FC236}">
                <a16:creationId xmlns:a16="http://schemas.microsoft.com/office/drawing/2014/main" id="{F087DE35-55CF-46CB-95D8-9F3F5A91A716}"/>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 name="TextBox 9">
            <a:extLst>
              <a:ext uri="{FF2B5EF4-FFF2-40B4-BE49-F238E27FC236}">
                <a16:creationId xmlns:a16="http://schemas.microsoft.com/office/drawing/2014/main" id="{E2C2FE2B-6724-4254-BE3D-2D2912191D85}"/>
              </a:ext>
            </a:extLst>
          </p:cNvPr>
          <p:cNvSpPr txBox="1"/>
          <p:nvPr/>
        </p:nvSpPr>
        <p:spPr>
          <a:xfrm>
            <a:off x="258343" y="736839"/>
            <a:ext cx="8679600" cy="181588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solidFill>
                  <a:srgbClr val="000000"/>
                </a:solidFill>
                <a:effectLst/>
                <a:highlight>
                  <a:srgbClr val="00FF00"/>
                </a:highlight>
                <a:latin typeface="Times New Roman" panose="02020603050405020304" pitchFamily="18" charset="0"/>
                <a:ea typeface="ＭＳ ゴシック" panose="020B0609070205080204" pitchFamily="49" charset="-128"/>
              </a:rPr>
              <a:t>Agreement </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Symbol" panose="05050102010706020507" pitchFamily="18" charset="2"/>
              <a:buChar char=""/>
            </a:pPr>
            <a:r>
              <a:rPr lang="en-GB" altLang="ja-JP" sz="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For L1 measurement report for Rel-18 L1/L2 mobility, if UE event triggered report for L1 measurement is supported based on further study</a:t>
            </a:r>
            <a:endParaRPr lang="ja-JP" altLang="ja-JP" sz="800" dirty="0">
              <a:effectLst/>
              <a:latin typeface="Times New Roman" panose="02020603050405020304" pitchFamily="18" charset="0"/>
              <a:ea typeface="SimSun" panose="02010600030101010101" pitchFamily="2" charset="-122"/>
              <a:cs typeface="Times New Roman" panose="02020603050405020304" pitchFamily="18" charset="0"/>
            </a:endParaRPr>
          </a:p>
          <a:p>
            <a:pPr marL="685800" lvl="1"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At least the following aspects may be considered </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How to define UE event and exact definition of events,</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Report container</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Resource allocation/assignment for UE event triggered report </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Necessity of indication to </a:t>
            </a:r>
            <a:r>
              <a:rPr lang="en-GB" altLang="ja-JP" sz="800" dirty="0" err="1">
                <a:solidFill>
                  <a:srgbClr val="000000"/>
                </a:solidFill>
                <a:effectLst/>
                <a:latin typeface="Times New Roman" panose="02020603050405020304" pitchFamily="18" charset="0"/>
                <a:ea typeface="Batang" panose="02030600000101010101" pitchFamily="18" charset="-127"/>
              </a:rPr>
              <a:t>gNB</a:t>
            </a:r>
            <a:r>
              <a:rPr lang="en-GB" altLang="ja-JP" sz="800" dirty="0">
                <a:solidFill>
                  <a:srgbClr val="000000"/>
                </a:solidFill>
                <a:effectLst/>
                <a:latin typeface="Times New Roman" panose="02020603050405020304" pitchFamily="18" charset="0"/>
                <a:ea typeface="Batang" panose="02030600000101010101" pitchFamily="18" charset="-127"/>
              </a:rPr>
              <a:t> when the condition UE event is met, and how</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Necessity to define the condition to start/stop the reporting, </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Contents of the report/reporting format, PCI, RS ID, measurement result etc.</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The interaction with filtered L1 measurement results (if supported) </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Support of simultaneous configuration of both UE event triggered and any of periodic/semi-persistence/aperiodic reporting, and solutions when both of them are configured.</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Report destination, whether the report is sent to serving cell only or can be sent to one or more candidate cell(s).</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Benefit when L3 measurement is involved</a:t>
            </a:r>
            <a:endParaRPr lang="ja-JP" altLang="ja-JP" sz="800" dirty="0">
              <a:effectLst/>
              <a:latin typeface="Times New Roman" panose="02020603050405020304" pitchFamily="18" charset="0"/>
              <a:ea typeface="Batang" panose="02030600000101010101" pitchFamily="18" charset="-127"/>
            </a:endParaRPr>
          </a:p>
        </p:txBody>
      </p:sp>
      <p:sp>
        <p:nvSpPr>
          <p:cNvPr id="4859" name="テキスト ボックス 4858">
            <a:extLst>
              <a:ext uri="{FF2B5EF4-FFF2-40B4-BE49-F238E27FC236}">
                <a16:creationId xmlns:a16="http://schemas.microsoft.com/office/drawing/2014/main" id="{C2113B30-9163-4BD5-9D11-05ECDE407F5E}"/>
              </a:ext>
            </a:extLst>
          </p:cNvPr>
          <p:cNvSpPr txBox="1"/>
          <p:nvPr/>
        </p:nvSpPr>
        <p:spPr>
          <a:xfrm>
            <a:off x="112724" y="4358516"/>
            <a:ext cx="8928863" cy="523220"/>
          </a:xfrm>
          <a:prstGeom prst="rect">
            <a:avLst/>
          </a:prstGeom>
          <a:noFill/>
        </p:spPr>
        <p:txBody>
          <a:bodyPr wrap="square">
            <a:spAutoFit/>
          </a:bodyPr>
          <a:lstStyle/>
          <a:p>
            <a:pPr algn="ctr"/>
            <a:r>
              <a:rPr lang="en-US" altLang="ja-JP" sz="1400" b="1" dirty="0">
                <a:solidFill>
                  <a:srgbClr val="FF0000"/>
                </a:solidFill>
              </a:rPr>
              <a:t>FL plan is to produce a few options (including FL proposal above) for further discussion. </a:t>
            </a:r>
          </a:p>
          <a:p>
            <a:pPr algn="ctr"/>
            <a:r>
              <a:rPr lang="en-US" altLang="ja-JP" sz="1400" b="1" dirty="0">
                <a:solidFill>
                  <a:srgbClr val="FF0000"/>
                </a:solidFill>
              </a:rPr>
              <a:t>If failed, UE event triggered report will be deprioritized in Rel-18 LTM. </a:t>
            </a:r>
          </a:p>
        </p:txBody>
      </p:sp>
      <p:sp>
        <p:nvSpPr>
          <p:cNvPr id="10015" name="スライド番号プレースホルダー 10014">
            <a:extLst>
              <a:ext uri="{FF2B5EF4-FFF2-40B4-BE49-F238E27FC236}">
                <a16:creationId xmlns:a16="http://schemas.microsoft.com/office/drawing/2014/main" id="{8804494F-DC04-ACFE-D190-A00B1556564E}"/>
              </a:ext>
            </a:extLst>
          </p:cNvPr>
          <p:cNvSpPr>
            <a:spLocks noGrp="1"/>
          </p:cNvSpPr>
          <p:nvPr>
            <p:ph type="sldNum" sz="quarter" idx="12"/>
          </p:nvPr>
        </p:nvSpPr>
        <p:spPr/>
        <p:txBody>
          <a:bodyPr/>
          <a:lstStyle/>
          <a:p>
            <a:fld id="{4D029D89-7B63-4C94-AD4D-2E4D6BB83637}" type="slidenum">
              <a:rPr kumimoji="1" lang="ja-JP" altLang="en-US" smtClean="0"/>
              <a:t>17</a:t>
            </a:fld>
            <a:endParaRPr kumimoji="1" lang="ja-JP" altLang="en-US"/>
          </a:p>
        </p:txBody>
      </p:sp>
    </p:spTree>
    <p:extLst>
      <p:ext uri="{BB962C8B-B14F-4D97-AF65-F5344CB8AC3E}">
        <p14:creationId xmlns:p14="http://schemas.microsoft.com/office/powerpoint/2010/main" val="1323997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12023E-E6D4-4770-A8BB-6AE3C620D8EA}"/>
              </a:ext>
            </a:extLst>
          </p:cNvPr>
          <p:cNvSpPr>
            <a:spLocks noGrp="1"/>
          </p:cNvSpPr>
          <p:nvPr>
            <p:ph type="body" sz="quarter" idx="14"/>
          </p:nvPr>
        </p:nvSpPr>
        <p:spPr>
          <a:xfrm>
            <a:off x="230400" y="2571750"/>
            <a:ext cx="8679600" cy="2165850"/>
          </a:xfrm>
        </p:spPr>
        <p:txBody>
          <a:bodyPr>
            <a:normAutofit fontScale="47500" lnSpcReduction="20000"/>
          </a:bodyPr>
          <a:lstStyle/>
          <a:p>
            <a:r>
              <a:rPr lang="en-US" altLang="ja-JP" dirty="0"/>
              <a:t>Resolution of FFS (</a:t>
            </a:r>
            <a:r>
              <a:rPr lang="en-GB" altLang="ja-JP" dirty="0"/>
              <a:t>whether/how to design mechanism for Beam indication for Rel-18 LTM when at least one from serving cell and candidate cell supports only Rel-15 TCI framework)</a:t>
            </a:r>
          </a:p>
          <a:p>
            <a:pPr lvl="1"/>
            <a:r>
              <a:rPr lang="en-GB" altLang="ja-JP" dirty="0"/>
              <a:t>It would be good (at least from network perspective) to specify a solution for the network which does not support unified TCI framework</a:t>
            </a:r>
          </a:p>
          <a:p>
            <a:pPr lvl="2"/>
            <a:r>
              <a:rPr lang="en-GB" altLang="ja-JP" dirty="0"/>
              <a:t>The solution may be simple: “TCI state indication” in LTM trigger MAC CE can just be replaced by “reference QCL-source-RS indication”</a:t>
            </a:r>
          </a:p>
          <a:p>
            <a:pPr lvl="2"/>
            <a:r>
              <a:rPr lang="en-GB" altLang="ja-JP" dirty="0"/>
              <a:t>However, the discussion in RAN1 cannot be so simple!: Multiple approach can be considered for configuration, which requires a lot of RAN1 discussions</a:t>
            </a:r>
          </a:p>
          <a:p>
            <a:pPr lvl="1"/>
            <a:r>
              <a:rPr lang="en-US" altLang="ja-JP" dirty="0"/>
              <a:t>The concern to specify both is:</a:t>
            </a:r>
          </a:p>
          <a:p>
            <a:pPr lvl="2"/>
            <a:r>
              <a:rPr lang="en-US" altLang="ja-JP" dirty="0"/>
              <a:t>Standardization work: RAN1 will have no time to define two solutions</a:t>
            </a:r>
          </a:p>
          <a:p>
            <a:pPr lvl="2"/>
            <a:r>
              <a:rPr lang="en-US" altLang="ja-JP" dirty="0"/>
              <a:t>UE complexity: FL wonders if two solution can really be implemented by UE. If so, what is the purpose to specify two solutions in standard??</a:t>
            </a:r>
          </a:p>
          <a:p>
            <a:r>
              <a:rPr lang="en-US" altLang="ja-JP" dirty="0"/>
              <a:t>FL view: Proceed with Rel-17 unified TCI framework at this moment and FFS part can be discussed considering the overall progress</a:t>
            </a:r>
          </a:p>
          <a:p>
            <a:pPr lvl="2"/>
            <a:endParaRPr lang="ja-JP" altLang="en-US" dirty="0"/>
          </a:p>
        </p:txBody>
      </p:sp>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p:txBody>
          <a:bodyPr/>
          <a:lstStyle/>
          <a:p>
            <a:r>
              <a:rPr lang="en-US" altLang="ja-JP" dirty="0"/>
              <a:t>Beam indication: mechanism</a:t>
            </a:r>
            <a:endParaRPr kumimoji="1" lang="ja-JP" altLang="en-US"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6" name="TextBox 105">
            <a:extLst>
              <a:ext uri="{FF2B5EF4-FFF2-40B4-BE49-F238E27FC236}">
                <a16:creationId xmlns:a16="http://schemas.microsoft.com/office/drawing/2014/main" id="{BECAF64C-AF0B-4A23-9659-D24FD30958AC}"/>
              </a:ext>
            </a:extLst>
          </p:cNvPr>
          <p:cNvSpPr txBox="1"/>
          <p:nvPr/>
        </p:nvSpPr>
        <p:spPr>
          <a:xfrm>
            <a:off x="258343" y="736839"/>
            <a:ext cx="8679600" cy="169277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3-1)</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RAN1 to further study if the beam indication of candidate cell(s) L1/L2 mobility should be designed for a specific TCI framework below, and their potential RAN1 spec impact.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Option A:</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 Beam indication for Rel-18 L1/L2 mobility is designed based on Rel-17 TCI framework mechanism</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Option B: </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Beam indication for Rel-18 L1/L2 mobility is designed based on Rel-15 TCI framework mechanism </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b="1" dirty="0">
                <a:effectLst/>
                <a:latin typeface="Arial" panose="020B0604020202020204" pitchFamily="34" charset="0"/>
                <a:ea typeface="ＭＳ ゴシック" panose="020B0609070205080204" pitchFamily="49" charset="-128"/>
                <a:cs typeface="Arial" panose="020B0604020202020204" pitchFamily="34" charset="0"/>
              </a:rPr>
              <a:t>Option C: </a:t>
            </a: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Beam indication for Rel-18 L1/L2 mobility is designed based on both Rel-15 and Rel-17 TCI framework mechanisms </a:t>
            </a:r>
          </a:p>
          <a:p>
            <a:pPr marL="742950" lvl="1" indent="-285750" algn="just">
              <a:buFont typeface="游ゴシック" panose="020B0400000000000000" pitchFamily="50" charset="-128"/>
              <a:buChar char="-"/>
            </a:pPr>
            <a:endParaRPr lang="en-GB"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rPr>
              <a:t>The beam indication of candidate cell(s) for Rel-18 LTM should be designed based on the following:</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Beam indication for Rel-18 LTM is designed based on Rel-17 unified TCI framework, if both serving cell and candidate cell support Rel-17 unified TCI framework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FFS: whether/how to design mechanism for Beam indication for Rel-18 LTM when at least one from serving cell and candidate cell supports only Rel-15 TCI framework.</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Note: How and whether to indicate the new serving cell(s) and timing for beam indication are separately discussed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p:txBody>
      </p:sp>
      <p:sp>
        <p:nvSpPr>
          <p:cNvPr id="4889" name="テキスト ボックス 4888">
            <a:extLst>
              <a:ext uri="{FF2B5EF4-FFF2-40B4-BE49-F238E27FC236}">
                <a16:creationId xmlns:a16="http://schemas.microsoft.com/office/drawing/2014/main" id="{0CB965F9-243D-42B4-A4B7-A65B62E68363}"/>
              </a:ext>
            </a:extLst>
          </p:cNvPr>
          <p:cNvSpPr txBox="1"/>
          <p:nvPr/>
        </p:nvSpPr>
        <p:spPr>
          <a:xfrm>
            <a:off x="105768" y="4505199"/>
            <a:ext cx="8928863" cy="307777"/>
          </a:xfrm>
          <a:prstGeom prst="rect">
            <a:avLst/>
          </a:prstGeom>
          <a:noFill/>
        </p:spPr>
        <p:txBody>
          <a:bodyPr wrap="square">
            <a:spAutoFit/>
          </a:bodyPr>
          <a:lstStyle/>
          <a:p>
            <a:pPr algn="ctr"/>
            <a:r>
              <a:rPr lang="en-US" altLang="ja-JP" sz="1400" b="1" dirty="0">
                <a:solidFill>
                  <a:srgbClr val="FF0000"/>
                </a:solidFill>
              </a:rPr>
              <a:t>Check companies’ contribution at RAN1#112, and decide the direction </a:t>
            </a:r>
          </a:p>
        </p:txBody>
      </p:sp>
      <p:sp>
        <p:nvSpPr>
          <p:cNvPr id="9279" name="スライド番号プレースホルダー 9278">
            <a:extLst>
              <a:ext uri="{FF2B5EF4-FFF2-40B4-BE49-F238E27FC236}">
                <a16:creationId xmlns:a16="http://schemas.microsoft.com/office/drawing/2014/main" id="{83042F76-2EBB-ED8E-EBA1-EACA3F8635D4}"/>
              </a:ext>
            </a:extLst>
          </p:cNvPr>
          <p:cNvSpPr>
            <a:spLocks noGrp="1"/>
          </p:cNvSpPr>
          <p:nvPr>
            <p:ph type="sldNum" sz="quarter" idx="12"/>
          </p:nvPr>
        </p:nvSpPr>
        <p:spPr/>
        <p:txBody>
          <a:bodyPr/>
          <a:lstStyle/>
          <a:p>
            <a:fld id="{4D029D89-7B63-4C94-AD4D-2E4D6BB83637}" type="slidenum">
              <a:rPr kumimoji="1" lang="ja-JP" altLang="en-US" smtClean="0"/>
              <a:t>18</a:t>
            </a:fld>
            <a:endParaRPr kumimoji="1" lang="ja-JP" altLang="en-US"/>
          </a:p>
        </p:txBody>
      </p:sp>
    </p:spTree>
    <p:extLst>
      <p:ext uri="{BB962C8B-B14F-4D97-AF65-F5344CB8AC3E}">
        <p14:creationId xmlns:p14="http://schemas.microsoft.com/office/powerpoint/2010/main" val="555061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12023E-E6D4-4770-A8BB-6AE3C620D8EA}"/>
              </a:ext>
            </a:extLst>
          </p:cNvPr>
          <p:cNvSpPr>
            <a:spLocks noGrp="1"/>
          </p:cNvSpPr>
          <p:nvPr>
            <p:ph type="body" sz="quarter" idx="14"/>
          </p:nvPr>
        </p:nvSpPr>
        <p:spPr>
          <a:xfrm>
            <a:off x="230400" y="2962657"/>
            <a:ext cx="8679600" cy="1203938"/>
          </a:xfrm>
        </p:spPr>
        <p:txBody>
          <a:bodyPr>
            <a:normAutofit fontScale="40000" lnSpcReduction="20000"/>
          </a:bodyPr>
          <a:lstStyle/>
          <a:p>
            <a:r>
              <a:rPr lang="en-US" altLang="ja-JP" dirty="0"/>
              <a:t>With the approval of Scenario 2, FL believes Scenario 1 and 3 are deemed as an optimization</a:t>
            </a:r>
          </a:p>
          <a:p>
            <a:pPr lvl="1"/>
            <a:r>
              <a:rPr lang="en-US" altLang="ja-JP" dirty="0"/>
              <a:t>Scenario 1 can be supported if the UE and </a:t>
            </a:r>
            <a:r>
              <a:rPr lang="en-US" altLang="ja-JP" dirty="0" err="1"/>
              <a:t>gNB</a:t>
            </a:r>
            <a:r>
              <a:rPr lang="en-US" altLang="ja-JP" dirty="0"/>
              <a:t> supports Rel-17 ICBM</a:t>
            </a:r>
          </a:p>
          <a:p>
            <a:pPr lvl="2"/>
            <a:r>
              <a:rPr lang="en-US" altLang="ja-JP" dirty="0"/>
              <a:t>On top of that, the necessity of specific enhancements needs more discussion</a:t>
            </a:r>
          </a:p>
          <a:p>
            <a:r>
              <a:rPr lang="en-US" altLang="ja-JP" dirty="0"/>
              <a:t>This agreement just give us a high level principle, and we need more detailed discussion on the timing issue</a:t>
            </a:r>
          </a:p>
          <a:p>
            <a:pPr lvl="1"/>
            <a:r>
              <a:rPr lang="en-US" altLang="ja-JP" dirty="0"/>
              <a:t>Indication and activation of TCI state in FFS is a good example</a:t>
            </a:r>
          </a:p>
          <a:p>
            <a:pPr lvl="1"/>
            <a:r>
              <a:rPr lang="en-US" altLang="ja-JP" dirty="0"/>
              <a:t>In addition, update of measurement and report configuration, CSI report, SRS will be an issue</a:t>
            </a:r>
          </a:p>
          <a:p>
            <a:pPr lvl="1"/>
            <a:r>
              <a:rPr lang="en-US" altLang="ja-JP" dirty="0"/>
              <a:t>This may impact on the necessary contents of LTM cell switch command</a:t>
            </a:r>
          </a:p>
          <a:p>
            <a:endParaRPr lang="en-US" altLang="ja-JP" dirty="0"/>
          </a:p>
        </p:txBody>
      </p:sp>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p:txBody>
          <a:bodyPr/>
          <a:lstStyle/>
          <a:p>
            <a:r>
              <a:rPr lang="en-US" altLang="ja-JP" dirty="0"/>
              <a:t>Beam indication: Timing of beam indication </a:t>
            </a:r>
            <a:endParaRPr kumimoji="1" lang="ja-JP" altLang="en-US"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6" name="TextBox 105">
            <a:extLst>
              <a:ext uri="{FF2B5EF4-FFF2-40B4-BE49-F238E27FC236}">
                <a16:creationId xmlns:a16="http://schemas.microsoft.com/office/drawing/2014/main" id="{BECAF64C-AF0B-4A23-9659-D24FD30958AC}"/>
              </a:ext>
            </a:extLst>
          </p:cNvPr>
          <p:cNvSpPr txBox="1"/>
          <p:nvPr/>
        </p:nvSpPr>
        <p:spPr>
          <a:xfrm>
            <a:off x="258343" y="736839"/>
            <a:ext cx="8679600" cy="218521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3-2)</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From RAN1 perspective, the following scenarios can be considered for Rel-18 L1/L2 mobility for beam indication timing. This will be updated </a:t>
            </a: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depending on further RAN1 assessment and RAN2 decision on the time chart</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Scenario 1: Beam indication before cell switch command</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Scenario 2: Beam indication together with cell switch command</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742950" lvl="1" indent="-285750" algn="just">
              <a:buFont typeface="游ゴシック" panose="020B0400000000000000" pitchFamily="50" charset="-128"/>
              <a:buChar char="-"/>
            </a:pPr>
            <a:r>
              <a:rPr lang="en-GB"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rPr>
              <a:t>Scenario 3: Beam indication after cell switch command</a:t>
            </a:r>
            <a:endParaRPr lang="ja-JP" altLang="ja-JP" sz="800" dirty="0">
              <a:solidFill>
                <a:schemeClr val="tx1"/>
              </a:solidFill>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cs typeface="Arial" panose="020B0604020202020204" pitchFamily="34" charset="0"/>
              </a:rPr>
              <a:t>Interested companies are encouraged to further study the validity of the scenarios and the potential spec impact. </a:t>
            </a:r>
          </a:p>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l">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rPr>
              <a:t>For beam indication timing for Rel-18 LTM, </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Support Scenario 2: Beam indication together with cell switch command,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For Rel-17 unified TCI framework,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600200" lvl="3" indent="-22860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Beam indication indicates TCI state for each target serving cell</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FFS: Scenario 1: Beam indication before cell switch command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l">
              <a:buFont typeface="游ゴシック" panose="020B0400000000000000" pitchFamily="50" charset="-128"/>
              <a:buChar char="-"/>
            </a:pPr>
            <a:r>
              <a:rPr lang="en-GB" altLang="ja-JP" sz="800" dirty="0">
                <a:effectLst/>
                <a:latin typeface="Arial" panose="020B0604020202020204" pitchFamily="34" charset="0"/>
                <a:ea typeface="ＭＳ ゴシック" panose="020B0609070205080204" pitchFamily="49" charset="-128"/>
                <a:cs typeface="ＭＳ Ｐゴシック" panose="020B0600070205080204" pitchFamily="50" charset="-128"/>
              </a:rPr>
              <a:t>FFS: Scenario 3: Beam indication after cell switch command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342900" lvl="0" indent="-342900" algn="l">
              <a:buFont typeface="Times New Roman" panose="02020603050405020304" pitchFamily="18" charset="0"/>
              <a:buChar char="-"/>
            </a:pPr>
            <a:r>
              <a:rPr lang="en-GB" altLang="ja-JP" sz="800" dirty="0">
                <a:effectLst/>
                <a:latin typeface="Arial" panose="020B0604020202020204" pitchFamily="34" charset="0"/>
                <a:ea typeface="ＭＳ ゴシック" panose="020B0609070205080204" pitchFamily="49" charset="-128"/>
              </a:rPr>
              <a:t>FFS: Activation of TCI state(s) of target serving and/or candidate cell(s). </a:t>
            </a:r>
            <a:endParaRPr lang="ja-JP" altLang="ja-JP" sz="800" dirty="0">
              <a:effectLst/>
              <a:latin typeface="Times New Roman" panose="02020603050405020304" pitchFamily="18" charset="0"/>
              <a:ea typeface="ＭＳ ゴシック" panose="020B0609070205080204" pitchFamily="49" charset="-128"/>
            </a:endParaRPr>
          </a:p>
        </p:txBody>
      </p:sp>
      <p:sp>
        <p:nvSpPr>
          <p:cNvPr id="7671" name="テキスト ボックス 7670">
            <a:extLst>
              <a:ext uri="{FF2B5EF4-FFF2-40B4-BE49-F238E27FC236}">
                <a16:creationId xmlns:a16="http://schemas.microsoft.com/office/drawing/2014/main" id="{75BC7A68-06E5-4AA4-BEAD-043EA55E6CA0}"/>
              </a:ext>
            </a:extLst>
          </p:cNvPr>
          <p:cNvSpPr txBox="1"/>
          <p:nvPr/>
        </p:nvSpPr>
        <p:spPr>
          <a:xfrm>
            <a:off x="96253" y="4082013"/>
            <a:ext cx="8779067" cy="830997"/>
          </a:xfrm>
          <a:prstGeom prst="rect">
            <a:avLst/>
          </a:prstGeom>
          <a:noFill/>
        </p:spPr>
        <p:txBody>
          <a:bodyPr wrap="square" rtlCol="0">
            <a:spAutoFit/>
          </a:bodyPr>
          <a:lstStyle/>
          <a:p>
            <a:pPr marL="171450" indent="-171450" algn="ctr">
              <a:buFont typeface="Arial" panose="020B0604020202020204" pitchFamily="34" charset="0"/>
              <a:buChar char="•"/>
            </a:pPr>
            <a:r>
              <a:rPr kumimoji="1" lang="en-US" altLang="ja-JP" sz="1200" b="1" dirty="0">
                <a:solidFill>
                  <a:schemeClr val="accent1"/>
                </a:solidFill>
              </a:rPr>
              <a:t>RAN1 to check the strong necessity of optimization for scenario 1 and support of scenario 3 from the RAN1#112 contributions. Unless confirmed, these scenarios are deprioritized. (Note: FL believes/assumes scenario 1 </a:t>
            </a:r>
            <a:r>
              <a:rPr kumimoji="1" lang="en-US" altLang="ja-JP" sz="1200" b="1">
                <a:solidFill>
                  <a:schemeClr val="accent1"/>
                </a:solidFill>
              </a:rPr>
              <a:t>(as simultaneous </a:t>
            </a:r>
            <a:r>
              <a:rPr kumimoji="1" lang="en-US" altLang="ja-JP" sz="1200" b="1" dirty="0">
                <a:solidFill>
                  <a:schemeClr val="accent1"/>
                </a:solidFill>
              </a:rPr>
              <a:t>operation of Rel-17 ICBM and Rel-18 LTM) is supported,</a:t>
            </a:r>
            <a:r>
              <a:rPr kumimoji="1" lang="ja-JP" altLang="en-US" sz="1200" b="1" dirty="0">
                <a:solidFill>
                  <a:schemeClr val="accent1"/>
                </a:solidFill>
              </a:rPr>
              <a:t> </a:t>
            </a:r>
            <a:r>
              <a:rPr kumimoji="1" lang="en-US" altLang="ja-JP" sz="1200" b="1" dirty="0">
                <a:solidFill>
                  <a:schemeClr val="accent1"/>
                </a:solidFill>
              </a:rPr>
              <a:t>and it needs to be confirmed/agreed in RAN1#112).  </a:t>
            </a:r>
          </a:p>
          <a:p>
            <a:pPr marL="171450" indent="-171450" algn="ctr">
              <a:buFont typeface="Arial" panose="020B0604020202020204" pitchFamily="34" charset="0"/>
              <a:buChar char="•"/>
            </a:pPr>
            <a:r>
              <a:rPr kumimoji="1" lang="en-US" altLang="ja-JP" sz="1200" b="1" dirty="0">
                <a:solidFill>
                  <a:schemeClr val="accent1"/>
                </a:solidFill>
              </a:rPr>
              <a:t>Activation of TCI state(s) for scenarios will be discussed together with other procedure issues.</a:t>
            </a:r>
          </a:p>
        </p:txBody>
      </p:sp>
      <p:sp>
        <p:nvSpPr>
          <p:cNvPr id="12703" name="スライド番号プレースホルダー 12702">
            <a:extLst>
              <a:ext uri="{FF2B5EF4-FFF2-40B4-BE49-F238E27FC236}">
                <a16:creationId xmlns:a16="http://schemas.microsoft.com/office/drawing/2014/main" id="{BD82BC26-05BC-B09B-A7ED-BEF8D57A2D7B}"/>
              </a:ext>
            </a:extLst>
          </p:cNvPr>
          <p:cNvSpPr>
            <a:spLocks noGrp="1"/>
          </p:cNvSpPr>
          <p:nvPr>
            <p:ph type="sldNum" sz="quarter" idx="12"/>
          </p:nvPr>
        </p:nvSpPr>
        <p:spPr/>
        <p:txBody>
          <a:bodyPr/>
          <a:lstStyle/>
          <a:p>
            <a:fld id="{4D029D89-7B63-4C94-AD4D-2E4D6BB83637}" type="slidenum">
              <a:rPr kumimoji="1" lang="ja-JP" altLang="en-US" smtClean="0"/>
              <a:t>19</a:t>
            </a:fld>
            <a:endParaRPr kumimoji="1" lang="ja-JP" altLang="en-US"/>
          </a:p>
        </p:txBody>
      </p:sp>
    </p:spTree>
    <p:extLst>
      <p:ext uri="{BB962C8B-B14F-4D97-AF65-F5344CB8AC3E}">
        <p14:creationId xmlns:p14="http://schemas.microsoft.com/office/powerpoint/2010/main" val="1484059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62A1F-1514-479D-A239-10E3E0001042}"/>
              </a:ext>
            </a:extLst>
          </p:cNvPr>
          <p:cNvSpPr>
            <a:spLocks noGrp="1"/>
          </p:cNvSpPr>
          <p:nvPr>
            <p:ph type="ctrTitle"/>
          </p:nvPr>
        </p:nvSpPr>
        <p:spPr/>
        <p:txBody>
          <a:bodyPr/>
          <a:lstStyle/>
          <a:p>
            <a:r>
              <a:rPr kumimoji="1" lang="en-US" altLang="ja-JP" dirty="0"/>
              <a:t>Overview</a:t>
            </a:r>
            <a:endParaRPr kumimoji="1" lang="ja-JP" altLang="en-US" dirty="0"/>
          </a:p>
        </p:txBody>
      </p:sp>
      <p:sp>
        <p:nvSpPr>
          <p:cNvPr id="3" name="Subtitle 2">
            <a:extLst>
              <a:ext uri="{FF2B5EF4-FFF2-40B4-BE49-F238E27FC236}">
                <a16:creationId xmlns:a16="http://schemas.microsoft.com/office/drawing/2014/main" id="{6A388B5D-2317-41E1-923A-793891FEC33E}"/>
              </a:ext>
            </a:extLst>
          </p:cNvPr>
          <p:cNvSpPr>
            <a:spLocks noGrp="1"/>
          </p:cNvSpPr>
          <p:nvPr>
            <p:ph type="subTitle" idx="1"/>
          </p:nvPr>
        </p:nvSpPr>
        <p:spPr/>
        <p:txBody>
          <a:bodyPr/>
          <a:lstStyle/>
          <a:p>
            <a:endParaRPr kumimoji="1" lang="ja-JP" altLang="en-US"/>
          </a:p>
        </p:txBody>
      </p:sp>
      <p:sp>
        <p:nvSpPr>
          <p:cNvPr id="4" name="Footer Placeholder 3">
            <a:extLst>
              <a:ext uri="{FF2B5EF4-FFF2-40B4-BE49-F238E27FC236}">
                <a16:creationId xmlns:a16="http://schemas.microsoft.com/office/drawing/2014/main" id="{EEFCD1CB-6E55-40EB-83A7-680718F70F0B}"/>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609" name="スライド番号プレースホルダー 2608">
            <a:extLst>
              <a:ext uri="{FF2B5EF4-FFF2-40B4-BE49-F238E27FC236}">
                <a16:creationId xmlns:a16="http://schemas.microsoft.com/office/drawing/2014/main" id="{AF57D7A4-F8B5-4326-7615-5FD27DF1F0F9}"/>
              </a:ext>
            </a:extLst>
          </p:cNvPr>
          <p:cNvSpPr>
            <a:spLocks noGrp="1"/>
          </p:cNvSpPr>
          <p:nvPr>
            <p:ph type="sldNum" sz="quarter" idx="4"/>
          </p:nvPr>
        </p:nvSpPr>
        <p:spPr/>
        <p:txBody>
          <a:bodyPr/>
          <a:lstStyle/>
          <a:p>
            <a:fld id="{4D029D89-7B63-4C94-AD4D-2E4D6BB83637}" type="slidenum">
              <a:rPr kumimoji="1" lang="ja-JP" altLang="en-US" smtClean="0"/>
              <a:pPr/>
              <a:t>2</a:t>
            </a:fld>
            <a:endParaRPr kumimoji="1" lang="ja-JP" altLang="en-US"/>
          </a:p>
        </p:txBody>
      </p:sp>
    </p:spTree>
    <p:extLst>
      <p:ext uri="{BB962C8B-B14F-4D97-AF65-F5344CB8AC3E}">
        <p14:creationId xmlns:p14="http://schemas.microsoft.com/office/powerpoint/2010/main" val="1220339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p:txBody>
          <a:bodyPr/>
          <a:lstStyle/>
          <a:p>
            <a:r>
              <a:rPr lang="en-US" altLang="ja-JP" dirty="0"/>
              <a:t>Cell switch command</a:t>
            </a:r>
            <a:endParaRPr kumimoji="1" lang="ja-JP" altLang="en-US"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6" name="TextBox 105">
            <a:extLst>
              <a:ext uri="{FF2B5EF4-FFF2-40B4-BE49-F238E27FC236}">
                <a16:creationId xmlns:a16="http://schemas.microsoft.com/office/drawing/2014/main" id="{BECAF64C-AF0B-4A23-9659-D24FD30958AC}"/>
              </a:ext>
            </a:extLst>
          </p:cNvPr>
          <p:cNvSpPr txBox="1"/>
          <p:nvPr/>
        </p:nvSpPr>
        <p:spPr>
          <a:xfrm>
            <a:off x="258343" y="736839"/>
            <a:ext cx="8679600" cy="280076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4-1)</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ea typeface="ＭＳ ゴシック" panose="020B0609070205080204" pitchFamily="49" charset="-128"/>
              </a:rPr>
              <a:t>Interested companies are encouraged to perform technical analysis of the cell switch command from a RAN1 point of view, e.g.</a:t>
            </a:r>
            <a:endParaRPr lang="ja-JP" altLang="ja-JP" sz="800" dirty="0">
              <a:effectLst/>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effectLst/>
                <a:ea typeface="ＭＳ ゴシック" panose="020B0609070205080204" pitchFamily="49" charset="-128"/>
                <a:cs typeface="ＭＳ Ｐゴシック" panose="020B0600070205080204" pitchFamily="50" charset="-128"/>
              </a:rPr>
              <a:t>Necessary information included in the command, which is relevant for RAN1 discussion</a:t>
            </a:r>
            <a:endParaRPr lang="ja-JP" altLang="ja-JP" sz="800" dirty="0">
              <a:effectLst/>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ea typeface="ＭＳ ゴシック" panose="020B0609070205080204" pitchFamily="49" charset="-128"/>
                <a:cs typeface="ＭＳ Ｐゴシック" panose="020B0600070205080204" pitchFamily="50" charset="-128"/>
              </a:rPr>
              <a:t>Necessary number of bits for the information</a:t>
            </a:r>
            <a:endParaRPr lang="ja-JP" altLang="ja-JP" sz="800" dirty="0">
              <a:effectLst/>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ea typeface="ＭＳ ゴシック" panose="020B0609070205080204" pitchFamily="49" charset="-128"/>
                <a:cs typeface="ＭＳ Ｐゴシック" panose="020B0600070205080204" pitchFamily="50" charset="-128"/>
              </a:rPr>
              <a:t>L1 impact or concern to use DCI or MAC CE for L1/L2 cell switch command</a:t>
            </a:r>
          </a:p>
          <a:p>
            <a:pPr algn="just"/>
            <a:endParaRPr lang="en-GB"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p>
          <a:p>
            <a:pPr algn="just"/>
            <a:r>
              <a:rPr lang="en-GB" altLang="ja-JP" sz="800" dirty="0">
                <a:latin typeface="Arial" panose="020B0604020202020204" pitchFamily="34" charset="0"/>
                <a:ea typeface="ＭＳ ゴシック" panose="020B0609070205080204" pitchFamily="49" charset="-128"/>
                <a:cs typeface="Times New Roman" panose="02020603050405020304" pitchFamily="18" charset="0"/>
              </a:rPr>
              <a:t>The following proposal was postponed</a:t>
            </a:r>
            <a:endParaRPr lang="ja-JP" altLang="ja-JP" sz="800" dirty="0">
              <a:latin typeface="Arial" panose="020B0604020202020204" pitchFamily="34" charset="0"/>
              <a:ea typeface="ＭＳ ゴシック" panose="020B0609070205080204" pitchFamily="49" charset="-128"/>
              <a:cs typeface="Times New Roman" panose="02020603050405020304" pitchFamily="18" charset="0"/>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The following contents are further studied for the contents included in the cell switch command from layer 1 perspective. The bit number required for the contents</a:t>
            </a:r>
            <a:r>
              <a:rPr lang="en-GB" altLang="ja-JP" sz="800" dirty="0">
                <a:solidFill>
                  <a:srgbClr val="FF0000"/>
                </a:solidFill>
                <a:effectLst/>
                <a:latin typeface="Times New Roman" panose="02020603050405020304" pitchFamily="18" charset="0"/>
                <a:ea typeface="ＭＳ ゴシック" panose="020B0609070205080204" pitchFamily="49" charset="-128"/>
              </a:rPr>
              <a:t> and the condition of existence </a:t>
            </a:r>
            <a:r>
              <a:rPr lang="en-GB" altLang="ja-JP" sz="800" dirty="0">
                <a:effectLst/>
                <a:latin typeface="Times New Roman" panose="02020603050405020304" pitchFamily="18" charset="0"/>
                <a:ea typeface="ＭＳ ゴシック" panose="020B0609070205080204" pitchFamily="49" charset="-128"/>
              </a:rPr>
              <a:t>needs further discussion. </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Cell identity / Cell group identity</a:t>
            </a:r>
            <a:r>
              <a:rPr lang="en-GB" altLang="ja-JP" sz="800" strike="sngStrike"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 – (ID or index?, what is the necessity from physical layer POV)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TCI state ID/Beam indication –</a:t>
            </a:r>
            <a:r>
              <a:rPr lang="en-GB" altLang="ja-JP" sz="800" dirty="0">
                <a:effectLst/>
                <a:highlight>
                  <a:srgbClr val="FFFF00"/>
                </a:highlight>
                <a:latin typeface="Times New Roman" panose="02020603050405020304" pitchFamily="18" charset="0"/>
                <a:ea typeface="ＭＳ ゴシック" panose="020B0609070205080204" pitchFamily="49" charset="-128"/>
                <a:cs typeface="ＭＳ Ｐゴシック" panose="020B0600070205080204" pitchFamily="50" charset="-128"/>
              </a:rPr>
              <a:t>FL note: the relationship with the timing discussion (i.e. beam indication before cell switch command) need to be discussed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DL/UL BWP indication</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strike="sngStrike" dirty="0">
                <a:effectLst/>
                <a:latin typeface="Times New Roman" panose="02020603050405020304" pitchFamily="18" charset="0"/>
                <a:ea typeface="ＭＳ ゴシック" panose="020B0609070205080204" pitchFamily="49" charset="-128"/>
                <a:cs typeface="ＭＳ Ｐゴシック" panose="020B0600070205080204" pitchFamily="50" charset="-128"/>
              </a:rPr>
              <a:t>Differentiation between Rel-17 ICBM and Rel-18 LTM (if the DCI for Rel-17 ICBM is reused for cell switch command) </a:t>
            </a:r>
            <a:r>
              <a:rPr lang="en-GB" altLang="ja-JP" sz="800" dirty="0">
                <a:effectLst/>
                <a:highlight>
                  <a:srgbClr val="FFFF00"/>
                </a:highlight>
                <a:latin typeface="Times New Roman" panose="02020603050405020304" pitchFamily="18" charset="0"/>
                <a:ea typeface="ＭＳ ゴシック" panose="020B0609070205080204" pitchFamily="49" charset="-128"/>
                <a:cs typeface="ＭＳ Ｐゴシック" panose="020B0600070205080204" pitchFamily="50" charset="-128"/>
              </a:rPr>
              <a:t>FL note: RAN2 agreed to use MAC CE for cell switch triggering</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a:t>
            </a:r>
            <a:r>
              <a:rPr lang="en-GB" altLang="ja-JP" sz="800" b="1" dirty="0">
                <a:effectLst/>
                <a:highlight>
                  <a:srgbClr val="FFFF00"/>
                </a:highlight>
                <a:latin typeface="Times New Roman" panose="02020603050405020304" pitchFamily="18" charset="0"/>
                <a:ea typeface="ＭＳ ゴシック" panose="020B0609070205080204" pitchFamily="49" charset="-128"/>
                <a:cs typeface="ＭＳ Ｐゴシック" panose="020B0600070205080204" pitchFamily="50" charset="-128"/>
              </a:rPr>
              <a:t>on Tuesday in this meeting</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TA value </a:t>
            </a:r>
            <a:r>
              <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and/or TA acquisition indication</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strike="sngStrike" dirty="0">
                <a:effectLst/>
                <a:latin typeface="Times New Roman" panose="02020603050405020304" pitchFamily="18" charset="0"/>
                <a:ea typeface="ＭＳ ゴシック" panose="020B0609070205080204" pitchFamily="49" charset="-128"/>
                <a:cs typeface="ＭＳ Ｐゴシック" panose="020B0600070205080204" pitchFamily="50" charset="-128"/>
              </a:rPr>
              <a:t>[UL resource indication for sending acknowledgement of LTM </a:t>
            </a:r>
            <a:r>
              <a:rPr lang="en-GB" altLang="ja-JP" sz="800" strike="sngStrike"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a:t>
            </a:r>
            <a:r>
              <a:rPr lang="en-GB" altLang="ja-JP" sz="800" strike="sngStrike" dirty="0">
                <a:effectLst/>
                <a:latin typeface="Times New Roman" panose="02020603050405020304" pitchFamily="18" charset="0"/>
                <a:ea typeface="ＭＳ ゴシック" panose="020B0609070205080204" pitchFamily="49" charset="-128"/>
                <a:cs typeface="ＭＳ Ｐゴシック" panose="020B0600070205080204" pitchFamily="50" charset="-128"/>
              </a:rPr>
              <a:t>if RAN1 identify the necessity from L1 point of view</a:t>
            </a:r>
            <a:r>
              <a:rPr lang="en-GB" altLang="ja-JP" sz="800" strike="sngStrike"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a:t>
            </a:r>
            <a:r>
              <a:rPr lang="en-GB" altLang="ja-JP" sz="800" strike="sngStrike" dirty="0">
                <a:effectLst/>
                <a:latin typeface="Times New Roman" panose="02020603050405020304" pitchFamily="18" charset="0"/>
                <a:ea typeface="ＭＳ ゴシック" panose="020B0609070205080204" pitchFamily="49" charset="-128"/>
                <a:cs typeface="ＭＳ Ｐゴシック" panose="020B0600070205080204" pitchFamily="50" charset="-128"/>
              </a:rPr>
              <a:t>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Triggered aperiodic CSI-RS resource </a:t>
            </a:r>
            <a:r>
              <a:rPr lang="en-GB" altLang="ja-JP" sz="800" dirty="0" err="1">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indice</a:t>
            </a:r>
            <a:r>
              <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(s)/ CSI-RS resource set ID/CSI report setting ID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e.g. for </a:t>
            </a:r>
            <a:r>
              <a:rPr lang="en-GB" altLang="ja-JP" sz="800" dirty="0" err="1">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gNB</a:t>
            </a:r>
            <a:r>
              <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/UE beam refinement, TRS tracking after cell switch command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Triggered aperiodic SRS resource set ID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algn="just"/>
            <a:endParaRPr lang="ja-JP" altLang="ja-JP" sz="800" dirty="0">
              <a:effectLst/>
              <a:ea typeface="ＭＳ ゴシック" panose="020B0609070205080204" pitchFamily="49" charset="-128"/>
              <a:cs typeface="ＭＳ Ｐゴシック" panose="020B0600070205080204" pitchFamily="50" charset="-128"/>
            </a:endParaRPr>
          </a:p>
        </p:txBody>
      </p:sp>
      <p:sp>
        <p:nvSpPr>
          <p:cNvPr id="8" name="テキスト プレースホルダー 7">
            <a:extLst>
              <a:ext uri="{FF2B5EF4-FFF2-40B4-BE49-F238E27FC236}">
                <a16:creationId xmlns:a16="http://schemas.microsoft.com/office/drawing/2014/main" id="{39BD8B1B-EE5B-4908-80F3-BC881CFA3F58}"/>
              </a:ext>
            </a:extLst>
          </p:cNvPr>
          <p:cNvSpPr>
            <a:spLocks noGrp="1"/>
          </p:cNvSpPr>
          <p:nvPr>
            <p:ph type="body" sz="quarter" idx="14"/>
          </p:nvPr>
        </p:nvSpPr>
        <p:spPr>
          <a:xfrm>
            <a:off x="230400" y="3756512"/>
            <a:ext cx="8679600" cy="981087"/>
          </a:xfrm>
        </p:spPr>
        <p:txBody>
          <a:bodyPr>
            <a:normAutofit fontScale="70000" lnSpcReduction="20000"/>
          </a:bodyPr>
          <a:lstStyle/>
          <a:p>
            <a:r>
              <a:rPr lang="en-US" altLang="ja-JP" dirty="0"/>
              <a:t>The final form of this proposal is a good starting point of RAN1#112 discussions</a:t>
            </a:r>
          </a:p>
          <a:p>
            <a:r>
              <a:rPr lang="en-US" altLang="ja-JP" dirty="0"/>
              <a:t>Firstly, RAN1 needs to look at the overall procedure for our better understanding</a:t>
            </a:r>
          </a:p>
          <a:p>
            <a:pPr lvl="1"/>
            <a:r>
              <a:rPr lang="en-US" altLang="ja-JP" dirty="0">
                <a:solidFill>
                  <a:srgbClr val="FF0000"/>
                </a:solidFill>
                <a:sym typeface="Wingdings" panose="05000000000000000000" pitchFamily="2" charset="2"/>
              </a:rPr>
              <a:t> </a:t>
            </a:r>
            <a:r>
              <a:rPr lang="en-US" altLang="ja-JP" dirty="0">
                <a:solidFill>
                  <a:srgbClr val="FF0000"/>
                </a:solidFill>
              </a:rPr>
              <a:t>The same observation as the previous slide</a:t>
            </a:r>
            <a:endParaRPr lang="ja-JP" altLang="en-US" dirty="0">
              <a:solidFill>
                <a:srgbClr val="FF0000"/>
              </a:solidFill>
            </a:endParaRPr>
          </a:p>
        </p:txBody>
      </p:sp>
      <p:sp>
        <p:nvSpPr>
          <p:cNvPr id="5278" name="スライド番号プレースホルダー 5277">
            <a:extLst>
              <a:ext uri="{FF2B5EF4-FFF2-40B4-BE49-F238E27FC236}">
                <a16:creationId xmlns:a16="http://schemas.microsoft.com/office/drawing/2014/main" id="{567242EA-AFDB-6D2B-1883-B6ED50B2197B}"/>
              </a:ext>
            </a:extLst>
          </p:cNvPr>
          <p:cNvSpPr>
            <a:spLocks noGrp="1"/>
          </p:cNvSpPr>
          <p:nvPr>
            <p:ph type="sldNum" sz="quarter" idx="12"/>
          </p:nvPr>
        </p:nvSpPr>
        <p:spPr/>
        <p:txBody>
          <a:bodyPr/>
          <a:lstStyle/>
          <a:p>
            <a:fld id="{4D029D89-7B63-4C94-AD4D-2E4D6BB83637}" type="slidenum">
              <a:rPr kumimoji="1" lang="ja-JP" altLang="en-US" smtClean="0"/>
              <a:t>20</a:t>
            </a:fld>
            <a:endParaRPr kumimoji="1" lang="ja-JP" altLang="en-US"/>
          </a:p>
        </p:txBody>
      </p:sp>
    </p:spTree>
    <p:extLst>
      <p:ext uri="{BB962C8B-B14F-4D97-AF65-F5344CB8AC3E}">
        <p14:creationId xmlns:p14="http://schemas.microsoft.com/office/powerpoint/2010/main" val="61062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12023E-E6D4-4770-A8BB-6AE3C620D8EA}"/>
              </a:ext>
            </a:extLst>
          </p:cNvPr>
          <p:cNvSpPr>
            <a:spLocks noGrp="1"/>
          </p:cNvSpPr>
          <p:nvPr>
            <p:ph type="body" sz="quarter" idx="14"/>
          </p:nvPr>
        </p:nvSpPr>
        <p:spPr>
          <a:xfrm>
            <a:off x="230400" y="3021179"/>
            <a:ext cx="8679600" cy="1565812"/>
          </a:xfrm>
        </p:spPr>
        <p:txBody>
          <a:bodyPr>
            <a:normAutofit fontScale="55000" lnSpcReduction="20000"/>
          </a:bodyPr>
          <a:lstStyle/>
          <a:p>
            <a:r>
              <a:rPr lang="en-US" altLang="ja-JP" dirty="0"/>
              <a:t>DL synchronization prior to the LTM cell switch command, and RAN1 spec impact would be small</a:t>
            </a:r>
          </a:p>
          <a:p>
            <a:pPr lvl="1"/>
            <a:r>
              <a:rPr lang="en-US" altLang="ja-JP" dirty="0"/>
              <a:t>No immediate action is necessary at RAN1#112</a:t>
            </a:r>
          </a:p>
          <a:p>
            <a:r>
              <a:rPr lang="en-US" altLang="ja-JP" dirty="0"/>
              <a:t>Open issues: RAN1 to discuss whether they are essential or optimization (while FL thinks they are just for optimization: LTM will work without these functionalities)</a:t>
            </a:r>
          </a:p>
          <a:p>
            <a:pPr lvl="1"/>
            <a:r>
              <a:rPr lang="en-GB" altLang="ja-JP" dirty="0"/>
              <a:t>TRS tracking for candidate cell(s)</a:t>
            </a:r>
          </a:p>
          <a:p>
            <a:pPr lvl="1"/>
            <a:r>
              <a:rPr lang="en-GB" altLang="ja-JP" dirty="0"/>
              <a:t>CSI acquisition for candidate cell(s)</a:t>
            </a:r>
          </a:p>
          <a:p>
            <a:pPr lvl="1"/>
            <a:r>
              <a:rPr lang="en-GB" altLang="ja-JP" dirty="0"/>
              <a:t>Activation/Selection of TCI states for candidate cell(s),</a:t>
            </a:r>
            <a:endParaRPr lang="en-US" altLang="ja-JP" dirty="0"/>
          </a:p>
        </p:txBody>
      </p:sp>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a:xfrm>
            <a:off x="229767" y="23476"/>
            <a:ext cx="7740000" cy="732508"/>
          </a:xfrm>
        </p:spPr>
        <p:txBody>
          <a:bodyPr/>
          <a:lstStyle/>
          <a:p>
            <a:r>
              <a:rPr lang="en-US" altLang="ja-JP" dirty="0"/>
              <a:t>Preparation for handover before reception of cell switch command</a:t>
            </a:r>
            <a:endParaRPr kumimoji="1" lang="ja-JP" altLang="en-US"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106" name="TextBox 105">
            <a:extLst>
              <a:ext uri="{FF2B5EF4-FFF2-40B4-BE49-F238E27FC236}">
                <a16:creationId xmlns:a16="http://schemas.microsoft.com/office/drawing/2014/main" id="{BECAF64C-AF0B-4A23-9659-D24FD30958AC}"/>
              </a:ext>
            </a:extLst>
          </p:cNvPr>
          <p:cNvSpPr txBox="1"/>
          <p:nvPr/>
        </p:nvSpPr>
        <p:spPr>
          <a:xfrm>
            <a:off x="258343" y="736839"/>
            <a:ext cx="8679600" cy="218521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Arial" panose="020B0604020202020204" pitchFamily="34" charset="0"/>
                <a:ea typeface="ＭＳ ゴシック" panose="020B0609070205080204" pitchFamily="49" charset="-128"/>
                <a:cs typeface="Arial" panose="020B0604020202020204" pitchFamily="34" charset="0"/>
              </a:rPr>
              <a:t>Agreement(FL proposal 5-1)</a:t>
            </a:r>
            <a:endParaRPr lang="ja-JP" altLang="ja-JP" sz="800" dirty="0">
              <a:effectLst/>
              <a:latin typeface="Arial" panose="020B0604020202020204" pitchFamily="34" charset="0"/>
              <a:ea typeface="ＭＳ ゴシック" panose="020B0609070205080204" pitchFamily="49" charset="-128"/>
              <a:cs typeface="Arial" panose="020B0604020202020204" pitchFamily="34" charset="0"/>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RAN1 to further study the potential RAN1 enhancements and spec impact to perform </a:t>
            </a:r>
            <a:r>
              <a:rPr lang="en-GB" altLang="ja-JP" sz="800" dirty="0">
                <a:solidFill>
                  <a:srgbClr val="70AD47"/>
                </a:solidFill>
                <a:effectLst/>
                <a:latin typeface="Times New Roman" panose="02020603050405020304" pitchFamily="18" charset="0"/>
                <a:ea typeface="ＭＳ ゴシック" panose="020B0609070205080204" pitchFamily="49" charset="-128"/>
              </a:rPr>
              <a:t>at least </a:t>
            </a:r>
            <a:r>
              <a:rPr lang="en-GB" altLang="ja-JP" sz="800" dirty="0">
                <a:effectLst/>
                <a:latin typeface="Times New Roman" panose="02020603050405020304" pitchFamily="18" charset="0"/>
                <a:ea typeface="ＭＳ ゴシック" panose="020B0609070205080204" pitchFamily="49" charset="-128"/>
              </a:rPr>
              <a:t>the following procedures prior to the reception of L1/L2 cell switch command aiming at the reduction of handover delay / interruption</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solidFill>
                  <a:srgbClr val="FF0000"/>
                </a:solidFill>
                <a:effectLst/>
                <a:highlight>
                  <a:srgbClr val="00FFFF"/>
                </a:highlight>
                <a:latin typeface="Times New Roman" panose="02020603050405020304" pitchFamily="18" charset="0"/>
                <a:ea typeface="ＭＳ ゴシック" panose="020B0609070205080204" pitchFamily="49" charset="-128"/>
                <a:cs typeface="ＭＳ Ｐゴシック" panose="020B0600070205080204" pitchFamily="50" charset="-128"/>
              </a:rPr>
              <a:t>DL synchronization </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for candidate cell(s)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TRS tracking for candidate cell(s)</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CSI acquisition for candidate cell(s)</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solidFill>
                  <a:srgbClr val="70AD47"/>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Activation/</a:t>
            </a:r>
            <a:r>
              <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rPr>
              <a:t>Selection </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of TCI states for candidate cell(s), if feasible </a:t>
            </a:r>
            <a:r>
              <a:rPr lang="en-GB" altLang="ja-JP" sz="800" dirty="0" err="1">
                <a:solidFill>
                  <a:srgbClr val="FF0000"/>
                </a:solidFill>
                <a:effectLst/>
                <a:highlight>
                  <a:srgbClr val="FFFF00"/>
                </a:highlight>
                <a:latin typeface="Times New Roman" panose="02020603050405020304" pitchFamily="18" charset="0"/>
                <a:ea typeface="ＭＳ ゴシック" panose="020B0609070205080204" pitchFamily="49" charset="-128"/>
                <a:cs typeface="ＭＳ Ｐゴシック" panose="020B0600070205080204" pitchFamily="50" charset="-128"/>
              </a:rPr>
              <a:t>FL:Qualcomm</a:t>
            </a:r>
            <a:r>
              <a:rPr lang="en-GB" altLang="ja-JP" sz="800" dirty="0">
                <a:solidFill>
                  <a:srgbClr val="FF0000"/>
                </a:solidFill>
                <a:effectLst/>
                <a:highlight>
                  <a:srgbClr val="FFFF00"/>
                </a:highlight>
                <a:latin typeface="Times New Roman" panose="02020603050405020304" pitchFamily="18" charset="0"/>
                <a:ea typeface="ＭＳ ゴシック" panose="020B0609070205080204" pitchFamily="49" charset="-128"/>
                <a:cs typeface="ＭＳ Ｐゴシック" panose="020B0600070205080204" pitchFamily="50" charset="-128"/>
              </a:rPr>
              <a:t> suggests to add “activation” back</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Note: </a:t>
            </a:r>
            <a:r>
              <a:rPr lang="en-GB" altLang="ja-JP" sz="800" dirty="0">
                <a:effectLst/>
                <a:highlight>
                  <a:srgbClr val="00FFFF"/>
                </a:highlight>
                <a:latin typeface="Times New Roman" panose="02020603050405020304" pitchFamily="18" charset="0"/>
                <a:ea typeface="ＭＳ ゴシック" panose="020B0609070205080204" pitchFamily="49" charset="-128"/>
                <a:cs typeface="ＭＳ Ｐゴシック" panose="020B0600070205080204" pitchFamily="50" charset="-128"/>
              </a:rPr>
              <a:t>Uplink synchronization </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aspect will not be discussed under this A.I.</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r>
              <a:rPr lang="en-GB" altLang="ja-JP" sz="800" dirty="0">
                <a:solidFill>
                  <a:srgbClr val="FF0000"/>
                </a:solidFill>
                <a:effectLst/>
                <a:latin typeface="Times New Roman" panose="02020603050405020304" pitchFamily="18" charset="0"/>
                <a:ea typeface="ＭＳ ゴシック" panose="020B0609070205080204" pitchFamily="49" charset="-128"/>
              </a:rPr>
              <a:t>FFS: Whether the above procedures prior to the reception of L1/L2 cell switch command can be performed on candidate cell when it is deactivated </a:t>
            </a:r>
            <a:r>
              <a:rPr lang="en-GB" altLang="ja-JP" sz="800" dirty="0" err="1">
                <a:solidFill>
                  <a:srgbClr val="FF0000"/>
                </a:solidFill>
                <a:effectLst/>
                <a:latin typeface="Times New Roman" panose="02020603050405020304" pitchFamily="18" charset="0"/>
                <a:ea typeface="ＭＳ ゴシック" panose="020B0609070205080204" pitchFamily="49" charset="-128"/>
              </a:rPr>
              <a:t>SCell</a:t>
            </a:r>
            <a:r>
              <a:rPr lang="en-GB" altLang="ja-JP" sz="800" dirty="0">
                <a:solidFill>
                  <a:srgbClr val="FF0000"/>
                </a:solidFill>
                <a:effectLst/>
                <a:latin typeface="Times New Roman" panose="02020603050405020304" pitchFamily="18" charset="0"/>
                <a:ea typeface="ＭＳ ゴシック" panose="020B0609070205080204" pitchFamily="49" charset="-128"/>
              </a:rPr>
              <a:t> (if defined in RAN2) </a:t>
            </a:r>
          </a:p>
          <a:p>
            <a:endParaRPr lang="en-GB" altLang="ja-JP" sz="800" dirty="0">
              <a:solidFill>
                <a:srgbClr val="FF0000"/>
              </a:solidFill>
              <a:latin typeface="Times New Roman" panose="02020603050405020304" pitchFamily="18" charset="0"/>
              <a:ea typeface="ＭＳ ゴシック" panose="020B0609070205080204" pitchFamily="49" charset="-128"/>
              <a:cs typeface="ＭＳ Ｐゴシック" panose="020B0600070205080204" pitchFamily="50" charset="-128"/>
            </a:endParaRPr>
          </a:p>
          <a:p>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en-GB" altLang="ja-JP" sz="800" dirty="0">
              <a:solidFill>
                <a:srgbClr val="FF0000"/>
              </a:solidFill>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algn="just"/>
            <a:r>
              <a:rPr lang="en-GB" altLang="ja-JP" sz="800" dirty="0">
                <a:solidFill>
                  <a:srgbClr val="000000"/>
                </a:solidFill>
                <a:effectLst/>
                <a:highlight>
                  <a:srgbClr val="00FF00"/>
                </a:highlight>
                <a:latin typeface="Times New Roman" panose="02020603050405020304" pitchFamily="18" charset="0"/>
                <a:ea typeface="ＭＳ ゴシック" panose="020B0609070205080204" pitchFamily="49" charset="-128"/>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Symbol" panose="05050102010706020507" pitchFamily="18" charset="2"/>
              <a:buChar char=""/>
            </a:pPr>
            <a:r>
              <a:rPr lang="en-GB" altLang="ja-JP" sz="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Regarding the potential RAN1 enhancements to reduce the handover delay / interruption for Rel-18 LTM</a:t>
            </a:r>
            <a:endParaRPr lang="ja-JP" altLang="ja-JP" sz="800" dirty="0">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Support at least DL synchronization for candidate cell(s) based on at least SSB before cell switch command</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Further study the necessary mechanism, e.g. </a:t>
            </a:r>
            <a:r>
              <a:rPr lang="en-GB" altLang="ja-JP" sz="800" dirty="0" err="1">
                <a:solidFill>
                  <a:srgbClr val="000000"/>
                </a:solidFill>
                <a:effectLst/>
                <a:latin typeface="Times New Roman" panose="02020603050405020304" pitchFamily="18" charset="0"/>
                <a:ea typeface="Batang" panose="02030600000101010101" pitchFamily="18" charset="-127"/>
              </a:rPr>
              <a:t>signaling</a:t>
            </a:r>
            <a:r>
              <a:rPr lang="en-GB" altLang="ja-JP" sz="800" dirty="0">
                <a:solidFill>
                  <a:srgbClr val="000000"/>
                </a:solidFill>
                <a:effectLst/>
                <a:latin typeface="Times New Roman" panose="02020603050405020304" pitchFamily="18" charset="0"/>
                <a:ea typeface="Batang" panose="02030600000101010101" pitchFamily="18" charset="-127"/>
              </a:rPr>
              <a:t> and UE capability</a:t>
            </a:r>
            <a:endParaRPr lang="ja-JP" altLang="ja-JP" sz="800" dirty="0">
              <a:effectLst/>
              <a:latin typeface="Times New Roman" panose="02020603050405020304" pitchFamily="18" charset="0"/>
              <a:ea typeface="Batang" panose="02030600000101010101" pitchFamily="18" charset="-127"/>
            </a:endParaRPr>
          </a:p>
          <a:p>
            <a:endParaRPr lang="ja-JP" altLang="ja-JP" sz="800" dirty="0">
              <a:effectLst/>
              <a:ea typeface="ＭＳ ゴシック" panose="020B0609070205080204" pitchFamily="49" charset="-128"/>
              <a:cs typeface="ＭＳ Ｐゴシック" panose="020B0600070205080204" pitchFamily="50" charset="-128"/>
            </a:endParaRPr>
          </a:p>
        </p:txBody>
      </p:sp>
      <p:sp>
        <p:nvSpPr>
          <p:cNvPr id="5242" name="テキスト ボックス 5241">
            <a:extLst>
              <a:ext uri="{FF2B5EF4-FFF2-40B4-BE49-F238E27FC236}">
                <a16:creationId xmlns:a16="http://schemas.microsoft.com/office/drawing/2014/main" id="{A77041C5-5504-809C-BF2E-7D9EA626BCCE}"/>
              </a:ext>
            </a:extLst>
          </p:cNvPr>
          <p:cNvSpPr txBox="1"/>
          <p:nvPr/>
        </p:nvSpPr>
        <p:spPr>
          <a:xfrm>
            <a:off x="529025" y="4365132"/>
            <a:ext cx="8614975" cy="523220"/>
          </a:xfrm>
          <a:prstGeom prst="rect">
            <a:avLst/>
          </a:prstGeom>
          <a:noFill/>
        </p:spPr>
        <p:txBody>
          <a:bodyPr wrap="square">
            <a:spAutoFit/>
          </a:bodyPr>
          <a:lstStyle/>
          <a:p>
            <a:r>
              <a:rPr lang="en-US" altLang="ja-JP" sz="1400" dirty="0">
                <a:solidFill>
                  <a:srgbClr val="FF0000"/>
                </a:solidFill>
              </a:rPr>
              <a:t>Firstly, RAN1 needs to look at the overall procedure for our better understanding</a:t>
            </a:r>
          </a:p>
          <a:p>
            <a:pPr lvl="1"/>
            <a:r>
              <a:rPr lang="en-US" altLang="ja-JP" sz="1400" dirty="0">
                <a:solidFill>
                  <a:srgbClr val="FF0000"/>
                </a:solidFill>
                <a:sym typeface="Wingdings" panose="05000000000000000000" pitchFamily="2" charset="2"/>
              </a:rPr>
              <a:t> </a:t>
            </a:r>
            <a:r>
              <a:rPr lang="en-US" altLang="ja-JP" sz="1400" dirty="0">
                <a:solidFill>
                  <a:srgbClr val="FF0000"/>
                </a:solidFill>
              </a:rPr>
              <a:t>The same observation as the previous slide</a:t>
            </a:r>
            <a:endParaRPr lang="ja-JP" altLang="en-US" sz="1400" dirty="0">
              <a:solidFill>
                <a:srgbClr val="FF0000"/>
              </a:solidFill>
            </a:endParaRPr>
          </a:p>
        </p:txBody>
      </p:sp>
      <p:sp>
        <p:nvSpPr>
          <p:cNvPr id="5280" name="スライド番号プレースホルダー 5279">
            <a:extLst>
              <a:ext uri="{FF2B5EF4-FFF2-40B4-BE49-F238E27FC236}">
                <a16:creationId xmlns:a16="http://schemas.microsoft.com/office/drawing/2014/main" id="{C3522FAA-0445-76A8-F50D-5927BCD0597F}"/>
              </a:ext>
            </a:extLst>
          </p:cNvPr>
          <p:cNvSpPr>
            <a:spLocks noGrp="1"/>
          </p:cNvSpPr>
          <p:nvPr>
            <p:ph type="sldNum" sz="quarter" idx="12"/>
          </p:nvPr>
        </p:nvSpPr>
        <p:spPr/>
        <p:txBody>
          <a:bodyPr/>
          <a:lstStyle/>
          <a:p>
            <a:fld id="{4D029D89-7B63-4C94-AD4D-2E4D6BB83637}" type="slidenum">
              <a:rPr kumimoji="1" lang="ja-JP" altLang="en-US" smtClean="0"/>
              <a:t>21</a:t>
            </a:fld>
            <a:endParaRPr kumimoji="1" lang="ja-JP" altLang="en-US"/>
          </a:p>
        </p:txBody>
      </p:sp>
    </p:spTree>
    <p:extLst>
      <p:ext uri="{BB962C8B-B14F-4D97-AF65-F5344CB8AC3E}">
        <p14:creationId xmlns:p14="http://schemas.microsoft.com/office/powerpoint/2010/main" val="3192471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p:txBody>
          <a:bodyPr/>
          <a:lstStyle/>
          <a:p>
            <a:r>
              <a:rPr lang="en-US" altLang="ja-JP" dirty="0"/>
              <a:t>Note: Procedure issues (based on scenario 2)</a:t>
            </a:r>
            <a:endParaRPr kumimoji="1" lang="ja-JP" altLang="en-US"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grpSp>
        <p:nvGrpSpPr>
          <p:cNvPr id="4657" name="グループ化 4656">
            <a:extLst>
              <a:ext uri="{FF2B5EF4-FFF2-40B4-BE49-F238E27FC236}">
                <a16:creationId xmlns:a16="http://schemas.microsoft.com/office/drawing/2014/main" id="{5E0DA9C3-0BFF-4BCA-BC4B-0FB9B75C42B4}"/>
              </a:ext>
            </a:extLst>
          </p:cNvPr>
          <p:cNvGrpSpPr/>
          <p:nvPr/>
        </p:nvGrpSpPr>
        <p:grpSpPr>
          <a:xfrm>
            <a:off x="1712782" y="2214252"/>
            <a:ext cx="5852160" cy="687146"/>
            <a:chOff x="1375920" y="2130677"/>
            <a:chExt cx="5852160" cy="687146"/>
          </a:xfrm>
        </p:grpSpPr>
        <p:cxnSp>
          <p:nvCxnSpPr>
            <p:cNvPr id="3125" name="直線矢印コネクタ 3124">
              <a:extLst>
                <a:ext uri="{FF2B5EF4-FFF2-40B4-BE49-F238E27FC236}">
                  <a16:creationId xmlns:a16="http://schemas.microsoft.com/office/drawing/2014/main" id="{B7FF40CF-424A-4434-85FD-2D9F112FEB71}"/>
                </a:ext>
              </a:extLst>
            </p:cNvPr>
            <p:cNvCxnSpPr/>
            <p:nvPr/>
          </p:nvCxnSpPr>
          <p:spPr>
            <a:xfrm>
              <a:off x="1375920" y="2589577"/>
              <a:ext cx="585216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128" name="二等辺三角形 3127">
              <a:extLst>
                <a:ext uri="{FF2B5EF4-FFF2-40B4-BE49-F238E27FC236}">
                  <a16:creationId xmlns:a16="http://schemas.microsoft.com/office/drawing/2014/main" id="{EB68F4AA-AFDD-469E-9081-849D5C01479D}"/>
                </a:ext>
              </a:extLst>
            </p:cNvPr>
            <p:cNvSpPr/>
            <p:nvPr/>
          </p:nvSpPr>
          <p:spPr>
            <a:xfrm flipV="1">
              <a:off x="3846510" y="2421981"/>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sp>
          <p:nvSpPr>
            <p:cNvPr id="3131" name="テキスト ボックス 3130">
              <a:extLst>
                <a:ext uri="{FF2B5EF4-FFF2-40B4-BE49-F238E27FC236}">
                  <a16:creationId xmlns:a16="http://schemas.microsoft.com/office/drawing/2014/main" id="{6811D00D-5802-44CC-91AB-EB0CF38F22C7}"/>
                </a:ext>
              </a:extLst>
            </p:cNvPr>
            <p:cNvSpPr txBox="1"/>
            <p:nvPr/>
          </p:nvSpPr>
          <p:spPr>
            <a:xfrm>
              <a:off x="3301789" y="2130677"/>
              <a:ext cx="1285928" cy="307777"/>
            </a:xfrm>
            <a:prstGeom prst="rect">
              <a:avLst/>
            </a:prstGeom>
            <a:noFill/>
          </p:spPr>
          <p:txBody>
            <a:bodyPr wrap="none" rtlCol="0">
              <a:spAutoFit/>
            </a:bodyPr>
            <a:lstStyle/>
            <a:p>
              <a:pPr algn="ctr"/>
              <a:r>
                <a:rPr kumimoji="1" lang="en-US" altLang="ja-JP" sz="700" dirty="0"/>
                <a:t>LTM cell switch command</a:t>
              </a:r>
            </a:p>
            <a:p>
              <a:pPr algn="ctr"/>
              <a:r>
                <a:rPr kumimoji="1" lang="en-US" altLang="ja-JP" sz="700" dirty="0"/>
                <a:t>(MAC CE)</a:t>
              </a:r>
            </a:p>
          </p:txBody>
        </p:sp>
        <p:grpSp>
          <p:nvGrpSpPr>
            <p:cNvPr id="4632" name="グループ化 4631">
              <a:extLst>
                <a:ext uri="{FF2B5EF4-FFF2-40B4-BE49-F238E27FC236}">
                  <a16:creationId xmlns:a16="http://schemas.microsoft.com/office/drawing/2014/main" id="{B05766CE-6151-40A6-8D2C-A98AA9EE2788}"/>
                </a:ext>
              </a:extLst>
            </p:cNvPr>
            <p:cNvGrpSpPr/>
            <p:nvPr/>
          </p:nvGrpSpPr>
          <p:grpSpPr>
            <a:xfrm>
              <a:off x="3952250" y="2577026"/>
              <a:ext cx="385302" cy="240797"/>
              <a:chOff x="3952251" y="2552085"/>
              <a:chExt cx="385302" cy="240797"/>
            </a:xfrm>
          </p:grpSpPr>
          <p:cxnSp>
            <p:nvCxnSpPr>
              <p:cNvPr id="4621" name="コネクタ: カギ線 4620">
                <a:extLst>
                  <a:ext uri="{FF2B5EF4-FFF2-40B4-BE49-F238E27FC236}">
                    <a16:creationId xmlns:a16="http://schemas.microsoft.com/office/drawing/2014/main" id="{E2B876A3-6E1A-4A26-A3BF-9E9E7F06F784}"/>
                  </a:ext>
                </a:extLst>
              </p:cNvPr>
              <p:cNvCxnSpPr>
                <a:cxnSpLocks/>
                <a:stCxn id="3128" idx="0"/>
              </p:cNvCxnSpPr>
              <p:nvPr/>
            </p:nvCxnSpPr>
            <p:spPr>
              <a:xfrm rot="16200000" flipH="1">
                <a:off x="4038135" y="2493464"/>
                <a:ext cx="213533" cy="385302"/>
              </a:xfrm>
              <a:prstGeom prst="bentConnector2">
                <a:avLst/>
              </a:prstGeom>
              <a:ln w="9525">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623" name="直線矢印コネクタ 4622">
                <a:extLst>
                  <a:ext uri="{FF2B5EF4-FFF2-40B4-BE49-F238E27FC236}">
                    <a16:creationId xmlns:a16="http://schemas.microsoft.com/office/drawing/2014/main" id="{F2E97878-2912-4677-9B15-18E86DC014BB}"/>
                  </a:ext>
                </a:extLst>
              </p:cNvPr>
              <p:cNvCxnSpPr>
                <a:cxnSpLocks/>
              </p:cNvCxnSpPr>
              <p:nvPr/>
            </p:nvCxnSpPr>
            <p:spPr>
              <a:xfrm flipV="1">
                <a:off x="4337553" y="2552085"/>
                <a:ext cx="0" cy="240797"/>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4626" name="テキスト ボックス 4625">
              <a:extLst>
                <a:ext uri="{FF2B5EF4-FFF2-40B4-BE49-F238E27FC236}">
                  <a16:creationId xmlns:a16="http://schemas.microsoft.com/office/drawing/2014/main" id="{DE3FCA51-D56E-4DC1-8538-DB9F5C2E68E2}"/>
                </a:ext>
              </a:extLst>
            </p:cNvPr>
            <p:cNvSpPr txBox="1"/>
            <p:nvPr/>
          </p:nvSpPr>
          <p:spPr>
            <a:xfrm>
              <a:off x="4208392" y="2429175"/>
              <a:ext cx="673582" cy="200055"/>
            </a:xfrm>
            <a:prstGeom prst="rect">
              <a:avLst/>
            </a:prstGeom>
            <a:noFill/>
          </p:spPr>
          <p:txBody>
            <a:bodyPr wrap="none" rtlCol="0">
              <a:spAutoFit/>
            </a:bodyPr>
            <a:lstStyle/>
            <a:p>
              <a:pPr algn="l"/>
              <a:r>
                <a:rPr kumimoji="1" lang="en-US" altLang="ja-JP" sz="700" dirty="0"/>
                <a:t>HARQ-ACK</a:t>
              </a:r>
            </a:p>
          </p:txBody>
        </p:sp>
      </p:grpSp>
      <p:sp>
        <p:nvSpPr>
          <p:cNvPr id="4716" name="テキスト ボックス 4715">
            <a:extLst>
              <a:ext uri="{FF2B5EF4-FFF2-40B4-BE49-F238E27FC236}">
                <a16:creationId xmlns:a16="http://schemas.microsoft.com/office/drawing/2014/main" id="{CFBE33EA-27A5-4D14-BEAA-208FD469C451}"/>
              </a:ext>
            </a:extLst>
          </p:cNvPr>
          <p:cNvSpPr txBox="1"/>
          <p:nvPr/>
        </p:nvSpPr>
        <p:spPr>
          <a:xfrm>
            <a:off x="229767" y="2508527"/>
            <a:ext cx="1215396" cy="261610"/>
          </a:xfrm>
          <a:prstGeom prst="rect">
            <a:avLst/>
          </a:prstGeom>
          <a:noFill/>
        </p:spPr>
        <p:txBody>
          <a:bodyPr wrap="none" rtlCol="0">
            <a:spAutoFit/>
          </a:bodyPr>
          <a:lstStyle/>
          <a:p>
            <a:pPr algn="ctr"/>
            <a:r>
              <a:rPr kumimoji="1" lang="en-US" altLang="ja-JP" sz="1100" dirty="0"/>
              <a:t>Old serving cell</a:t>
            </a:r>
            <a:endParaRPr kumimoji="1" lang="ja-JP" altLang="en-US" sz="1100" dirty="0" err="1"/>
          </a:p>
        </p:txBody>
      </p:sp>
      <p:grpSp>
        <p:nvGrpSpPr>
          <p:cNvPr id="4719" name="グループ化 4718">
            <a:extLst>
              <a:ext uri="{FF2B5EF4-FFF2-40B4-BE49-F238E27FC236}">
                <a16:creationId xmlns:a16="http://schemas.microsoft.com/office/drawing/2014/main" id="{217EE39D-79A8-4AAA-9F91-5D9F8DE97F9A}"/>
              </a:ext>
            </a:extLst>
          </p:cNvPr>
          <p:cNvGrpSpPr/>
          <p:nvPr/>
        </p:nvGrpSpPr>
        <p:grpSpPr>
          <a:xfrm>
            <a:off x="1712782" y="3893805"/>
            <a:ext cx="5852160" cy="794817"/>
            <a:chOff x="1375920" y="2521025"/>
            <a:chExt cx="5852160" cy="794817"/>
          </a:xfrm>
        </p:grpSpPr>
        <p:cxnSp>
          <p:nvCxnSpPr>
            <p:cNvPr id="4720" name="直線矢印コネクタ 4719">
              <a:extLst>
                <a:ext uri="{FF2B5EF4-FFF2-40B4-BE49-F238E27FC236}">
                  <a16:creationId xmlns:a16="http://schemas.microsoft.com/office/drawing/2014/main" id="{A628BE7A-F814-4E29-BB37-DD66FE924375}"/>
                </a:ext>
              </a:extLst>
            </p:cNvPr>
            <p:cNvCxnSpPr/>
            <p:nvPr/>
          </p:nvCxnSpPr>
          <p:spPr>
            <a:xfrm>
              <a:off x="1375920" y="2713934"/>
              <a:ext cx="585216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4723" name="二等辺三角形 4722">
              <a:extLst>
                <a:ext uri="{FF2B5EF4-FFF2-40B4-BE49-F238E27FC236}">
                  <a16:creationId xmlns:a16="http://schemas.microsoft.com/office/drawing/2014/main" id="{5DE23C73-C391-4ACD-9CB4-E494A75099A4}"/>
                </a:ext>
              </a:extLst>
            </p:cNvPr>
            <p:cNvSpPr/>
            <p:nvPr/>
          </p:nvSpPr>
          <p:spPr>
            <a:xfrm flipV="1">
              <a:off x="5713706" y="2521025"/>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sp>
          <p:nvSpPr>
            <p:cNvPr id="4724" name="テキスト ボックス 4723">
              <a:extLst>
                <a:ext uri="{FF2B5EF4-FFF2-40B4-BE49-F238E27FC236}">
                  <a16:creationId xmlns:a16="http://schemas.microsoft.com/office/drawing/2014/main" id="{2A173D5C-FD8F-4F5B-AFD1-D812226FCE07}"/>
                </a:ext>
              </a:extLst>
            </p:cNvPr>
            <p:cNvSpPr txBox="1"/>
            <p:nvPr/>
          </p:nvSpPr>
          <p:spPr>
            <a:xfrm>
              <a:off x="4689264" y="2792622"/>
              <a:ext cx="1098761" cy="523220"/>
            </a:xfrm>
            <a:prstGeom prst="rect">
              <a:avLst/>
            </a:prstGeom>
            <a:noFill/>
          </p:spPr>
          <p:txBody>
            <a:bodyPr wrap="square" rtlCol="0">
              <a:spAutoFit/>
            </a:bodyPr>
            <a:lstStyle/>
            <a:p>
              <a:pPr algn="r"/>
              <a:r>
                <a:rPr kumimoji="1" lang="en-US" altLang="ja-JP" sz="700" dirty="0"/>
                <a:t>Beam application timing  &amp; cell switch completion</a:t>
              </a:r>
              <a:br>
                <a:rPr kumimoji="1" lang="en-US" altLang="ja-JP" sz="700" dirty="0"/>
              </a:br>
              <a:endParaRPr kumimoji="1" lang="ja-JP" altLang="en-US" sz="700" dirty="0" err="1"/>
            </a:p>
          </p:txBody>
        </p:sp>
      </p:grpSp>
      <p:sp>
        <p:nvSpPr>
          <p:cNvPr id="4729" name="テキスト ボックス 4728">
            <a:extLst>
              <a:ext uri="{FF2B5EF4-FFF2-40B4-BE49-F238E27FC236}">
                <a16:creationId xmlns:a16="http://schemas.microsoft.com/office/drawing/2014/main" id="{91534F4B-8000-4EA5-8C8D-045DFDC6D221}"/>
              </a:ext>
            </a:extLst>
          </p:cNvPr>
          <p:cNvSpPr txBox="1"/>
          <p:nvPr/>
        </p:nvSpPr>
        <p:spPr>
          <a:xfrm>
            <a:off x="-14772" y="3645028"/>
            <a:ext cx="1624139" cy="600164"/>
          </a:xfrm>
          <a:prstGeom prst="rect">
            <a:avLst/>
          </a:prstGeom>
          <a:noFill/>
        </p:spPr>
        <p:txBody>
          <a:bodyPr wrap="square" rtlCol="0">
            <a:spAutoFit/>
          </a:bodyPr>
          <a:lstStyle/>
          <a:p>
            <a:pPr algn="ctr"/>
            <a:r>
              <a:rPr kumimoji="1" lang="en-US" altLang="ja-JP" sz="1100" dirty="0"/>
              <a:t>New serving cell</a:t>
            </a:r>
          </a:p>
          <a:p>
            <a:pPr algn="ctr"/>
            <a:r>
              <a:rPr kumimoji="1" lang="en-US" altLang="ja-JP" sz="1100" dirty="0"/>
              <a:t>(Candidate cell for the old serving cell)</a:t>
            </a:r>
            <a:endParaRPr kumimoji="1" lang="ja-JP" altLang="en-US" sz="1100" dirty="0" err="1"/>
          </a:p>
        </p:txBody>
      </p:sp>
      <p:sp>
        <p:nvSpPr>
          <p:cNvPr id="4810" name="二等辺三角形 4809">
            <a:extLst>
              <a:ext uri="{FF2B5EF4-FFF2-40B4-BE49-F238E27FC236}">
                <a16:creationId xmlns:a16="http://schemas.microsoft.com/office/drawing/2014/main" id="{DF45D995-CF34-4F38-B451-21C2E5FEE6E2}"/>
              </a:ext>
            </a:extLst>
          </p:cNvPr>
          <p:cNvSpPr/>
          <p:nvPr/>
        </p:nvSpPr>
        <p:spPr>
          <a:xfrm flipV="1">
            <a:off x="2493091" y="2491472"/>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graphicFrame>
        <p:nvGraphicFramePr>
          <p:cNvPr id="4923" name="表 4838">
            <a:extLst>
              <a:ext uri="{FF2B5EF4-FFF2-40B4-BE49-F238E27FC236}">
                <a16:creationId xmlns:a16="http://schemas.microsoft.com/office/drawing/2014/main" id="{2A4EE040-7054-468E-9D81-87A0249992A8}"/>
              </a:ext>
            </a:extLst>
          </p:cNvPr>
          <p:cNvGraphicFramePr>
            <a:graphicFrameLocks noGrp="1"/>
          </p:cNvGraphicFramePr>
          <p:nvPr>
            <p:extLst>
              <p:ext uri="{D42A27DB-BD31-4B8C-83A1-F6EECF244321}">
                <p14:modId xmlns:p14="http://schemas.microsoft.com/office/powerpoint/2010/main" val="1813055951"/>
              </p:ext>
            </p:extLst>
          </p:nvPr>
        </p:nvGraphicFramePr>
        <p:xfrm>
          <a:off x="1967446" y="1428028"/>
          <a:ext cx="1376363" cy="567713"/>
        </p:xfrm>
        <a:graphic>
          <a:graphicData uri="http://schemas.openxmlformats.org/drawingml/2006/table">
            <a:tbl>
              <a:tblPr firstRow="1" bandRow="1">
                <a:tableStyleId>{7E9639D4-E3E2-4D34-9284-5A2195B3D0D7}</a:tableStyleId>
              </a:tblPr>
              <a:tblGrid>
                <a:gridCol w="249237">
                  <a:extLst>
                    <a:ext uri="{9D8B030D-6E8A-4147-A177-3AD203B41FA5}">
                      <a16:colId xmlns:a16="http://schemas.microsoft.com/office/drawing/2014/main" val="3095864168"/>
                    </a:ext>
                  </a:extLst>
                </a:gridCol>
                <a:gridCol w="620713">
                  <a:extLst>
                    <a:ext uri="{9D8B030D-6E8A-4147-A177-3AD203B41FA5}">
                      <a16:colId xmlns:a16="http://schemas.microsoft.com/office/drawing/2014/main" val="3257371695"/>
                    </a:ext>
                  </a:extLst>
                </a:gridCol>
                <a:gridCol w="506413">
                  <a:extLst>
                    <a:ext uri="{9D8B030D-6E8A-4147-A177-3AD203B41FA5}">
                      <a16:colId xmlns:a16="http://schemas.microsoft.com/office/drawing/2014/main" val="3798347286"/>
                    </a:ext>
                  </a:extLst>
                </a:gridCol>
              </a:tblGrid>
              <a:tr h="140993">
                <a:tc>
                  <a:txBody>
                    <a:bodyPr/>
                    <a:lstStyle/>
                    <a:p>
                      <a:pPr algn="ctr"/>
                      <a:r>
                        <a:rPr kumimoji="1" lang="en-US" altLang="ja-JP" sz="700" dirty="0"/>
                        <a:t>TCI</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Cand. cell PCI </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Beam index</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5505936"/>
                  </a:ext>
                </a:extLst>
              </a:tr>
              <a:tr h="0">
                <a:tc>
                  <a:txBody>
                    <a:bodyPr/>
                    <a:lstStyle/>
                    <a:p>
                      <a:pPr algn="ctr"/>
                      <a:r>
                        <a:rPr kumimoji="1" lang="en-US" altLang="ja-JP" sz="700" dirty="0"/>
                        <a:t>0</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9561118"/>
                  </a:ext>
                </a:extLst>
              </a:tr>
              <a:tr h="0">
                <a:tc>
                  <a:txBody>
                    <a:bodyPr/>
                    <a:lstStyle/>
                    <a:p>
                      <a:pPr algn="ctr"/>
                      <a:r>
                        <a:rPr kumimoji="1" lang="en-US" altLang="ja-JP" sz="700" dirty="0"/>
                        <a:t>1</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4</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7133921"/>
                  </a:ext>
                </a:extLst>
              </a:tr>
              <a:tr h="0">
                <a:tc>
                  <a:txBody>
                    <a:bodyPr/>
                    <a:lstStyle/>
                    <a:p>
                      <a:pPr algn="ctr"/>
                      <a:r>
                        <a:rPr kumimoji="1" lang="en-US" altLang="ja-JP" sz="700" dirty="0"/>
                        <a:t>2</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5</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67712349"/>
                  </a:ext>
                </a:extLst>
              </a:tr>
              <a:tr h="0">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6</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0015078"/>
                  </a:ext>
                </a:extLst>
              </a:tr>
            </a:tbl>
          </a:graphicData>
        </a:graphic>
      </p:graphicFrame>
      <p:sp>
        <p:nvSpPr>
          <p:cNvPr id="4924" name="矢印: 右 4923">
            <a:extLst>
              <a:ext uri="{FF2B5EF4-FFF2-40B4-BE49-F238E27FC236}">
                <a16:creationId xmlns:a16="http://schemas.microsoft.com/office/drawing/2014/main" id="{3D9024E0-62B6-49A7-AECC-C0638A476EE8}"/>
              </a:ext>
            </a:extLst>
          </p:cNvPr>
          <p:cNvSpPr/>
          <p:nvPr/>
        </p:nvSpPr>
        <p:spPr>
          <a:xfrm>
            <a:off x="1526344" y="1655692"/>
            <a:ext cx="368041" cy="169322"/>
          </a:xfrm>
          <a:prstGeom prst="rightArrow">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err="1">
              <a:solidFill>
                <a:schemeClr val="tx1"/>
              </a:solidFill>
            </a:endParaRPr>
          </a:p>
        </p:txBody>
      </p:sp>
      <p:graphicFrame>
        <p:nvGraphicFramePr>
          <p:cNvPr id="4985" name="表 4838">
            <a:extLst>
              <a:ext uri="{FF2B5EF4-FFF2-40B4-BE49-F238E27FC236}">
                <a16:creationId xmlns:a16="http://schemas.microsoft.com/office/drawing/2014/main" id="{6E87CBCE-1BFE-4BBC-BAC8-741EDF53244B}"/>
              </a:ext>
            </a:extLst>
          </p:cNvPr>
          <p:cNvGraphicFramePr>
            <a:graphicFrameLocks noGrp="1"/>
          </p:cNvGraphicFramePr>
          <p:nvPr>
            <p:extLst>
              <p:ext uri="{D42A27DB-BD31-4B8C-83A1-F6EECF244321}">
                <p14:modId xmlns:p14="http://schemas.microsoft.com/office/powerpoint/2010/main" val="455581742"/>
              </p:ext>
            </p:extLst>
          </p:nvPr>
        </p:nvGraphicFramePr>
        <p:xfrm>
          <a:off x="3555712" y="1422664"/>
          <a:ext cx="1376363" cy="567713"/>
        </p:xfrm>
        <a:graphic>
          <a:graphicData uri="http://schemas.openxmlformats.org/drawingml/2006/table">
            <a:tbl>
              <a:tblPr firstRow="1" bandRow="1">
                <a:tableStyleId>{7E9639D4-E3E2-4D34-9284-5A2195B3D0D7}</a:tableStyleId>
              </a:tblPr>
              <a:tblGrid>
                <a:gridCol w="249237">
                  <a:extLst>
                    <a:ext uri="{9D8B030D-6E8A-4147-A177-3AD203B41FA5}">
                      <a16:colId xmlns:a16="http://schemas.microsoft.com/office/drawing/2014/main" val="3095864168"/>
                    </a:ext>
                  </a:extLst>
                </a:gridCol>
                <a:gridCol w="620713">
                  <a:extLst>
                    <a:ext uri="{9D8B030D-6E8A-4147-A177-3AD203B41FA5}">
                      <a16:colId xmlns:a16="http://schemas.microsoft.com/office/drawing/2014/main" val="3257371695"/>
                    </a:ext>
                  </a:extLst>
                </a:gridCol>
                <a:gridCol w="506413">
                  <a:extLst>
                    <a:ext uri="{9D8B030D-6E8A-4147-A177-3AD203B41FA5}">
                      <a16:colId xmlns:a16="http://schemas.microsoft.com/office/drawing/2014/main" val="3798347286"/>
                    </a:ext>
                  </a:extLst>
                </a:gridCol>
              </a:tblGrid>
              <a:tr h="140993">
                <a:tc>
                  <a:txBody>
                    <a:bodyPr/>
                    <a:lstStyle/>
                    <a:p>
                      <a:pPr algn="ctr"/>
                      <a:r>
                        <a:rPr kumimoji="1" lang="en-US" altLang="ja-JP" sz="700" dirty="0"/>
                        <a:t>TCI</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Cand. cell PCI </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Beam index</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5505936"/>
                  </a:ext>
                </a:extLst>
              </a:tr>
              <a:tr h="0">
                <a:tc>
                  <a:txBody>
                    <a:bodyPr/>
                    <a:lstStyle/>
                    <a:p>
                      <a:pPr algn="ctr"/>
                      <a:r>
                        <a:rPr kumimoji="1" lang="en-US" altLang="ja-JP" sz="700" dirty="0"/>
                        <a:t>0</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9561118"/>
                  </a:ext>
                </a:extLst>
              </a:tr>
              <a:tr h="0">
                <a:tc>
                  <a:txBody>
                    <a:bodyPr/>
                    <a:lstStyle/>
                    <a:p>
                      <a:pPr algn="ctr"/>
                      <a:r>
                        <a:rPr kumimoji="1" lang="en-US" altLang="ja-JP" sz="700" dirty="0"/>
                        <a:t>1</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4</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7133921"/>
                  </a:ext>
                </a:extLst>
              </a:tr>
              <a:tr h="0">
                <a:tc>
                  <a:txBody>
                    <a:bodyPr/>
                    <a:lstStyle/>
                    <a:p>
                      <a:pPr algn="ctr"/>
                      <a:r>
                        <a:rPr kumimoji="1" lang="en-US" altLang="ja-JP" sz="700" dirty="0"/>
                        <a:t>2</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5</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67712349"/>
                  </a:ext>
                </a:extLst>
              </a:tr>
              <a:tr h="0">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6</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0015078"/>
                  </a:ext>
                </a:extLst>
              </a:tr>
            </a:tbl>
          </a:graphicData>
        </a:graphic>
      </p:graphicFrame>
      <p:sp>
        <p:nvSpPr>
          <p:cNvPr id="4988" name="四角形: 角を丸くする 4987">
            <a:extLst>
              <a:ext uri="{FF2B5EF4-FFF2-40B4-BE49-F238E27FC236}">
                <a16:creationId xmlns:a16="http://schemas.microsoft.com/office/drawing/2014/main" id="{78CA0AB6-4C46-408A-A1C6-10621BBB8D29}"/>
              </a:ext>
            </a:extLst>
          </p:cNvPr>
          <p:cNvSpPr/>
          <p:nvPr/>
        </p:nvSpPr>
        <p:spPr>
          <a:xfrm>
            <a:off x="3548217" y="1755835"/>
            <a:ext cx="1450945" cy="130174"/>
          </a:xfrm>
          <a:prstGeom prst="roundRect">
            <a:avLst/>
          </a:prstGeom>
          <a:noFill/>
          <a:ln w="38100">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err="1">
              <a:solidFill>
                <a:schemeClr val="tx1"/>
              </a:solidFill>
            </a:endParaRPr>
          </a:p>
        </p:txBody>
      </p:sp>
      <p:cxnSp>
        <p:nvCxnSpPr>
          <p:cNvPr id="5028" name="直線矢印コネクタ 5027">
            <a:extLst>
              <a:ext uri="{FF2B5EF4-FFF2-40B4-BE49-F238E27FC236}">
                <a16:creationId xmlns:a16="http://schemas.microsoft.com/office/drawing/2014/main" id="{E4CDCD47-7D48-487A-A95C-BE2F3B0C45D0}"/>
              </a:ext>
            </a:extLst>
          </p:cNvPr>
          <p:cNvCxnSpPr>
            <a:cxnSpLocks/>
            <a:stCxn id="3131" idx="0"/>
          </p:cNvCxnSpPr>
          <p:nvPr/>
        </p:nvCxnSpPr>
        <p:spPr>
          <a:xfrm flipV="1">
            <a:off x="4281615" y="1908179"/>
            <a:ext cx="172348" cy="30607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063" name="吹き出し: 角を丸めた四角形 5062">
            <a:extLst>
              <a:ext uri="{FF2B5EF4-FFF2-40B4-BE49-F238E27FC236}">
                <a16:creationId xmlns:a16="http://schemas.microsoft.com/office/drawing/2014/main" id="{2ADD1192-B96E-433D-B308-12EA652D10B2}"/>
              </a:ext>
            </a:extLst>
          </p:cNvPr>
          <p:cNvSpPr/>
          <p:nvPr/>
        </p:nvSpPr>
        <p:spPr>
          <a:xfrm>
            <a:off x="80466" y="1360627"/>
            <a:ext cx="3400663" cy="726648"/>
          </a:xfrm>
          <a:prstGeom prst="wedgeRoundRectCallout">
            <a:avLst>
              <a:gd name="adj1" fmla="val 29691"/>
              <a:gd name="adj2" fmla="val 42902"/>
              <a:gd name="adj3" fmla="val 16667"/>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cxnSp>
        <p:nvCxnSpPr>
          <p:cNvPr id="5092" name="直線矢印コネクタ 5091">
            <a:extLst>
              <a:ext uri="{FF2B5EF4-FFF2-40B4-BE49-F238E27FC236}">
                <a16:creationId xmlns:a16="http://schemas.microsoft.com/office/drawing/2014/main" id="{37C1137F-3DE5-4FDF-A2B7-2C747A2FF871}"/>
              </a:ext>
            </a:extLst>
          </p:cNvPr>
          <p:cNvCxnSpPr>
            <a:cxnSpLocks/>
            <a:stCxn id="4810" idx="4"/>
          </p:cNvCxnSpPr>
          <p:nvPr/>
        </p:nvCxnSpPr>
        <p:spPr>
          <a:xfrm flipV="1">
            <a:off x="2704569" y="2075531"/>
            <a:ext cx="574877" cy="41594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135" name="テキスト ボックス 5134">
            <a:extLst>
              <a:ext uri="{FF2B5EF4-FFF2-40B4-BE49-F238E27FC236}">
                <a16:creationId xmlns:a16="http://schemas.microsoft.com/office/drawing/2014/main" id="{69C4BC16-7DAA-4B9B-9C65-AFB4BF8037B8}"/>
              </a:ext>
            </a:extLst>
          </p:cNvPr>
          <p:cNvSpPr txBox="1"/>
          <p:nvPr/>
        </p:nvSpPr>
        <p:spPr>
          <a:xfrm>
            <a:off x="215557" y="714228"/>
            <a:ext cx="3481130" cy="415498"/>
          </a:xfrm>
          <a:prstGeom prst="rect">
            <a:avLst/>
          </a:prstGeom>
          <a:noFill/>
        </p:spPr>
        <p:txBody>
          <a:bodyPr wrap="square" rtlCol="0">
            <a:spAutoFit/>
          </a:bodyPr>
          <a:lstStyle/>
          <a:p>
            <a:pPr algn="l"/>
            <a:r>
              <a:rPr kumimoji="1" lang="en-US" altLang="ja-JP" sz="1050" dirty="0">
                <a:solidFill>
                  <a:schemeClr val="accent1"/>
                </a:solidFill>
              </a:rPr>
              <a:t>Question: Is TCI activation procedure necessary given L1(DCI) is not used for beam indication? </a:t>
            </a:r>
            <a:endParaRPr kumimoji="1" lang="ja-JP" altLang="en-US" sz="1050" dirty="0" err="1">
              <a:solidFill>
                <a:schemeClr val="accent1"/>
              </a:solidFill>
            </a:endParaRPr>
          </a:p>
        </p:txBody>
      </p:sp>
      <p:sp>
        <p:nvSpPr>
          <p:cNvPr id="5244" name="右中かっこ 5243">
            <a:extLst>
              <a:ext uri="{FF2B5EF4-FFF2-40B4-BE49-F238E27FC236}">
                <a16:creationId xmlns:a16="http://schemas.microsoft.com/office/drawing/2014/main" id="{20E46936-947F-4ACB-B6DB-32C1146D92A9}"/>
              </a:ext>
            </a:extLst>
          </p:cNvPr>
          <p:cNvSpPr/>
          <p:nvPr/>
        </p:nvSpPr>
        <p:spPr>
          <a:xfrm rot="16200000">
            <a:off x="1796886" y="-417500"/>
            <a:ext cx="153729" cy="3214764"/>
          </a:xfrm>
          <a:prstGeom prst="rightBrace">
            <a:avLst/>
          </a:prstGeom>
          <a:ln w="9525">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5252" name="直線コネクタ 5251">
            <a:extLst>
              <a:ext uri="{FF2B5EF4-FFF2-40B4-BE49-F238E27FC236}">
                <a16:creationId xmlns:a16="http://schemas.microsoft.com/office/drawing/2014/main" id="{41389DAB-9507-416F-9FE2-1716D7353D68}"/>
              </a:ext>
            </a:extLst>
          </p:cNvPr>
          <p:cNvCxnSpPr>
            <a:cxnSpLocks/>
          </p:cNvCxnSpPr>
          <p:nvPr/>
        </p:nvCxnSpPr>
        <p:spPr>
          <a:xfrm flipH="1" flipV="1">
            <a:off x="4273873" y="2639332"/>
            <a:ext cx="7742" cy="1559399"/>
          </a:xfrm>
          <a:prstGeom prst="line">
            <a:avLst/>
          </a:prstGeom>
          <a:ln w="19050">
            <a:prstDash val="sysDot"/>
            <a:tailEnd type="none"/>
          </a:ln>
        </p:spPr>
        <p:style>
          <a:lnRef idx="1">
            <a:schemeClr val="dk1"/>
          </a:lnRef>
          <a:fillRef idx="0">
            <a:schemeClr val="dk1"/>
          </a:fillRef>
          <a:effectRef idx="0">
            <a:schemeClr val="dk1"/>
          </a:effectRef>
          <a:fontRef idx="minor">
            <a:schemeClr val="tx1"/>
          </a:fontRef>
        </p:style>
      </p:cxnSp>
      <p:sp>
        <p:nvSpPr>
          <p:cNvPr id="5649" name="テキスト ボックス 5648">
            <a:extLst>
              <a:ext uri="{FF2B5EF4-FFF2-40B4-BE49-F238E27FC236}">
                <a16:creationId xmlns:a16="http://schemas.microsoft.com/office/drawing/2014/main" id="{DC1D64DA-E216-44D5-89F0-7EA753AB96BF}"/>
              </a:ext>
            </a:extLst>
          </p:cNvPr>
          <p:cNvSpPr txBox="1"/>
          <p:nvPr/>
        </p:nvSpPr>
        <p:spPr>
          <a:xfrm>
            <a:off x="4176984" y="3742918"/>
            <a:ext cx="1999136" cy="307777"/>
          </a:xfrm>
          <a:prstGeom prst="rect">
            <a:avLst/>
          </a:prstGeom>
          <a:noFill/>
        </p:spPr>
        <p:txBody>
          <a:bodyPr wrap="square" rtlCol="0">
            <a:spAutoFit/>
          </a:bodyPr>
          <a:lstStyle/>
          <a:p>
            <a:pPr algn="ctr"/>
            <a:r>
              <a:rPr kumimoji="1" lang="en-US" altLang="ja-JP" sz="700" dirty="0">
                <a:solidFill>
                  <a:schemeClr val="accent1"/>
                </a:solidFill>
                <a:highlight>
                  <a:srgbClr val="FFFFFF"/>
                </a:highlight>
              </a:rPr>
              <a:t>Question: Is the definition of beam application timeline necessary?</a:t>
            </a:r>
          </a:p>
        </p:txBody>
      </p:sp>
      <p:cxnSp>
        <p:nvCxnSpPr>
          <p:cNvPr id="5656" name="直線コネクタ 5655">
            <a:extLst>
              <a:ext uri="{FF2B5EF4-FFF2-40B4-BE49-F238E27FC236}">
                <a16:creationId xmlns:a16="http://schemas.microsoft.com/office/drawing/2014/main" id="{4DF5EB99-2D68-4295-8102-9DBD43C9198C}"/>
              </a:ext>
            </a:extLst>
          </p:cNvPr>
          <p:cNvCxnSpPr>
            <a:cxnSpLocks/>
          </p:cNvCxnSpPr>
          <p:nvPr/>
        </p:nvCxnSpPr>
        <p:spPr>
          <a:xfrm flipV="1">
            <a:off x="6159003" y="2712805"/>
            <a:ext cx="0" cy="1407884"/>
          </a:xfrm>
          <a:prstGeom prst="line">
            <a:avLst/>
          </a:prstGeom>
          <a:ln w="19050">
            <a:prstDash val="sysDot"/>
            <a:tailEnd type="none"/>
          </a:ln>
        </p:spPr>
        <p:style>
          <a:lnRef idx="1">
            <a:schemeClr val="dk1"/>
          </a:lnRef>
          <a:fillRef idx="0">
            <a:schemeClr val="dk1"/>
          </a:fillRef>
          <a:effectRef idx="0">
            <a:schemeClr val="dk1"/>
          </a:effectRef>
          <a:fontRef idx="minor">
            <a:schemeClr val="tx1"/>
          </a:fontRef>
        </p:style>
      </p:cxnSp>
      <p:cxnSp>
        <p:nvCxnSpPr>
          <p:cNvPr id="5663" name="直線矢印コネクタ 5662">
            <a:extLst>
              <a:ext uri="{FF2B5EF4-FFF2-40B4-BE49-F238E27FC236}">
                <a16:creationId xmlns:a16="http://schemas.microsoft.com/office/drawing/2014/main" id="{2AE5D199-091F-4731-B0EC-7F5FDCF197CA}"/>
              </a:ext>
            </a:extLst>
          </p:cNvPr>
          <p:cNvCxnSpPr>
            <a:cxnSpLocks/>
          </p:cNvCxnSpPr>
          <p:nvPr/>
        </p:nvCxnSpPr>
        <p:spPr>
          <a:xfrm>
            <a:off x="4277056" y="3993795"/>
            <a:ext cx="189906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7195" name="グループ化 7194">
            <a:extLst>
              <a:ext uri="{FF2B5EF4-FFF2-40B4-BE49-F238E27FC236}">
                <a16:creationId xmlns:a16="http://schemas.microsoft.com/office/drawing/2014/main" id="{3CE97359-1C82-455C-8F17-336B17C702C2}"/>
              </a:ext>
            </a:extLst>
          </p:cNvPr>
          <p:cNvGrpSpPr/>
          <p:nvPr/>
        </p:nvGrpSpPr>
        <p:grpSpPr>
          <a:xfrm>
            <a:off x="1790552" y="3349704"/>
            <a:ext cx="4311349" cy="461665"/>
            <a:chOff x="1773963" y="3408226"/>
            <a:chExt cx="2489440" cy="461665"/>
          </a:xfrm>
        </p:grpSpPr>
        <p:cxnSp>
          <p:nvCxnSpPr>
            <p:cNvPr id="5895" name="直線矢印コネクタ 5894">
              <a:extLst>
                <a:ext uri="{FF2B5EF4-FFF2-40B4-BE49-F238E27FC236}">
                  <a16:creationId xmlns:a16="http://schemas.microsoft.com/office/drawing/2014/main" id="{D50C2DA4-99E5-4E03-ADBB-966FC6FFC86C}"/>
                </a:ext>
              </a:extLst>
            </p:cNvPr>
            <p:cNvCxnSpPr/>
            <p:nvPr/>
          </p:nvCxnSpPr>
          <p:spPr>
            <a:xfrm>
              <a:off x="1773963" y="3515193"/>
              <a:ext cx="2482602" cy="0"/>
            </a:xfrm>
            <a:prstGeom prst="straightConnector1">
              <a:avLst/>
            </a:prstGeom>
            <a:ln w="952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00" name="直線矢印コネクタ 5899">
              <a:extLst>
                <a:ext uri="{FF2B5EF4-FFF2-40B4-BE49-F238E27FC236}">
                  <a16:creationId xmlns:a16="http://schemas.microsoft.com/office/drawing/2014/main" id="{99EFE1F1-6CD3-44D0-A426-32B6121FEB3C}"/>
                </a:ext>
              </a:extLst>
            </p:cNvPr>
            <p:cNvCxnSpPr/>
            <p:nvPr/>
          </p:nvCxnSpPr>
          <p:spPr>
            <a:xfrm>
              <a:off x="1775836" y="3609073"/>
              <a:ext cx="2482602" cy="0"/>
            </a:xfrm>
            <a:prstGeom prst="straightConnector1">
              <a:avLst/>
            </a:prstGeom>
            <a:ln w="952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03" name="直線矢印コネクタ 5902">
              <a:extLst>
                <a:ext uri="{FF2B5EF4-FFF2-40B4-BE49-F238E27FC236}">
                  <a16:creationId xmlns:a16="http://schemas.microsoft.com/office/drawing/2014/main" id="{204B5F15-4D1A-4241-9E8F-D5F840869C5A}"/>
                </a:ext>
              </a:extLst>
            </p:cNvPr>
            <p:cNvCxnSpPr/>
            <p:nvPr/>
          </p:nvCxnSpPr>
          <p:spPr>
            <a:xfrm>
              <a:off x="1780801" y="3695637"/>
              <a:ext cx="2482602" cy="0"/>
            </a:xfrm>
            <a:prstGeom prst="straightConnector1">
              <a:avLst/>
            </a:prstGeom>
            <a:ln w="952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04" name="直線矢印コネクタ 5903">
              <a:extLst>
                <a:ext uri="{FF2B5EF4-FFF2-40B4-BE49-F238E27FC236}">
                  <a16:creationId xmlns:a16="http://schemas.microsoft.com/office/drawing/2014/main" id="{09686479-D095-4D95-815E-04F3F8DD0A15}"/>
                </a:ext>
              </a:extLst>
            </p:cNvPr>
            <p:cNvCxnSpPr/>
            <p:nvPr/>
          </p:nvCxnSpPr>
          <p:spPr>
            <a:xfrm>
              <a:off x="1779582" y="3782201"/>
              <a:ext cx="2482602" cy="0"/>
            </a:xfrm>
            <a:prstGeom prst="straightConnector1">
              <a:avLst/>
            </a:prstGeom>
            <a:ln w="952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867" name="テキスト ボックス 5866">
              <a:extLst>
                <a:ext uri="{FF2B5EF4-FFF2-40B4-BE49-F238E27FC236}">
                  <a16:creationId xmlns:a16="http://schemas.microsoft.com/office/drawing/2014/main" id="{6FD4B66B-3961-4CCA-81A6-D20D99DC48BC}"/>
                </a:ext>
              </a:extLst>
            </p:cNvPr>
            <p:cNvSpPr txBox="1"/>
            <p:nvPr/>
          </p:nvSpPr>
          <p:spPr>
            <a:xfrm>
              <a:off x="2294774" y="3408226"/>
              <a:ext cx="984672" cy="461665"/>
            </a:xfrm>
            <a:prstGeom prst="rect">
              <a:avLst/>
            </a:prstGeom>
            <a:noFill/>
          </p:spPr>
          <p:txBody>
            <a:bodyPr wrap="square">
              <a:spAutoFit/>
            </a:bodyPr>
            <a:lstStyle/>
            <a:p>
              <a:pPr algn="ctr"/>
              <a:r>
                <a:rPr lang="en-GB" altLang="ja-JP" sz="600" dirty="0">
                  <a:highlight>
                    <a:srgbClr val="FFFFFF"/>
                  </a:highlight>
                </a:rPr>
                <a:t>DL synchronization</a:t>
              </a:r>
            </a:p>
            <a:p>
              <a:pPr algn="ctr"/>
              <a:r>
                <a:rPr lang="en-GB" altLang="ja-JP" sz="600" dirty="0">
                  <a:highlight>
                    <a:srgbClr val="FFFFFF"/>
                  </a:highlight>
                </a:rPr>
                <a:t>[UL synchronization]</a:t>
              </a:r>
              <a:endParaRPr lang="ja-JP" altLang="ja-JP" sz="600" dirty="0">
                <a:highlight>
                  <a:srgbClr val="FFFFFF"/>
                </a:highlight>
              </a:endParaRPr>
            </a:p>
            <a:p>
              <a:pPr algn="ctr"/>
              <a:r>
                <a:rPr lang="en-GB" altLang="ja-JP" sz="600" dirty="0">
                  <a:solidFill>
                    <a:schemeClr val="accent1"/>
                  </a:solidFill>
                  <a:highlight>
                    <a:srgbClr val="FFFFFF"/>
                  </a:highlight>
                </a:rPr>
                <a:t>(TRS tracking?)</a:t>
              </a:r>
              <a:endParaRPr lang="ja-JP" altLang="ja-JP" sz="600" dirty="0">
                <a:solidFill>
                  <a:schemeClr val="accent1"/>
                </a:solidFill>
                <a:highlight>
                  <a:srgbClr val="FFFFFF"/>
                </a:highlight>
              </a:endParaRPr>
            </a:p>
            <a:p>
              <a:pPr algn="ctr"/>
              <a:r>
                <a:rPr lang="en-GB" altLang="ja-JP" sz="600" dirty="0">
                  <a:solidFill>
                    <a:schemeClr val="accent1"/>
                  </a:solidFill>
                  <a:highlight>
                    <a:srgbClr val="FFFFFF"/>
                  </a:highlight>
                </a:rPr>
                <a:t>(CSI acquisition?)</a:t>
              </a:r>
              <a:endParaRPr lang="ja-JP" altLang="ja-JP" sz="600" dirty="0">
                <a:solidFill>
                  <a:schemeClr val="accent1"/>
                </a:solidFill>
                <a:highlight>
                  <a:srgbClr val="FFFFFF"/>
                </a:highlight>
              </a:endParaRPr>
            </a:p>
          </p:txBody>
        </p:sp>
      </p:grpSp>
      <p:sp>
        <p:nvSpPr>
          <p:cNvPr id="5909" name="テキスト ボックス 5908">
            <a:extLst>
              <a:ext uri="{FF2B5EF4-FFF2-40B4-BE49-F238E27FC236}">
                <a16:creationId xmlns:a16="http://schemas.microsoft.com/office/drawing/2014/main" id="{EFDBE8F9-2091-48F6-8A75-A7B636D8202F}"/>
              </a:ext>
            </a:extLst>
          </p:cNvPr>
          <p:cNvSpPr txBox="1"/>
          <p:nvPr/>
        </p:nvSpPr>
        <p:spPr>
          <a:xfrm>
            <a:off x="1501819" y="3739294"/>
            <a:ext cx="2807104" cy="369332"/>
          </a:xfrm>
          <a:prstGeom prst="rect">
            <a:avLst/>
          </a:prstGeom>
          <a:noFill/>
        </p:spPr>
        <p:txBody>
          <a:bodyPr wrap="square" rtlCol="0">
            <a:spAutoFit/>
          </a:bodyPr>
          <a:lstStyle/>
          <a:p>
            <a:pPr algn="ctr"/>
            <a:r>
              <a:rPr kumimoji="1" lang="en-US" altLang="ja-JP" sz="900" dirty="0">
                <a:solidFill>
                  <a:schemeClr val="accent1"/>
                </a:solidFill>
              </a:rPr>
              <a:t>Question: Are TRS tracking and CSI acquisition necessary? Essential or optimization?</a:t>
            </a:r>
            <a:endParaRPr kumimoji="1" lang="ja-JP" altLang="en-US" sz="900" dirty="0" err="1">
              <a:solidFill>
                <a:schemeClr val="accent1"/>
              </a:solidFill>
            </a:endParaRPr>
          </a:p>
        </p:txBody>
      </p:sp>
      <p:sp>
        <p:nvSpPr>
          <p:cNvPr id="5932" name="吹き出し: 角を丸めた四角形 5931">
            <a:extLst>
              <a:ext uri="{FF2B5EF4-FFF2-40B4-BE49-F238E27FC236}">
                <a16:creationId xmlns:a16="http://schemas.microsoft.com/office/drawing/2014/main" id="{ABB967AB-C15E-4D4C-A3DC-966E26272385}"/>
              </a:ext>
            </a:extLst>
          </p:cNvPr>
          <p:cNvSpPr/>
          <p:nvPr/>
        </p:nvSpPr>
        <p:spPr>
          <a:xfrm>
            <a:off x="5951192" y="1314188"/>
            <a:ext cx="3037120" cy="1285304"/>
          </a:xfrm>
          <a:prstGeom prst="wedgeRoundRectCallout">
            <a:avLst>
              <a:gd name="adj1" fmla="val -86058"/>
              <a:gd name="adj2" fmla="val 29216"/>
              <a:gd name="adj3" fmla="val 16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GB" altLang="ja-JP" sz="700" dirty="0">
                <a:solidFill>
                  <a:schemeClr val="tx1"/>
                </a:solidFill>
              </a:rPr>
              <a:t>Candidate information included in cell switch command</a:t>
            </a:r>
          </a:p>
          <a:p>
            <a:pPr marL="171450" indent="-171450" algn="just">
              <a:buFont typeface="Arial" panose="020B0604020202020204" pitchFamily="34" charset="0"/>
              <a:buChar char="•"/>
            </a:pPr>
            <a:r>
              <a:rPr lang="en-GB" altLang="ja-JP" sz="700" dirty="0">
                <a:solidFill>
                  <a:schemeClr val="tx1"/>
                </a:solidFill>
              </a:rPr>
              <a:t>TCI state ID/Beam indication</a:t>
            </a:r>
            <a:endParaRPr lang="ja-JP" altLang="ja-JP" sz="700" dirty="0">
              <a:solidFill>
                <a:schemeClr val="tx1"/>
              </a:solidFill>
            </a:endParaRPr>
          </a:p>
          <a:p>
            <a:pPr marL="171450" indent="-171450" algn="just">
              <a:buFont typeface="Arial" panose="020B0604020202020204" pitchFamily="34" charset="0"/>
              <a:buChar char="•"/>
            </a:pPr>
            <a:r>
              <a:rPr lang="en-GB" altLang="ja-JP" sz="700" dirty="0">
                <a:solidFill>
                  <a:schemeClr val="tx1"/>
                </a:solidFill>
              </a:rPr>
              <a:t>Cell identity / Cell group identity</a:t>
            </a:r>
            <a:endParaRPr lang="ja-JP" altLang="ja-JP" sz="700" dirty="0">
              <a:solidFill>
                <a:schemeClr val="tx1"/>
              </a:solidFill>
            </a:endParaRPr>
          </a:p>
          <a:p>
            <a:pPr marL="171450" indent="-171450" algn="just">
              <a:buFont typeface="Arial" panose="020B0604020202020204" pitchFamily="34" charset="0"/>
              <a:buChar char="•"/>
            </a:pPr>
            <a:r>
              <a:rPr lang="en-GB" altLang="ja-JP" sz="700" dirty="0">
                <a:solidFill>
                  <a:schemeClr val="tx1"/>
                </a:solidFill>
              </a:rPr>
              <a:t>DL/UL BWP indication</a:t>
            </a:r>
            <a:endParaRPr lang="ja-JP" altLang="ja-JP" sz="700" dirty="0">
              <a:solidFill>
                <a:schemeClr val="tx1"/>
              </a:solidFill>
            </a:endParaRPr>
          </a:p>
          <a:p>
            <a:pPr marL="171450" indent="-171450" algn="just">
              <a:buFont typeface="Arial" panose="020B0604020202020204" pitchFamily="34" charset="0"/>
              <a:buChar char="•"/>
            </a:pPr>
            <a:r>
              <a:rPr lang="en-GB" altLang="ja-JP" sz="700" dirty="0">
                <a:solidFill>
                  <a:schemeClr val="tx1"/>
                </a:solidFill>
              </a:rPr>
              <a:t>TA value and/or TA acquisition indication </a:t>
            </a:r>
            <a:r>
              <a:rPr lang="en-GB" altLang="ja-JP" sz="700" dirty="0">
                <a:solidFill>
                  <a:schemeClr val="tx1"/>
                </a:solidFill>
                <a:sym typeface="Wingdings" panose="05000000000000000000" pitchFamily="2" charset="2"/>
              </a:rPr>
              <a:t> to be confirmed in another AI</a:t>
            </a:r>
            <a:endParaRPr lang="ja-JP" altLang="ja-JP" sz="700" dirty="0">
              <a:solidFill>
                <a:schemeClr val="tx1"/>
              </a:solidFill>
            </a:endParaRPr>
          </a:p>
          <a:p>
            <a:pPr marL="171450" indent="-171450" algn="just">
              <a:buFont typeface="Arial" panose="020B0604020202020204" pitchFamily="34" charset="0"/>
              <a:buChar char="•"/>
            </a:pPr>
            <a:r>
              <a:rPr lang="en-GB" altLang="ja-JP" sz="700" dirty="0">
                <a:solidFill>
                  <a:schemeClr val="tx1"/>
                </a:solidFill>
              </a:rPr>
              <a:t>Triggered aperiodic CSI-RS resource </a:t>
            </a:r>
            <a:r>
              <a:rPr lang="en-GB" altLang="ja-JP" sz="700" dirty="0" err="1">
                <a:solidFill>
                  <a:schemeClr val="tx1"/>
                </a:solidFill>
              </a:rPr>
              <a:t>indice</a:t>
            </a:r>
            <a:r>
              <a:rPr lang="en-GB" altLang="ja-JP" sz="700" dirty="0">
                <a:solidFill>
                  <a:schemeClr val="tx1"/>
                </a:solidFill>
              </a:rPr>
              <a:t>(s)/ CSI-RS resource set ID/CSI report setting ID</a:t>
            </a:r>
          </a:p>
          <a:p>
            <a:pPr marL="171450" indent="-171450" algn="just">
              <a:buFont typeface="Arial" panose="020B0604020202020204" pitchFamily="34" charset="0"/>
              <a:buChar char="•"/>
            </a:pPr>
            <a:r>
              <a:rPr lang="en-GB" altLang="ja-JP" sz="700" dirty="0">
                <a:solidFill>
                  <a:schemeClr val="tx1"/>
                </a:solidFill>
              </a:rPr>
              <a:t>Triggered aperiodic SRS resource set ID</a:t>
            </a:r>
            <a:endParaRPr lang="ja-JP" altLang="ja-JP" sz="700" dirty="0">
              <a:solidFill>
                <a:schemeClr val="tx1"/>
              </a:solidFill>
            </a:endParaRPr>
          </a:p>
        </p:txBody>
      </p:sp>
      <p:sp>
        <p:nvSpPr>
          <p:cNvPr id="6023" name="二等辺三角形 6022">
            <a:extLst>
              <a:ext uri="{FF2B5EF4-FFF2-40B4-BE49-F238E27FC236}">
                <a16:creationId xmlns:a16="http://schemas.microsoft.com/office/drawing/2014/main" id="{8D1A8A67-B752-4F9F-A063-C7AAC70E8C61}"/>
              </a:ext>
            </a:extLst>
          </p:cNvPr>
          <p:cNvSpPr/>
          <p:nvPr/>
        </p:nvSpPr>
        <p:spPr>
          <a:xfrm rot="10800000" flipV="1">
            <a:off x="6342540" y="4107576"/>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sp>
        <p:nvSpPr>
          <p:cNvPr id="6026" name="二等辺三角形 6025">
            <a:extLst>
              <a:ext uri="{FF2B5EF4-FFF2-40B4-BE49-F238E27FC236}">
                <a16:creationId xmlns:a16="http://schemas.microsoft.com/office/drawing/2014/main" id="{74819E78-C11B-4ABC-8B64-AB15D4A6C596}"/>
              </a:ext>
            </a:extLst>
          </p:cNvPr>
          <p:cNvSpPr/>
          <p:nvPr/>
        </p:nvSpPr>
        <p:spPr>
          <a:xfrm rot="10800000" flipV="1">
            <a:off x="6342539" y="4450070"/>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sp>
        <p:nvSpPr>
          <p:cNvPr id="6030" name="テキスト ボックス 6029">
            <a:extLst>
              <a:ext uri="{FF2B5EF4-FFF2-40B4-BE49-F238E27FC236}">
                <a16:creationId xmlns:a16="http://schemas.microsoft.com/office/drawing/2014/main" id="{26CAD734-4972-4363-8E8A-DFC34472E042}"/>
              </a:ext>
            </a:extLst>
          </p:cNvPr>
          <p:cNvSpPr txBox="1"/>
          <p:nvPr/>
        </p:nvSpPr>
        <p:spPr>
          <a:xfrm>
            <a:off x="6535586" y="4112786"/>
            <a:ext cx="2339102" cy="307777"/>
          </a:xfrm>
          <a:prstGeom prst="rect">
            <a:avLst/>
          </a:prstGeom>
          <a:noFill/>
        </p:spPr>
        <p:txBody>
          <a:bodyPr wrap="none" rtlCol="0">
            <a:spAutoFit/>
          </a:bodyPr>
          <a:lstStyle/>
          <a:p>
            <a:pPr algn="l"/>
            <a:r>
              <a:rPr kumimoji="1" lang="en-US" altLang="ja-JP" sz="700" dirty="0">
                <a:solidFill>
                  <a:schemeClr val="accent1"/>
                </a:solidFill>
              </a:rPr>
              <a:t>Q: immediate CSI reporting on the new serving cell</a:t>
            </a:r>
          </a:p>
          <a:p>
            <a:pPr algn="l"/>
            <a:r>
              <a:rPr kumimoji="1" lang="en-US" altLang="ja-JP" sz="700" dirty="0">
                <a:solidFill>
                  <a:schemeClr val="accent1"/>
                </a:solidFill>
              </a:rPr>
              <a:t>based on the trigger in the cell switch command?</a:t>
            </a:r>
            <a:endParaRPr kumimoji="1" lang="ja-JP" altLang="en-US" sz="700" dirty="0" err="1">
              <a:solidFill>
                <a:schemeClr val="accent1"/>
              </a:solidFill>
            </a:endParaRPr>
          </a:p>
        </p:txBody>
      </p:sp>
      <p:sp>
        <p:nvSpPr>
          <p:cNvPr id="6059" name="テキスト ボックス 6058">
            <a:extLst>
              <a:ext uri="{FF2B5EF4-FFF2-40B4-BE49-F238E27FC236}">
                <a16:creationId xmlns:a16="http://schemas.microsoft.com/office/drawing/2014/main" id="{028FA8CE-4332-4CC9-BC1D-70627A1814FB}"/>
              </a:ext>
            </a:extLst>
          </p:cNvPr>
          <p:cNvSpPr txBox="1"/>
          <p:nvPr/>
        </p:nvSpPr>
        <p:spPr>
          <a:xfrm>
            <a:off x="6535585" y="4450070"/>
            <a:ext cx="2274982" cy="307777"/>
          </a:xfrm>
          <a:prstGeom prst="rect">
            <a:avLst/>
          </a:prstGeom>
          <a:noFill/>
        </p:spPr>
        <p:txBody>
          <a:bodyPr wrap="none" rtlCol="0">
            <a:spAutoFit/>
          </a:bodyPr>
          <a:lstStyle/>
          <a:p>
            <a:pPr algn="l"/>
            <a:r>
              <a:rPr kumimoji="1" lang="en-US" altLang="ja-JP" sz="700" dirty="0">
                <a:solidFill>
                  <a:schemeClr val="accent1"/>
                </a:solidFill>
              </a:rPr>
              <a:t>Q: immediate SRS Tx on the new serving cell</a:t>
            </a:r>
          </a:p>
          <a:p>
            <a:r>
              <a:rPr kumimoji="1" lang="en-US" altLang="ja-JP" sz="700" dirty="0">
                <a:solidFill>
                  <a:schemeClr val="accent1"/>
                </a:solidFill>
              </a:rPr>
              <a:t>based on the trigger in the cell switch command?</a:t>
            </a:r>
            <a:endParaRPr kumimoji="1" lang="ja-JP" altLang="en-US" sz="700" dirty="0">
              <a:solidFill>
                <a:schemeClr val="accent1"/>
              </a:solidFill>
            </a:endParaRPr>
          </a:p>
        </p:txBody>
      </p:sp>
      <p:cxnSp>
        <p:nvCxnSpPr>
          <p:cNvPr id="6089" name="コネクタ: 曲線 6088">
            <a:extLst>
              <a:ext uri="{FF2B5EF4-FFF2-40B4-BE49-F238E27FC236}">
                <a16:creationId xmlns:a16="http://schemas.microsoft.com/office/drawing/2014/main" id="{F00858B9-EE69-4B79-BB56-337E463A3A57}"/>
              </a:ext>
            </a:extLst>
          </p:cNvPr>
          <p:cNvCxnSpPr>
            <a:cxnSpLocks/>
            <a:stCxn id="3128" idx="4"/>
            <a:endCxn id="4723" idx="5"/>
          </p:cNvCxnSpPr>
          <p:nvPr/>
        </p:nvCxnSpPr>
        <p:spPr>
          <a:xfrm rot="16200000" flipH="1">
            <a:off x="4562311" y="2338094"/>
            <a:ext cx="1479403" cy="1814327"/>
          </a:xfrm>
          <a:prstGeom prst="curvedConnector4">
            <a:avLst>
              <a:gd name="adj1" fmla="val -8529"/>
              <a:gd name="adj2" fmla="val 126803"/>
            </a:avLst>
          </a:prstGeom>
          <a:ln w="5715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099" name="テキスト ボックス 6098">
            <a:extLst>
              <a:ext uri="{FF2B5EF4-FFF2-40B4-BE49-F238E27FC236}">
                <a16:creationId xmlns:a16="http://schemas.microsoft.com/office/drawing/2014/main" id="{9CFF2785-CD4B-4C7C-AB99-6904BC4E67E3}"/>
              </a:ext>
            </a:extLst>
          </p:cNvPr>
          <p:cNvSpPr txBox="1"/>
          <p:nvPr/>
        </p:nvSpPr>
        <p:spPr>
          <a:xfrm>
            <a:off x="6737555" y="3388246"/>
            <a:ext cx="2267712" cy="369332"/>
          </a:xfrm>
          <a:prstGeom prst="rect">
            <a:avLst/>
          </a:prstGeom>
          <a:noFill/>
        </p:spPr>
        <p:txBody>
          <a:bodyPr wrap="square" rtlCol="0">
            <a:spAutoFit/>
          </a:bodyPr>
          <a:lstStyle/>
          <a:p>
            <a:pPr algn="l"/>
            <a:r>
              <a:rPr kumimoji="1" lang="en-US" altLang="ja-JP" sz="900" dirty="0">
                <a:solidFill>
                  <a:schemeClr val="accent1"/>
                </a:solidFill>
              </a:rPr>
              <a:t>Q: UL and DL BWP is indicated by cell switch command?</a:t>
            </a:r>
          </a:p>
        </p:txBody>
      </p:sp>
      <p:sp>
        <p:nvSpPr>
          <p:cNvPr id="6120" name="テキスト ボックス 6119">
            <a:extLst>
              <a:ext uri="{FF2B5EF4-FFF2-40B4-BE49-F238E27FC236}">
                <a16:creationId xmlns:a16="http://schemas.microsoft.com/office/drawing/2014/main" id="{32C54090-4612-4973-8919-4A4D4AAA6C8A}"/>
              </a:ext>
            </a:extLst>
          </p:cNvPr>
          <p:cNvSpPr txBox="1"/>
          <p:nvPr/>
        </p:nvSpPr>
        <p:spPr>
          <a:xfrm>
            <a:off x="6720600" y="2825985"/>
            <a:ext cx="2267712" cy="369332"/>
          </a:xfrm>
          <a:prstGeom prst="rect">
            <a:avLst/>
          </a:prstGeom>
          <a:noFill/>
        </p:spPr>
        <p:txBody>
          <a:bodyPr wrap="square" rtlCol="0">
            <a:spAutoFit/>
          </a:bodyPr>
          <a:lstStyle/>
          <a:p>
            <a:pPr algn="l"/>
            <a:r>
              <a:rPr kumimoji="1" lang="en-US" altLang="ja-JP" sz="900" dirty="0"/>
              <a:t>RRC configuration (</a:t>
            </a:r>
            <a:r>
              <a:rPr kumimoji="1" lang="en-US" altLang="ja-JP" sz="900" dirty="0" err="1"/>
              <a:t>CellGroupConfig</a:t>
            </a:r>
            <a:r>
              <a:rPr kumimoji="1" lang="en-US" altLang="ja-JP" sz="900" dirty="0"/>
              <a:t>) for a candidate cell is activated</a:t>
            </a:r>
          </a:p>
        </p:txBody>
      </p:sp>
      <p:sp>
        <p:nvSpPr>
          <p:cNvPr id="533" name="テキスト ボックス 532">
            <a:extLst>
              <a:ext uri="{FF2B5EF4-FFF2-40B4-BE49-F238E27FC236}">
                <a16:creationId xmlns:a16="http://schemas.microsoft.com/office/drawing/2014/main" id="{B24D71F9-6AD5-4D6E-B063-C361166DCFB1}"/>
              </a:ext>
            </a:extLst>
          </p:cNvPr>
          <p:cNvSpPr txBox="1"/>
          <p:nvPr/>
        </p:nvSpPr>
        <p:spPr>
          <a:xfrm>
            <a:off x="3595959" y="805749"/>
            <a:ext cx="3037120" cy="577081"/>
          </a:xfrm>
          <a:prstGeom prst="rect">
            <a:avLst/>
          </a:prstGeom>
          <a:noFill/>
        </p:spPr>
        <p:txBody>
          <a:bodyPr wrap="square" rtlCol="0">
            <a:spAutoFit/>
          </a:bodyPr>
          <a:lstStyle/>
          <a:p>
            <a:pPr algn="l"/>
            <a:r>
              <a:rPr kumimoji="1" lang="en-US" altLang="ja-JP" sz="1050" dirty="0">
                <a:solidFill>
                  <a:schemeClr val="accent1"/>
                </a:solidFill>
              </a:rPr>
              <a:t>Question: How is this list defined/configured? (i.e. definition/configuration of the TCI state pool)</a:t>
            </a:r>
            <a:endParaRPr kumimoji="1" lang="ja-JP" altLang="en-US" sz="1050" dirty="0" err="1">
              <a:solidFill>
                <a:schemeClr val="accent1"/>
              </a:solidFill>
            </a:endParaRPr>
          </a:p>
        </p:txBody>
      </p:sp>
      <p:cxnSp>
        <p:nvCxnSpPr>
          <p:cNvPr id="7184" name="直線矢印コネクタ 7183">
            <a:extLst>
              <a:ext uri="{FF2B5EF4-FFF2-40B4-BE49-F238E27FC236}">
                <a16:creationId xmlns:a16="http://schemas.microsoft.com/office/drawing/2014/main" id="{41374A15-13FC-49C5-BD8A-D15A016738A7}"/>
              </a:ext>
            </a:extLst>
          </p:cNvPr>
          <p:cNvCxnSpPr>
            <a:cxnSpLocks/>
            <a:stCxn id="4810" idx="0"/>
          </p:cNvCxnSpPr>
          <p:nvPr/>
        </p:nvCxnSpPr>
        <p:spPr>
          <a:xfrm>
            <a:off x="2598830" y="2673781"/>
            <a:ext cx="0" cy="512956"/>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70" name="直線矢印コネクタ 1869">
            <a:extLst>
              <a:ext uri="{FF2B5EF4-FFF2-40B4-BE49-F238E27FC236}">
                <a16:creationId xmlns:a16="http://schemas.microsoft.com/office/drawing/2014/main" id="{8830983C-E515-4E9E-8728-E8DB4C7D87DB}"/>
              </a:ext>
            </a:extLst>
          </p:cNvPr>
          <p:cNvCxnSpPr>
            <a:cxnSpLocks/>
          </p:cNvCxnSpPr>
          <p:nvPr/>
        </p:nvCxnSpPr>
        <p:spPr>
          <a:xfrm>
            <a:off x="2598830" y="3245257"/>
            <a:ext cx="3526057" cy="0"/>
          </a:xfrm>
          <a:prstGeom prst="straightConnector1">
            <a:avLst/>
          </a:prstGeom>
          <a:ln w="9525">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83" name="テキスト ボックス 1882">
            <a:extLst>
              <a:ext uri="{FF2B5EF4-FFF2-40B4-BE49-F238E27FC236}">
                <a16:creationId xmlns:a16="http://schemas.microsoft.com/office/drawing/2014/main" id="{ACF24C85-C7E2-407F-B638-4955C012DCB0}"/>
              </a:ext>
            </a:extLst>
          </p:cNvPr>
          <p:cNvSpPr txBox="1"/>
          <p:nvPr/>
        </p:nvSpPr>
        <p:spPr>
          <a:xfrm>
            <a:off x="2689823" y="3107942"/>
            <a:ext cx="1307972" cy="323165"/>
          </a:xfrm>
          <a:prstGeom prst="rect">
            <a:avLst/>
          </a:prstGeom>
          <a:noFill/>
        </p:spPr>
        <p:txBody>
          <a:bodyPr wrap="square">
            <a:spAutoFit/>
          </a:bodyPr>
          <a:lstStyle/>
          <a:p>
            <a:pPr algn="ctr"/>
            <a:r>
              <a:rPr lang="en-GB" altLang="ja-JP" sz="500" dirty="0">
                <a:solidFill>
                  <a:schemeClr val="accent1"/>
                </a:solidFill>
                <a:highlight>
                  <a:srgbClr val="FFFFFF"/>
                </a:highlight>
              </a:rPr>
              <a:t>(Measure SSB as QCL type A or C and/or PL RS for activated TCI of candidate cell?)</a:t>
            </a:r>
            <a:endParaRPr lang="ja-JP" altLang="ja-JP" sz="500" dirty="0">
              <a:solidFill>
                <a:schemeClr val="accent1"/>
              </a:solidFill>
              <a:highlight>
                <a:srgbClr val="FFFFFF"/>
              </a:highlight>
            </a:endParaRPr>
          </a:p>
        </p:txBody>
      </p:sp>
      <p:cxnSp>
        <p:nvCxnSpPr>
          <p:cNvPr id="1915" name="直線矢印コネクタ 1914">
            <a:extLst>
              <a:ext uri="{FF2B5EF4-FFF2-40B4-BE49-F238E27FC236}">
                <a16:creationId xmlns:a16="http://schemas.microsoft.com/office/drawing/2014/main" id="{FF58DF81-78AF-471D-A218-6E150734CA06}"/>
              </a:ext>
            </a:extLst>
          </p:cNvPr>
          <p:cNvCxnSpPr>
            <a:cxnSpLocks/>
          </p:cNvCxnSpPr>
          <p:nvPr/>
        </p:nvCxnSpPr>
        <p:spPr>
          <a:xfrm flipV="1">
            <a:off x="6025740" y="4107576"/>
            <a:ext cx="125883" cy="11942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05" name="テキスト ボックス 7404">
            <a:extLst>
              <a:ext uri="{FF2B5EF4-FFF2-40B4-BE49-F238E27FC236}">
                <a16:creationId xmlns:a16="http://schemas.microsoft.com/office/drawing/2014/main" id="{2521C52F-7805-4838-B94A-FC0CEF8EC581}"/>
              </a:ext>
            </a:extLst>
          </p:cNvPr>
          <p:cNvSpPr txBox="1"/>
          <p:nvPr/>
        </p:nvSpPr>
        <p:spPr>
          <a:xfrm>
            <a:off x="4314315" y="1989972"/>
            <a:ext cx="657552" cy="215444"/>
          </a:xfrm>
          <a:prstGeom prst="rect">
            <a:avLst/>
          </a:prstGeom>
          <a:noFill/>
        </p:spPr>
        <p:txBody>
          <a:bodyPr wrap="none" rtlCol="0">
            <a:spAutoFit/>
          </a:bodyPr>
          <a:lstStyle/>
          <a:p>
            <a:pPr algn="l"/>
            <a:r>
              <a:rPr kumimoji="1" lang="en-US" altLang="ja-JP" sz="800" dirty="0"/>
              <a:t>indication</a:t>
            </a:r>
            <a:endParaRPr kumimoji="1" lang="ja-JP" altLang="en-US" sz="800" dirty="0" err="1"/>
          </a:p>
        </p:txBody>
      </p:sp>
      <p:sp>
        <p:nvSpPr>
          <p:cNvPr id="7410" name="テキスト ボックス 7409">
            <a:extLst>
              <a:ext uri="{FF2B5EF4-FFF2-40B4-BE49-F238E27FC236}">
                <a16:creationId xmlns:a16="http://schemas.microsoft.com/office/drawing/2014/main" id="{D6DBD662-736A-4FAF-85AE-B6774802FB19}"/>
              </a:ext>
            </a:extLst>
          </p:cNvPr>
          <p:cNvSpPr txBox="1"/>
          <p:nvPr/>
        </p:nvSpPr>
        <p:spPr>
          <a:xfrm>
            <a:off x="1411731" y="1497001"/>
            <a:ext cx="607859" cy="200055"/>
          </a:xfrm>
          <a:prstGeom prst="rect">
            <a:avLst/>
          </a:prstGeom>
          <a:noFill/>
        </p:spPr>
        <p:txBody>
          <a:bodyPr wrap="none" rtlCol="0">
            <a:spAutoFit/>
          </a:bodyPr>
          <a:lstStyle/>
          <a:p>
            <a:pPr algn="l"/>
            <a:r>
              <a:rPr kumimoji="1" lang="en-US" altLang="ja-JP" sz="700" dirty="0"/>
              <a:t>Activation</a:t>
            </a:r>
            <a:endParaRPr kumimoji="1" lang="ja-JP" altLang="en-US" sz="700" dirty="0" err="1"/>
          </a:p>
        </p:txBody>
      </p:sp>
      <p:sp>
        <p:nvSpPr>
          <p:cNvPr id="6031" name="テキスト ボックス 6030">
            <a:extLst>
              <a:ext uri="{FF2B5EF4-FFF2-40B4-BE49-F238E27FC236}">
                <a16:creationId xmlns:a16="http://schemas.microsoft.com/office/drawing/2014/main" id="{7163B255-1B2A-44B4-9EF3-3CBF138CEDFD}"/>
              </a:ext>
            </a:extLst>
          </p:cNvPr>
          <p:cNvSpPr txBox="1"/>
          <p:nvPr/>
        </p:nvSpPr>
        <p:spPr>
          <a:xfrm>
            <a:off x="248261" y="1509200"/>
            <a:ext cx="1377300" cy="430887"/>
          </a:xfrm>
          <a:prstGeom prst="rect">
            <a:avLst/>
          </a:prstGeom>
          <a:noFill/>
        </p:spPr>
        <p:txBody>
          <a:bodyPr wrap="none" rtlCol="0">
            <a:spAutoFit/>
          </a:bodyPr>
          <a:lstStyle/>
          <a:p>
            <a:pPr algn="ctr"/>
            <a:r>
              <a:rPr kumimoji="1" lang="en-US" altLang="ja-JP" sz="1050" dirty="0"/>
              <a:t>TCI pool</a:t>
            </a:r>
          </a:p>
          <a:p>
            <a:pPr algn="ctr"/>
            <a:r>
              <a:rPr kumimoji="1" lang="en-US" altLang="ja-JP" sz="1050" dirty="0"/>
              <a:t>(</a:t>
            </a:r>
            <a:r>
              <a:rPr kumimoji="1" lang="en-US" altLang="ja-JP" sz="1050" dirty="0" err="1"/>
              <a:t>PCI+beam</a:t>
            </a:r>
            <a:r>
              <a:rPr kumimoji="1" lang="en-US" altLang="ja-JP" sz="1050" dirty="0"/>
              <a:t> index)</a:t>
            </a:r>
            <a:endParaRPr kumimoji="1" lang="ja-JP" altLang="en-US" sz="1050" dirty="0" err="1"/>
          </a:p>
        </p:txBody>
      </p:sp>
      <p:sp>
        <p:nvSpPr>
          <p:cNvPr id="6073" name="左中かっこ 6072">
            <a:extLst>
              <a:ext uri="{FF2B5EF4-FFF2-40B4-BE49-F238E27FC236}">
                <a16:creationId xmlns:a16="http://schemas.microsoft.com/office/drawing/2014/main" id="{CCD61E15-6CFD-404C-9FEB-7C858B7F188B}"/>
              </a:ext>
            </a:extLst>
          </p:cNvPr>
          <p:cNvSpPr/>
          <p:nvPr/>
        </p:nvSpPr>
        <p:spPr>
          <a:xfrm>
            <a:off x="1426511" y="2402848"/>
            <a:ext cx="183867" cy="498550"/>
          </a:xfrm>
          <a:prstGeom prst="leftBrace">
            <a:avLst/>
          </a:prstGeom>
          <a:ln w="9525">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44" name="左中かっこ 543">
            <a:extLst>
              <a:ext uri="{FF2B5EF4-FFF2-40B4-BE49-F238E27FC236}">
                <a16:creationId xmlns:a16="http://schemas.microsoft.com/office/drawing/2014/main" id="{E73900DC-24DB-4C47-8FEB-6DA62235D3BB}"/>
              </a:ext>
            </a:extLst>
          </p:cNvPr>
          <p:cNvSpPr/>
          <p:nvPr/>
        </p:nvSpPr>
        <p:spPr>
          <a:xfrm>
            <a:off x="1425784" y="3132378"/>
            <a:ext cx="183867" cy="1625465"/>
          </a:xfrm>
          <a:prstGeom prst="leftBrace">
            <a:avLst/>
          </a:prstGeom>
          <a:ln w="9525">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920" name="テキスト ボックス 5919">
            <a:extLst>
              <a:ext uri="{FF2B5EF4-FFF2-40B4-BE49-F238E27FC236}">
                <a16:creationId xmlns:a16="http://schemas.microsoft.com/office/drawing/2014/main" id="{EEBC6578-4D88-4BAA-80DE-5504A529470A}"/>
              </a:ext>
            </a:extLst>
          </p:cNvPr>
          <p:cNvSpPr txBox="1"/>
          <p:nvPr/>
        </p:nvSpPr>
        <p:spPr>
          <a:xfrm>
            <a:off x="35900" y="4781529"/>
            <a:ext cx="4738467" cy="307777"/>
          </a:xfrm>
          <a:prstGeom prst="rect">
            <a:avLst/>
          </a:prstGeom>
          <a:noFill/>
        </p:spPr>
        <p:txBody>
          <a:bodyPr wrap="square" rtlCol="0">
            <a:spAutoFit/>
          </a:bodyPr>
          <a:lstStyle/>
          <a:p>
            <a:pPr algn="l"/>
            <a:r>
              <a:rPr kumimoji="1" lang="en-US" altLang="ja-JP" sz="700" dirty="0"/>
              <a:t>Note</a:t>
            </a:r>
            <a:r>
              <a:rPr kumimoji="1" lang="en-US" altLang="ja-JP" sz="700" dirty="0">
                <a:sym typeface="Wingdings" panose="05000000000000000000" pitchFamily="2" charset="2"/>
              </a:rPr>
              <a:t>: (part of ) the functionality can be decoupled from LTM core functionality (i.e. the usage can be network choice), and UE feature group discussion can be done at the later stage</a:t>
            </a:r>
            <a:r>
              <a:rPr kumimoji="1" lang="en-US" altLang="ja-JP" sz="700" dirty="0"/>
              <a:t> </a:t>
            </a:r>
            <a:endParaRPr kumimoji="1" lang="ja-JP" altLang="en-US" sz="700" dirty="0" err="1"/>
          </a:p>
        </p:txBody>
      </p:sp>
      <p:sp>
        <p:nvSpPr>
          <p:cNvPr id="3106" name="スライド番号プレースホルダー 3105">
            <a:extLst>
              <a:ext uri="{FF2B5EF4-FFF2-40B4-BE49-F238E27FC236}">
                <a16:creationId xmlns:a16="http://schemas.microsoft.com/office/drawing/2014/main" id="{713F1782-EBAA-2F01-6BFB-795A017232C6}"/>
              </a:ext>
            </a:extLst>
          </p:cNvPr>
          <p:cNvSpPr>
            <a:spLocks noGrp="1"/>
          </p:cNvSpPr>
          <p:nvPr>
            <p:ph type="sldNum" sz="quarter" idx="12"/>
          </p:nvPr>
        </p:nvSpPr>
        <p:spPr/>
        <p:txBody>
          <a:bodyPr/>
          <a:lstStyle/>
          <a:p>
            <a:fld id="{4D029D89-7B63-4C94-AD4D-2E4D6BB83637}" type="slidenum">
              <a:rPr kumimoji="1" lang="ja-JP" altLang="en-US" smtClean="0"/>
              <a:t>22</a:t>
            </a:fld>
            <a:endParaRPr kumimoji="1" lang="ja-JP" altLang="en-US"/>
          </a:p>
        </p:txBody>
      </p:sp>
    </p:spTree>
    <p:extLst>
      <p:ext uri="{BB962C8B-B14F-4D97-AF65-F5344CB8AC3E}">
        <p14:creationId xmlns:p14="http://schemas.microsoft.com/office/powerpoint/2010/main" val="858926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BD078F-9AE8-47DB-8C16-F7A475A5166F}"/>
              </a:ext>
            </a:extLst>
          </p:cNvPr>
          <p:cNvSpPr>
            <a:spLocks noGrp="1"/>
          </p:cNvSpPr>
          <p:nvPr>
            <p:ph type="title"/>
          </p:nvPr>
        </p:nvSpPr>
        <p:spPr>
          <a:xfrm>
            <a:off x="229767" y="206603"/>
            <a:ext cx="7740000" cy="366254"/>
          </a:xfrm>
        </p:spPr>
        <p:txBody>
          <a:bodyPr/>
          <a:lstStyle/>
          <a:p>
            <a:r>
              <a:rPr lang="en-US" altLang="ja-JP" dirty="0"/>
              <a:t>Note: Procedure issues (</a:t>
            </a:r>
            <a:r>
              <a:rPr lang="en-US" altLang="ja-JP" sz="2000" dirty="0"/>
              <a:t>based on scenario 1</a:t>
            </a:r>
            <a:r>
              <a:rPr lang="en-US" altLang="ja-JP" sz="1600" dirty="0"/>
              <a:t>, </a:t>
            </a:r>
            <a:r>
              <a:rPr lang="en-US" altLang="ja-JP" sz="1200" dirty="0"/>
              <a:t>if introduced</a:t>
            </a:r>
            <a:r>
              <a:rPr lang="en-US" altLang="ja-JP" dirty="0"/>
              <a:t>)</a:t>
            </a:r>
            <a:endParaRPr kumimoji="1" lang="ja-JP" altLang="en-US" dirty="0"/>
          </a:p>
        </p:txBody>
      </p:sp>
      <p:sp>
        <p:nvSpPr>
          <p:cNvPr id="4" name="Footer Placeholder 3">
            <a:extLst>
              <a:ext uri="{FF2B5EF4-FFF2-40B4-BE49-F238E27FC236}">
                <a16:creationId xmlns:a16="http://schemas.microsoft.com/office/drawing/2014/main" id="{4D09FF09-F780-410D-80FF-C9995C61D603}"/>
              </a:ext>
            </a:extLst>
          </p:cNvPr>
          <p:cNvSpPr>
            <a:spLocks noGrp="1"/>
          </p:cNvSpPr>
          <p:nvPr>
            <p:ph type="ftr" sz="quarter" idx="11"/>
          </p:nvPr>
        </p:nvSpPr>
        <p:spPr/>
        <p:txBody>
          <a:bodyPr/>
          <a:lstStyle/>
          <a:p>
            <a:r>
              <a:rPr kumimoji="1" lang="en-US" altLang="ja-JP"/>
              <a:t>© Fujitsu 2023</a:t>
            </a:r>
            <a:endParaRPr kumimoji="1" lang="ja-JP" altLang="en-US" dirty="0"/>
          </a:p>
        </p:txBody>
      </p:sp>
      <p:grpSp>
        <p:nvGrpSpPr>
          <p:cNvPr id="4657" name="グループ化 4656">
            <a:extLst>
              <a:ext uri="{FF2B5EF4-FFF2-40B4-BE49-F238E27FC236}">
                <a16:creationId xmlns:a16="http://schemas.microsoft.com/office/drawing/2014/main" id="{5E0DA9C3-0BFF-4BCA-BC4B-0FB9B75C42B4}"/>
              </a:ext>
            </a:extLst>
          </p:cNvPr>
          <p:cNvGrpSpPr/>
          <p:nvPr/>
        </p:nvGrpSpPr>
        <p:grpSpPr>
          <a:xfrm>
            <a:off x="1712782" y="2214252"/>
            <a:ext cx="5852160" cy="684448"/>
            <a:chOff x="1375920" y="2130677"/>
            <a:chExt cx="5852160" cy="684448"/>
          </a:xfrm>
        </p:grpSpPr>
        <p:cxnSp>
          <p:nvCxnSpPr>
            <p:cNvPr id="3125" name="直線矢印コネクタ 3124">
              <a:extLst>
                <a:ext uri="{FF2B5EF4-FFF2-40B4-BE49-F238E27FC236}">
                  <a16:creationId xmlns:a16="http://schemas.microsoft.com/office/drawing/2014/main" id="{B7FF40CF-424A-4434-85FD-2D9F112FEB71}"/>
                </a:ext>
              </a:extLst>
            </p:cNvPr>
            <p:cNvCxnSpPr/>
            <p:nvPr/>
          </p:nvCxnSpPr>
          <p:spPr>
            <a:xfrm>
              <a:off x="1375920" y="2589577"/>
              <a:ext cx="585216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128" name="二等辺三角形 3127">
              <a:extLst>
                <a:ext uri="{FF2B5EF4-FFF2-40B4-BE49-F238E27FC236}">
                  <a16:creationId xmlns:a16="http://schemas.microsoft.com/office/drawing/2014/main" id="{EB68F4AA-AFDD-469E-9081-849D5C01479D}"/>
                </a:ext>
              </a:extLst>
            </p:cNvPr>
            <p:cNvSpPr/>
            <p:nvPr/>
          </p:nvSpPr>
          <p:spPr>
            <a:xfrm flipV="1">
              <a:off x="3846510" y="2421981"/>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sp>
          <p:nvSpPr>
            <p:cNvPr id="3131" name="テキスト ボックス 3130">
              <a:extLst>
                <a:ext uri="{FF2B5EF4-FFF2-40B4-BE49-F238E27FC236}">
                  <a16:creationId xmlns:a16="http://schemas.microsoft.com/office/drawing/2014/main" id="{6811D00D-5802-44CC-91AB-EB0CF38F22C7}"/>
                </a:ext>
              </a:extLst>
            </p:cNvPr>
            <p:cNvSpPr txBox="1"/>
            <p:nvPr/>
          </p:nvSpPr>
          <p:spPr>
            <a:xfrm>
              <a:off x="3301789" y="2130677"/>
              <a:ext cx="1285928" cy="307777"/>
            </a:xfrm>
            <a:prstGeom prst="rect">
              <a:avLst/>
            </a:prstGeom>
            <a:noFill/>
          </p:spPr>
          <p:txBody>
            <a:bodyPr wrap="none" rtlCol="0">
              <a:spAutoFit/>
            </a:bodyPr>
            <a:lstStyle/>
            <a:p>
              <a:pPr algn="ctr"/>
              <a:r>
                <a:rPr kumimoji="1" lang="en-US" altLang="ja-JP" sz="700" dirty="0"/>
                <a:t>LTM cell switch command</a:t>
              </a:r>
            </a:p>
            <a:p>
              <a:pPr algn="ctr"/>
              <a:r>
                <a:rPr kumimoji="1" lang="en-US" altLang="ja-JP" sz="700" dirty="0"/>
                <a:t>(MAC CE)</a:t>
              </a:r>
            </a:p>
          </p:txBody>
        </p:sp>
        <p:grpSp>
          <p:nvGrpSpPr>
            <p:cNvPr id="4632" name="グループ化 4631">
              <a:extLst>
                <a:ext uri="{FF2B5EF4-FFF2-40B4-BE49-F238E27FC236}">
                  <a16:creationId xmlns:a16="http://schemas.microsoft.com/office/drawing/2014/main" id="{B05766CE-6151-40A6-8D2C-A98AA9EE2788}"/>
                </a:ext>
              </a:extLst>
            </p:cNvPr>
            <p:cNvGrpSpPr/>
            <p:nvPr/>
          </p:nvGrpSpPr>
          <p:grpSpPr>
            <a:xfrm>
              <a:off x="3952250" y="2601462"/>
              <a:ext cx="299084" cy="213663"/>
              <a:chOff x="3952251" y="2576521"/>
              <a:chExt cx="299084" cy="213663"/>
            </a:xfrm>
          </p:grpSpPr>
          <p:cxnSp>
            <p:nvCxnSpPr>
              <p:cNvPr id="4621" name="コネクタ: カギ線 4620">
                <a:extLst>
                  <a:ext uri="{FF2B5EF4-FFF2-40B4-BE49-F238E27FC236}">
                    <a16:creationId xmlns:a16="http://schemas.microsoft.com/office/drawing/2014/main" id="{E2B876A3-6E1A-4A26-A3BF-9E9E7F06F784}"/>
                  </a:ext>
                </a:extLst>
              </p:cNvPr>
              <p:cNvCxnSpPr>
                <a:cxnSpLocks/>
                <a:stCxn id="3128" idx="0"/>
              </p:cNvCxnSpPr>
              <p:nvPr/>
            </p:nvCxnSpPr>
            <p:spPr>
              <a:xfrm rot="16200000" flipH="1">
                <a:off x="3996375" y="2535224"/>
                <a:ext cx="210835" cy="299084"/>
              </a:xfrm>
              <a:prstGeom prst="bentConnector2">
                <a:avLst/>
              </a:prstGeom>
              <a:ln w="9525">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623" name="直線矢印コネクタ 4622">
                <a:extLst>
                  <a:ext uri="{FF2B5EF4-FFF2-40B4-BE49-F238E27FC236}">
                    <a16:creationId xmlns:a16="http://schemas.microsoft.com/office/drawing/2014/main" id="{F2E97878-2912-4677-9B15-18E86DC014BB}"/>
                  </a:ext>
                </a:extLst>
              </p:cNvPr>
              <p:cNvCxnSpPr>
                <a:cxnSpLocks/>
              </p:cNvCxnSpPr>
              <p:nvPr/>
            </p:nvCxnSpPr>
            <p:spPr>
              <a:xfrm flipV="1">
                <a:off x="4234095" y="2576521"/>
                <a:ext cx="0" cy="213663"/>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4626" name="テキスト ボックス 4625">
              <a:extLst>
                <a:ext uri="{FF2B5EF4-FFF2-40B4-BE49-F238E27FC236}">
                  <a16:creationId xmlns:a16="http://schemas.microsoft.com/office/drawing/2014/main" id="{DE3FCA51-D56E-4DC1-8538-DB9F5C2E68E2}"/>
                </a:ext>
              </a:extLst>
            </p:cNvPr>
            <p:cNvSpPr txBox="1"/>
            <p:nvPr/>
          </p:nvSpPr>
          <p:spPr>
            <a:xfrm>
              <a:off x="4101791" y="2414871"/>
              <a:ext cx="673582" cy="200055"/>
            </a:xfrm>
            <a:prstGeom prst="rect">
              <a:avLst/>
            </a:prstGeom>
            <a:noFill/>
          </p:spPr>
          <p:txBody>
            <a:bodyPr wrap="none" rtlCol="0">
              <a:spAutoFit/>
            </a:bodyPr>
            <a:lstStyle/>
            <a:p>
              <a:pPr algn="l"/>
              <a:r>
                <a:rPr kumimoji="1" lang="en-US" altLang="ja-JP" sz="700" dirty="0"/>
                <a:t>HARQ-ACK</a:t>
              </a:r>
            </a:p>
          </p:txBody>
        </p:sp>
      </p:grpSp>
      <p:sp>
        <p:nvSpPr>
          <p:cNvPr id="4716" name="テキスト ボックス 4715">
            <a:extLst>
              <a:ext uri="{FF2B5EF4-FFF2-40B4-BE49-F238E27FC236}">
                <a16:creationId xmlns:a16="http://schemas.microsoft.com/office/drawing/2014/main" id="{CFBE33EA-27A5-4D14-BEAA-208FD469C451}"/>
              </a:ext>
            </a:extLst>
          </p:cNvPr>
          <p:cNvSpPr txBox="1"/>
          <p:nvPr/>
        </p:nvSpPr>
        <p:spPr>
          <a:xfrm>
            <a:off x="229767" y="2508527"/>
            <a:ext cx="1215396" cy="261610"/>
          </a:xfrm>
          <a:prstGeom prst="rect">
            <a:avLst/>
          </a:prstGeom>
          <a:noFill/>
        </p:spPr>
        <p:txBody>
          <a:bodyPr wrap="none" rtlCol="0">
            <a:spAutoFit/>
          </a:bodyPr>
          <a:lstStyle/>
          <a:p>
            <a:pPr algn="ctr"/>
            <a:r>
              <a:rPr kumimoji="1" lang="en-US" altLang="ja-JP" sz="1100" dirty="0"/>
              <a:t>Old serving cell</a:t>
            </a:r>
            <a:endParaRPr kumimoji="1" lang="ja-JP" altLang="en-US" sz="1100" dirty="0" err="1"/>
          </a:p>
        </p:txBody>
      </p:sp>
      <p:grpSp>
        <p:nvGrpSpPr>
          <p:cNvPr id="4719" name="グループ化 4718">
            <a:extLst>
              <a:ext uri="{FF2B5EF4-FFF2-40B4-BE49-F238E27FC236}">
                <a16:creationId xmlns:a16="http://schemas.microsoft.com/office/drawing/2014/main" id="{217EE39D-79A8-4AAA-9F91-5D9F8DE97F9A}"/>
              </a:ext>
            </a:extLst>
          </p:cNvPr>
          <p:cNvGrpSpPr/>
          <p:nvPr/>
        </p:nvGrpSpPr>
        <p:grpSpPr>
          <a:xfrm>
            <a:off x="1712782" y="3893805"/>
            <a:ext cx="5852160" cy="794817"/>
            <a:chOff x="1375920" y="2521025"/>
            <a:chExt cx="5852160" cy="794817"/>
          </a:xfrm>
        </p:grpSpPr>
        <p:cxnSp>
          <p:nvCxnSpPr>
            <p:cNvPr id="4720" name="直線矢印コネクタ 4719">
              <a:extLst>
                <a:ext uri="{FF2B5EF4-FFF2-40B4-BE49-F238E27FC236}">
                  <a16:creationId xmlns:a16="http://schemas.microsoft.com/office/drawing/2014/main" id="{A628BE7A-F814-4E29-BB37-DD66FE924375}"/>
                </a:ext>
              </a:extLst>
            </p:cNvPr>
            <p:cNvCxnSpPr/>
            <p:nvPr/>
          </p:nvCxnSpPr>
          <p:spPr>
            <a:xfrm>
              <a:off x="1375920" y="2713934"/>
              <a:ext cx="585216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4723" name="二等辺三角形 4722">
              <a:extLst>
                <a:ext uri="{FF2B5EF4-FFF2-40B4-BE49-F238E27FC236}">
                  <a16:creationId xmlns:a16="http://schemas.microsoft.com/office/drawing/2014/main" id="{5DE23C73-C391-4ACD-9CB4-E494A75099A4}"/>
                </a:ext>
              </a:extLst>
            </p:cNvPr>
            <p:cNvSpPr/>
            <p:nvPr/>
          </p:nvSpPr>
          <p:spPr>
            <a:xfrm flipV="1">
              <a:off x="5713706" y="2521025"/>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sp>
          <p:nvSpPr>
            <p:cNvPr id="4724" name="テキスト ボックス 4723">
              <a:extLst>
                <a:ext uri="{FF2B5EF4-FFF2-40B4-BE49-F238E27FC236}">
                  <a16:creationId xmlns:a16="http://schemas.microsoft.com/office/drawing/2014/main" id="{2A173D5C-FD8F-4F5B-AFD1-D812226FCE07}"/>
                </a:ext>
              </a:extLst>
            </p:cNvPr>
            <p:cNvSpPr txBox="1"/>
            <p:nvPr/>
          </p:nvSpPr>
          <p:spPr>
            <a:xfrm>
              <a:off x="4689264" y="2792622"/>
              <a:ext cx="1098761" cy="523220"/>
            </a:xfrm>
            <a:prstGeom prst="rect">
              <a:avLst/>
            </a:prstGeom>
            <a:noFill/>
          </p:spPr>
          <p:txBody>
            <a:bodyPr wrap="square" rtlCol="0">
              <a:spAutoFit/>
            </a:bodyPr>
            <a:lstStyle/>
            <a:p>
              <a:pPr algn="r"/>
              <a:r>
                <a:rPr kumimoji="1" lang="en-US" altLang="ja-JP" sz="700" dirty="0"/>
                <a:t>Beam application timing  &amp; cell switch completion</a:t>
              </a:r>
              <a:br>
                <a:rPr kumimoji="1" lang="en-US" altLang="ja-JP" sz="700" dirty="0"/>
              </a:br>
              <a:endParaRPr kumimoji="1" lang="ja-JP" altLang="en-US" sz="700" dirty="0" err="1"/>
            </a:p>
          </p:txBody>
        </p:sp>
      </p:grpSp>
      <p:sp>
        <p:nvSpPr>
          <p:cNvPr id="4729" name="テキスト ボックス 4728">
            <a:extLst>
              <a:ext uri="{FF2B5EF4-FFF2-40B4-BE49-F238E27FC236}">
                <a16:creationId xmlns:a16="http://schemas.microsoft.com/office/drawing/2014/main" id="{91534F4B-8000-4EA5-8C8D-045DFDC6D221}"/>
              </a:ext>
            </a:extLst>
          </p:cNvPr>
          <p:cNvSpPr txBox="1"/>
          <p:nvPr/>
        </p:nvSpPr>
        <p:spPr>
          <a:xfrm>
            <a:off x="-14772" y="3645028"/>
            <a:ext cx="1624139" cy="600164"/>
          </a:xfrm>
          <a:prstGeom prst="rect">
            <a:avLst/>
          </a:prstGeom>
          <a:noFill/>
        </p:spPr>
        <p:txBody>
          <a:bodyPr wrap="square" rtlCol="0">
            <a:spAutoFit/>
          </a:bodyPr>
          <a:lstStyle/>
          <a:p>
            <a:pPr algn="ctr"/>
            <a:r>
              <a:rPr kumimoji="1" lang="en-US" altLang="ja-JP" sz="1100" dirty="0"/>
              <a:t>New serving cell</a:t>
            </a:r>
          </a:p>
          <a:p>
            <a:pPr algn="ctr"/>
            <a:r>
              <a:rPr kumimoji="1" lang="en-US" altLang="ja-JP" sz="1100" dirty="0"/>
              <a:t>(Candidate cell for the old serving cell)</a:t>
            </a:r>
            <a:endParaRPr kumimoji="1" lang="ja-JP" altLang="en-US" sz="1100" dirty="0" err="1"/>
          </a:p>
        </p:txBody>
      </p:sp>
      <p:sp>
        <p:nvSpPr>
          <p:cNvPr id="4810" name="二等辺三角形 4809">
            <a:extLst>
              <a:ext uri="{FF2B5EF4-FFF2-40B4-BE49-F238E27FC236}">
                <a16:creationId xmlns:a16="http://schemas.microsoft.com/office/drawing/2014/main" id="{DF45D995-CF34-4F38-B451-21C2E5FEE6E2}"/>
              </a:ext>
            </a:extLst>
          </p:cNvPr>
          <p:cNvSpPr/>
          <p:nvPr/>
        </p:nvSpPr>
        <p:spPr>
          <a:xfrm flipV="1">
            <a:off x="2493091" y="2491472"/>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graphicFrame>
        <p:nvGraphicFramePr>
          <p:cNvPr id="4923" name="表 4838">
            <a:extLst>
              <a:ext uri="{FF2B5EF4-FFF2-40B4-BE49-F238E27FC236}">
                <a16:creationId xmlns:a16="http://schemas.microsoft.com/office/drawing/2014/main" id="{2A4EE040-7054-468E-9D81-87A0249992A8}"/>
              </a:ext>
            </a:extLst>
          </p:cNvPr>
          <p:cNvGraphicFramePr>
            <a:graphicFrameLocks noGrp="1"/>
          </p:cNvGraphicFramePr>
          <p:nvPr>
            <p:extLst>
              <p:ext uri="{D42A27DB-BD31-4B8C-83A1-F6EECF244321}">
                <p14:modId xmlns:p14="http://schemas.microsoft.com/office/powerpoint/2010/main" val="915586721"/>
              </p:ext>
            </p:extLst>
          </p:nvPr>
        </p:nvGraphicFramePr>
        <p:xfrm>
          <a:off x="1682496" y="1362801"/>
          <a:ext cx="1480873" cy="567713"/>
        </p:xfrm>
        <a:graphic>
          <a:graphicData uri="http://schemas.openxmlformats.org/drawingml/2006/table">
            <a:tbl>
              <a:tblPr firstRow="1" bandRow="1">
                <a:tableStyleId>{7E9639D4-E3E2-4D34-9284-5A2195B3D0D7}</a:tableStyleId>
              </a:tblPr>
              <a:tblGrid>
                <a:gridCol w="353747">
                  <a:extLst>
                    <a:ext uri="{9D8B030D-6E8A-4147-A177-3AD203B41FA5}">
                      <a16:colId xmlns:a16="http://schemas.microsoft.com/office/drawing/2014/main" val="3095864168"/>
                    </a:ext>
                  </a:extLst>
                </a:gridCol>
                <a:gridCol w="620713">
                  <a:extLst>
                    <a:ext uri="{9D8B030D-6E8A-4147-A177-3AD203B41FA5}">
                      <a16:colId xmlns:a16="http://schemas.microsoft.com/office/drawing/2014/main" val="3257371695"/>
                    </a:ext>
                  </a:extLst>
                </a:gridCol>
                <a:gridCol w="506413">
                  <a:extLst>
                    <a:ext uri="{9D8B030D-6E8A-4147-A177-3AD203B41FA5}">
                      <a16:colId xmlns:a16="http://schemas.microsoft.com/office/drawing/2014/main" val="3798347286"/>
                    </a:ext>
                  </a:extLst>
                </a:gridCol>
              </a:tblGrid>
              <a:tr h="140993">
                <a:tc>
                  <a:txBody>
                    <a:bodyPr/>
                    <a:lstStyle/>
                    <a:p>
                      <a:pPr algn="ctr"/>
                      <a:r>
                        <a:rPr kumimoji="1" lang="en-US" altLang="ja-JP" sz="700" dirty="0"/>
                        <a:t>TCI ID</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err="1"/>
                        <a:t>AdditionalPCI</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QCL RS ID</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5505936"/>
                  </a:ext>
                </a:extLst>
              </a:tr>
              <a:tr h="0">
                <a:tc>
                  <a:txBody>
                    <a:bodyPr/>
                    <a:lstStyle/>
                    <a:p>
                      <a:pPr algn="ctr"/>
                      <a:r>
                        <a:rPr kumimoji="1" lang="en-US" altLang="ja-JP" sz="700" dirty="0"/>
                        <a:t>0</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9561118"/>
                  </a:ext>
                </a:extLst>
              </a:tr>
              <a:tr h="0">
                <a:tc>
                  <a:txBody>
                    <a:bodyPr/>
                    <a:lstStyle/>
                    <a:p>
                      <a:pPr algn="ctr"/>
                      <a:r>
                        <a:rPr kumimoji="1" lang="en-US" altLang="ja-JP" sz="700" dirty="0"/>
                        <a:t>1</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4</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7133921"/>
                  </a:ext>
                </a:extLst>
              </a:tr>
              <a:tr h="0">
                <a:tc>
                  <a:txBody>
                    <a:bodyPr/>
                    <a:lstStyle/>
                    <a:p>
                      <a:pPr algn="ctr"/>
                      <a:r>
                        <a:rPr kumimoji="1" lang="en-US" altLang="ja-JP" sz="700" dirty="0"/>
                        <a:t>2</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5</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67712349"/>
                  </a:ext>
                </a:extLst>
              </a:tr>
              <a:tr h="0">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6</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0015078"/>
                  </a:ext>
                </a:extLst>
              </a:tr>
            </a:tbl>
          </a:graphicData>
        </a:graphic>
      </p:graphicFrame>
      <p:sp>
        <p:nvSpPr>
          <p:cNvPr id="4924" name="矢印: 右 4923">
            <a:extLst>
              <a:ext uri="{FF2B5EF4-FFF2-40B4-BE49-F238E27FC236}">
                <a16:creationId xmlns:a16="http://schemas.microsoft.com/office/drawing/2014/main" id="{3D9024E0-62B6-49A7-AECC-C0638A476EE8}"/>
              </a:ext>
            </a:extLst>
          </p:cNvPr>
          <p:cNvSpPr/>
          <p:nvPr/>
        </p:nvSpPr>
        <p:spPr>
          <a:xfrm>
            <a:off x="1177655" y="1590465"/>
            <a:ext cx="368041" cy="169322"/>
          </a:xfrm>
          <a:prstGeom prst="rightArrow">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err="1">
              <a:solidFill>
                <a:schemeClr val="tx1"/>
              </a:solidFill>
            </a:endParaRPr>
          </a:p>
        </p:txBody>
      </p:sp>
      <p:graphicFrame>
        <p:nvGraphicFramePr>
          <p:cNvPr id="4985" name="表 4838">
            <a:extLst>
              <a:ext uri="{FF2B5EF4-FFF2-40B4-BE49-F238E27FC236}">
                <a16:creationId xmlns:a16="http://schemas.microsoft.com/office/drawing/2014/main" id="{6E87CBCE-1BFE-4BBC-BAC8-741EDF53244B}"/>
              </a:ext>
            </a:extLst>
          </p:cNvPr>
          <p:cNvGraphicFramePr>
            <a:graphicFrameLocks noGrp="1"/>
          </p:cNvGraphicFramePr>
          <p:nvPr>
            <p:extLst>
              <p:ext uri="{D42A27DB-BD31-4B8C-83A1-F6EECF244321}">
                <p14:modId xmlns:p14="http://schemas.microsoft.com/office/powerpoint/2010/main" val="2925244123"/>
              </p:ext>
            </p:extLst>
          </p:nvPr>
        </p:nvGraphicFramePr>
        <p:xfrm>
          <a:off x="3689944" y="1438180"/>
          <a:ext cx="1376363" cy="567713"/>
        </p:xfrm>
        <a:graphic>
          <a:graphicData uri="http://schemas.openxmlformats.org/drawingml/2006/table">
            <a:tbl>
              <a:tblPr firstRow="1" bandRow="1">
                <a:tableStyleId>{7E9639D4-E3E2-4D34-9284-5A2195B3D0D7}</a:tableStyleId>
              </a:tblPr>
              <a:tblGrid>
                <a:gridCol w="249237">
                  <a:extLst>
                    <a:ext uri="{9D8B030D-6E8A-4147-A177-3AD203B41FA5}">
                      <a16:colId xmlns:a16="http://schemas.microsoft.com/office/drawing/2014/main" val="3095864168"/>
                    </a:ext>
                  </a:extLst>
                </a:gridCol>
                <a:gridCol w="620713">
                  <a:extLst>
                    <a:ext uri="{9D8B030D-6E8A-4147-A177-3AD203B41FA5}">
                      <a16:colId xmlns:a16="http://schemas.microsoft.com/office/drawing/2014/main" val="3257371695"/>
                    </a:ext>
                  </a:extLst>
                </a:gridCol>
                <a:gridCol w="506413">
                  <a:extLst>
                    <a:ext uri="{9D8B030D-6E8A-4147-A177-3AD203B41FA5}">
                      <a16:colId xmlns:a16="http://schemas.microsoft.com/office/drawing/2014/main" val="3798347286"/>
                    </a:ext>
                  </a:extLst>
                </a:gridCol>
              </a:tblGrid>
              <a:tr h="140993">
                <a:tc>
                  <a:txBody>
                    <a:bodyPr/>
                    <a:lstStyle/>
                    <a:p>
                      <a:pPr algn="ctr"/>
                      <a:r>
                        <a:rPr kumimoji="1" lang="en-US" altLang="ja-JP" sz="700" dirty="0"/>
                        <a:t>TCI</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Cand. cell PCI </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Beam index</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5505936"/>
                  </a:ext>
                </a:extLst>
              </a:tr>
              <a:tr h="0">
                <a:tc>
                  <a:txBody>
                    <a:bodyPr/>
                    <a:lstStyle/>
                    <a:p>
                      <a:pPr algn="ctr"/>
                      <a:r>
                        <a:rPr kumimoji="1" lang="en-US" altLang="ja-JP" sz="700" dirty="0"/>
                        <a:t>0</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9561118"/>
                  </a:ext>
                </a:extLst>
              </a:tr>
              <a:tr h="0">
                <a:tc>
                  <a:txBody>
                    <a:bodyPr/>
                    <a:lstStyle/>
                    <a:p>
                      <a:pPr algn="ctr"/>
                      <a:r>
                        <a:rPr kumimoji="1" lang="en-US" altLang="ja-JP" sz="700" dirty="0"/>
                        <a:t>1</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4</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7133921"/>
                  </a:ext>
                </a:extLst>
              </a:tr>
              <a:tr h="0">
                <a:tc>
                  <a:txBody>
                    <a:bodyPr/>
                    <a:lstStyle/>
                    <a:p>
                      <a:pPr algn="ctr"/>
                      <a:r>
                        <a:rPr kumimoji="1" lang="en-US" altLang="ja-JP" sz="700" dirty="0"/>
                        <a:t>2</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5</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67712349"/>
                  </a:ext>
                </a:extLst>
              </a:tr>
              <a:tr h="0">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3</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700" dirty="0"/>
                        <a:t>6</a:t>
                      </a:r>
                      <a:endParaRPr kumimoji="1" lang="ja-JP" altLang="en-US" sz="7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0015078"/>
                  </a:ext>
                </a:extLst>
              </a:tr>
            </a:tbl>
          </a:graphicData>
        </a:graphic>
      </p:graphicFrame>
      <p:sp>
        <p:nvSpPr>
          <p:cNvPr id="4988" name="四角形: 角を丸くする 4987">
            <a:extLst>
              <a:ext uri="{FF2B5EF4-FFF2-40B4-BE49-F238E27FC236}">
                <a16:creationId xmlns:a16="http://schemas.microsoft.com/office/drawing/2014/main" id="{78CA0AB6-4C46-408A-A1C6-10621BBB8D29}"/>
              </a:ext>
            </a:extLst>
          </p:cNvPr>
          <p:cNvSpPr/>
          <p:nvPr/>
        </p:nvSpPr>
        <p:spPr>
          <a:xfrm>
            <a:off x="3682449" y="1771351"/>
            <a:ext cx="1450945" cy="130174"/>
          </a:xfrm>
          <a:prstGeom prst="roundRect">
            <a:avLst/>
          </a:prstGeom>
          <a:noFill/>
          <a:ln w="38100">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err="1">
              <a:solidFill>
                <a:schemeClr val="tx1"/>
              </a:solidFill>
            </a:endParaRPr>
          </a:p>
        </p:txBody>
      </p:sp>
      <p:cxnSp>
        <p:nvCxnSpPr>
          <p:cNvPr id="5028" name="直線矢印コネクタ 5027">
            <a:extLst>
              <a:ext uri="{FF2B5EF4-FFF2-40B4-BE49-F238E27FC236}">
                <a16:creationId xmlns:a16="http://schemas.microsoft.com/office/drawing/2014/main" id="{E4CDCD47-7D48-487A-A95C-BE2F3B0C45D0}"/>
              </a:ext>
            </a:extLst>
          </p:cNvPr>
          <p:cNvCxnSpPr>
            <a:cxnSpLocks/>
          </p:cNvCxnSpPr>
          <p:nvPr/>
        </p:nvCxnSpPr>
        <p:spPr>
          <a:xfrm flipV="1">
            <a:off x="4415847" y="1923695"/>
            <a:ext cx="172348" cy="30607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063" name="吹き出し: 角を丸めた四角形 5062">
            <a:extLst>
              <a:ext uri="{FF2B5EF4-FFF2-40B4-BE49-F238E27FC236}">
                <a16:creationId xmlns:a16="http://schemas.microsoft.com/office/drawing/2014/main" id="{2ADD1192-B96E-433D-B308-12EA652D10B2}"/>
              </a:ext>
            </a:extLst>
          </p:cNvPr>
          <p:cNvSpPr/>
          <p:nvPr/>
        </p:nvSpPr>
        <p:spPr>
          <a:xfrm>
            <a:off x="49327" y="1295400"/>
            <a:ext cx="3251362" cy="726648"/>
          </a:xfrm>
          <a:prstGeom prst="wedgeRoundRectCallout">
            <a:avLst>
              <a:gd name="adj1" fmla="val 29691"/>
              <a:gd name="adj2" fmla="val 42902"/>
              <a:gd name="adj3" fmla="val 16667"/>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cxnSp>
        <p:nvCxnSpPr>
          <p:cNvPr id="5092" name="直線矢印コネクタ 5091">
            <a:extLst>
              <a:ext uri="{FF2B5EF4-FFF2-40B4-BE49-F238E27FC236}">
                <a16:creationId xmlns:a16="http://schemas.microsoft.com/office/drawing/2014/main" id="{37C1137F-3DE5-4FDF-A2B7-2C747A2FF871}"/>
              </a:ext>
            </a:extLst>
          </p:cNvPr>
          <p:cNvCxnSpPr>
            <a:cxnSpLocks/>
            <a:endCxn id="4810" idx="3"/>
          </p:cNvCxnSpPr>
          <p:nvPr/>
        </p:nvCxnSpPr>
        <p:spPr>
          <a:xfrm>
            <a:off x="2151794" y="2017077"/>
            <a:ext cx="447036" cy="47439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252" name="直線コネクタ 5251">
            <a:extLst>
              <a:ext uri="{FF2B5EF4-FFF2-40B4-BE49-F238E27FC236}">
                <a16:creationId xmlns:a16="http://schemas.microsoft.com/office/drawing/2014/main" id="{41389DAB-9507-416F-9FE2-1716D7353D68}"/>
              </a:ext>
            </a:extLst>
          </p:cNvPr>
          <p:cNvCxnSpPr>
            <a:cxnSpLocks/>
          </p:cNvCxnSpPr>
          <p:nvPr/>
        </p:nvCxnSpPr>
        <p:spPr>
          <a:xfrm flipH="1" flipV="1">
            <a:off x="4273873" y="2639332"/>
            <a:ext cx="7742" cy="1559399"/>
          </a:xfrm>
          <a:prstGeom prst="line">
            <a:avLst/>
          </a:prstGeom>
          <a:ln w="19050">
            <a:prstDash val="sysDot"/>
            <a:tailEnd type="none"/>
          </a:ln>
        </p:spPr>
        <p:style>
          <a:lnRef idx="1">
            <a:schemeClr val="dk1"/>
          </a:lnRef>
          <a:fillRef idx="0">
            <a:schemeClr val="dk1"/>
          </a:fillRef>
          <a:effectRef idx="0">
            <a:schemeClr val="dk1"/>
          </a:effectRef>
          <a:fontRef idx="minor">
            <a:schemeClr val="tx1"/>
          </a:fontRef>
        </p:style>
      </p:cxnSp>
      <p:sp>
        <p:nvSpPr>
          <p:cNvPr id="5649" name="テキスト ボックス 5648">
            <a:extLst>
              <a:ext uri="{FF2B5EF4-FFF2-40B4-BE49-F238E27FC236}">
                <a16:creationId xmlns:a16="http://schemas.microsoft.com/office/drawing/2014/main" id="{DC1D64DA-E216-44D5-89F0-7EA753AB96BF}"/>
              </a:ext>
            </a:extLst>
          </p:cNvPr>
          <p:cNvSpPr txBox="1"/>
          <p:nvPr/>
        </p:nvSpPr>
        <p:spPr>
          <a:xfrm>
            <a:off x="4176984" y="3742918"/>
            <a:ext cx="1999136" cy="307777"/>
          </a:xfrm>
          <a:prstGeom prst="rect">
            <a:avLst/>
          </a:prstGeom>
          <a:noFill/>
        </p:spPr>
        <p:txBody>
          <a:bodyPr wrap="square" rtlCol="0">
            <a:spAutoFit/>
          </a:bodyPr>
          <a:lstStyle/>
          <a:p>
            <a:pPr algn="ctr"/>
            <a:r>
              <a:rPr kumimoji="1" lang="en-US" altLang="ja-JP" sz="700" dirty="0">
                <a:solidFill>
                  <a:schemeClr val="accent1"/>
                </a:solidFill>
                <a:highlight>
                  <a:srgbClr val="FFFFFF"/>
                </a:highlight>
              </a:rPr>
              <a:t>Question: Is the definition of beam application timeline necessary?</a:t>
            </a:r>
          </a:p>
        </p:txBody>
      </p:sp>
      <p:cxnSp>
        <p:nvCxnSpPr>
          <p:cNvPr id="5656" name="直線コネクタ 5655">
            <a:extLst>
              <a:ext uri="{FF2B5EF4-FFF2-40B4-BE49-F238E27FC236}">
                <a16:creationId xmlns:a16="http://schemas.microsoft.com/office/drawing/2014/main" id="{4DF5EB99-2D68-4295-8102-9DBD43C9198C}"/>
              </a:ext>
            </a:extLst>
          </p:cNvPr>
          <p:cNvCxnSpPr>
            <a:cxnSpLocks/>
          </p:cNvCxnSpPr>
          <p:nvPr/>
        </p:nvCxnSpPr>
        <p:spPr>
          <a:xfrm flipV="1">
            <a:off x="6159003" y="2712805"/>
            <a:ext cx="0" cy="1407884"/>
          </a:xfrm>
          <a:prstGeom prst="line">
            <a:avLst/>
          </a:prstGeom>
          <a:ln w="19050">
            <a:prstDash val="sysDot"/>
            <a:tailEnd type="none"/>
          </a:ln>
        </p:spPr>
        <p:style>
          <a:lnRef idx="1">
            <a:schemeClr val="dk1"/>
          </a:lnRef>
          <a:fillRef idx="0">
            <a:schemeClr val="dk1"/>
          </a:fillRef>
          <a:effectRef idx="0">
            <a:schemeClr val="dk1"/>
          </a:effectRef>
          <a:fontRef idx="minor">
            <a:schemeClr val="tx1"/>
          </a:fontRef>
        </p:style>
      </p:cxnSp>
      <p:cxnSp>
        <p:nvCxnSpPr>
          <p:cNvPr id="5663" name="直線矢印コネクタ 5662">
            <a:extLst>
              <a:ext uri="{FF2B5EF4-FFF2-40B4-BE49-F238E27FC236}">
                <a16:creationId xmlns:a16="http://schemas.microsoft.com/office/drawing/2014/main" id="{2AE5D199-091F-4731-B0EC-7F5FDCF197CA}"/>
              </a:ext>
            </a:extLst>
          </p:cNvPr>
          <p:cNvCxnSpPr>
            <a:cxnSpLocks/>
          </p:cNvCxnSpPr>
          <p:nvPr/>
        </p:nvCxnSpPr>
        <p:spPr>
          <a:xfrm>
            <a:off x="4277056" y="3993795"/>
            <a:ext cx="189906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7195" name="グループ化 7194">
            <a:extLst>
              <a:ext uri="{FF2B5EF4-FFF2-40B4-BE49-F238E27FC236}">
                <a16:creationId xmlns:a16="http://schemas.microsoft.com/office/drawing/2014/main" id="{3CE97359-1C82-455C-8F17-336B17C702C2}"/>
              </a:ext>
            </a:extLst>
          </p:cNvPr>
          <p:cNvGrpSpPr/>
          <p:nvPr/>
        </p:nvGrpSpPr>
        <p:grpSpPr>
          <a:xfrm>
            <a:off x="1790552" y="3349704"/>
            <a:ext cx="4311349" cy="461665"/>
            <a:chOff x="1773963" y="3408226"/>
            <a:chExt cx="2489440" cy="461665"/>
          </a:xfrm>
        </p:grpSpPr>
        <p:cxnSp>
          <p:nvCxnSpPr>
            <p:cNvPr id="5895" name="直線矢印コネクタ 5894">
              <a:extLst>
                <a:ext uri="{FF2B5EF4-FFF2-40B4-BE49-F238E27FC236}">
                  <a16:creationId xmlns:a16="http://schemas.microsoft.com/office/drawing/2014/main" id="{D50C2DA4-99E5-4E03-ADBB-966FC6FFC86C}"/>
                </a:ext>
              </a:extLst>
            </p:cNvPr>
            <p:cNvCxnSpPr/>
            <p:nvPr/>
          </p:nvCxnSpPr>
          <p:spPr>
            <a:xfrm>
              <a:off x="1773963" y="3515193"/>
              <a:ext cx="2482602" cy="0"/>
            </a:xfrm>
            <a:prstGeom prst="straightConnector1">
              <a:avLst/>
            </a:prstGeom>
            <a:ln w="952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00" name="直線矢印コネクタ 5899">
              <a:extLst>
                <a:ext uri="{FF2B5EF4-FFF2-40B4-BE49-F238E27FC236}">
                  <a16:creationId xmlns:a16="http://schemas.microsoft.com/office/drawing/2014/main" id="{99EFE1F1-6CD3-44D0-A426-32B6121FEB3C}"/>
                </a:ext>
              </a:extLst>
            </p:cNvPr>
            <p:cNvCxnSpPr/>
            <p:nvPr/>
          </p:nvCxnSpPr>
          <p:spPr>
            <a:xfrm>
              <a:off x="1775836" y="3609073"/>
              <a:ext cx="2482602" cy="0"/>
            </a:xfrm>
            <a:prstGeom prst="straightConnector1">
              <a:avLst/>
            </a:prstGeom>
            <a:ln w="952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03" name="直線矢印コネクタ 5902">
              <a:extLst>
                <a:ext uri="{FF2B5EF4-FFF2-40B4-BE49-F238E27FC236}">
                  <a16:creationId xmlns:a16="http://schemas.microsoft.com/office/drawing/2014/main" id="{204B5F15-4D1A-4241-9E8F-D5F840869C5A}"/>
                </a:ext>
              </a:extLst>
            </p:cNvPr>
            <p:cNvCxnSpPr/>
            <p:nvPr/>
          </p:nvCxnSpPr>
          <p:spPr>
            <a:xfrm>
              <a:off x="1780801" y="3695637"/>
              <a:ext cx="2482602" cy="0"/>
            </a:xfrm>
            <a:prstGeom prst="straightConnector1">
              <a:avLst/>
            </a:prstGeom>
            <a:ln w="952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04" name="直線矢印コネクタ 5903">
              <a:extLst>
                <a:ext uri="{FF2B5EF4-FFF2-40B4-BE49-F238E27FC236}">
                  <a16:creationId xmlns:a16="http://schemas.microsoft.com/office/drawing/2014/main" id="{09686479-D095-4D95-815E-04F3F8DD0A15}"/>
                </a:ext>
              </a:extLst>
            </p:cNvPr>
            <p:cNvCxnSpPr/>
            <p:nvPr/>
          </p:nvCxnSpPr>
          <p:spPr>
            <a:xfrm>
              <a:off x="1779582" y="3782201"/>
              <a:ext cx="2482602" cy="0"/>
            </a:xfrm>
            <a:prstGeom prst="straightConnector1">
              <a:avLst/>
            </a:prstGeom>
            <a:ln w="952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867" name="テキスト ボックス 5866">
              <a:extLst>
                <a:ext uri="{FF2B5EF4-FFF2-40B4-BE49-F238E27FC236}">
                  <a16:creationId xmlns:a16="http://schemas.microsoft.com/office/drawing/2014/main" id="{6FD4B66B-3961-4CCA-81A6-D20D99DC48BC}"/>
                </a:ext>
              </a:extLst>
            </p:cNvPr>
            <p:cNvSpPr txBox="1"/>
            <p:nvPr/>
          </p:nvSpPr>
          <p:spPr>
            <a:xfrm>
              <a:off x="2294774" y="3408226"/>
              <a:ext cx="984672" cy="461665"/>
            </a:xfrm>
            <a:prstGeom prst="rect">
              <a:avLst/>
            </a:prstGeom>
            <a:noFill/>
          </p:spPr>
          <p:txBody>
            <a:bodyPr wrap="square">
              <a:spAutoFit/>
            </a:bodyPr>
            <a:lstStyle/>
            <a:p>
              <a:pPr algn="ctr"/>
              <a:r>
                <a:rPr lang="en-GB" altLang="ja-JP" sz="600" dirty="0">
                  <a:highlight>
                    <a:srgbClr val="FFFFFF"/>
                  </a:highlight>
                </a:rPr>
                <a:t>DL synchronization</a:t>
              </a:r>
            </a:p>
            <a:p>
              <a:pPr algn="ctr"/>
              <a:r>
                <a:rPr lang="en-GB" altLang="ja-JP" sz="600" dirty="0">
                  <a:highlight>
                    <a:srgbClr val="FFFFFF"/>
                  </a:highlight>
                </a:rPr>
                <a:t>[UL synchronization]</a:t>
              </a:r>
              <a:endParaRPr lang="ja-JP" altLang="ja-JP" sz="600" dirty="0">
                <a:highlight>
                  <a:srgbClr val="FFFFFF"/>
                </a:highlight>
              </a:endParaRPr>
            </a:p>
            <a:p>
              <a:pPr algn="ctr"/>
              <a:r>
                <a:rPr lang="en-GB" altLang="ja-JP" sz="600" dirty="0">
                  <a:solidFill>
                    <a:schemeClr val="accent1"/>
                  </a:solidFill>
                  <a:highlight>
                    <a:srgbClr val="FFFFFF"/>
                  </a:highlight>
                </a:rPr>
                <a:t>(TRS tracking?)</a:t>
              </a:r>
              <a:endParaRPr lang="ja-JP" altLang="ja-JP" sz="600" dirty="0">
                <a:solidFill>
                  <a:schemeClr val="accent1"/>
                </a:solidFill>
                <a:highlight>
                  <a:srgbClr val="FFFFFF"/>
                </a:highlight>
              </a:endParaRPr>
            </a:p>
            <a:p>
              <a:pPr algn="ctr"/>
              <a:r>
                <a:rPr lang="en-GB" altLang="ja-JP" sz="600" dirty="0">
                  <a:solidFill>
                    <a:schemeClr val="accent1"/>
                  </a:solidFill>
                  <a:highlight>
                    <a:srgbClr val="FFFFFF"/>
                  </a:highlight>
                </a:rPr>
                <a:t>(CSI acquisition?)</a:t>
              </a:r>
              <a:endParaRPr lang="ja-JP" altLang="ja-JP" sz="600" dirty="0">
                <a:solidFill>
                  <a:schemeClr val="accent1"/>
                </a:solidFill>
                <a:highlight>
                  <a:srgbClr val="FFFFFF"/>
                </a:highlight>
              </a:endParaRPr>
            </a:p>
          </p:txBody>
        </p:sp>
      </p:grpSp>
      <p:sp>
        <p:nvSpPr>
          <p:cNvPr id="5909" name="テキスト ボックス 5908">
            <a:extLst>
              <a:ext uri="{FF2B5EF4-FFF2-40B4-BE49-F238E27FC236}">
                <a16:creationId xmlns:a16="http://schemas.microsoft.com/office/drawing/2014/main" id="{EFDBE8F9-2091-48F6-8A75-A7B636D8202F}"/>
              </a:ext>
            </a:extLst>
          </p:cNvPr>
          <p:cNvSpPr txBox="1"/>
          <p:nvPr/>
        </p:nvSpPr>
        <p:spPr>
          <a:xfrm>
            <a:off x="1501819" y="3739294"/>
            <a:ext cx="2807104" cy="369332"/>
          </a:xfrm>
          <a:prstGeom prst="rect">
            <a:avLst/>
          </a:prstGeom>
          <a:noFill/>
        </p:spPr>
        <p:txBody>
          <a:bodyPr wrap="square" rtlCol="0">
            <a:spAutoFit/>
          </a:bodyPr>
          <a:lstStyle/>
          <a:p>
            <a:pPr algn="ctr"/>
            <a:r>
              <a:rPr kumimoji="1" lang="en-US" altLang="ja-JP" sz="900" dirty="0">
                <a:solidFill>
                  <a:schemeClr val="accent1"/>
                </a:solidFill>
              </a:rPr>
              <a:t>Question: Are TRS tracking and CSI acquisition necessary? Essential or optimization?</a:t>
            </a:r>
            <a:endParaRPr kumimoji="1" lang="ja-JP" altLang="en-US" sz="900" dirty="0" err="1">
              <a:solidFill>
                <a:schemeClr val="accent1"/>
              </a:solidFill>
            </a:endParaRPr>
          </a:p>
        </p:txBody>
      </p:sp>
      <p:sp>
        <p:nvSpPr>
          <p:cNvPr id="5932" name="吹き出し: 角を丸めた四角形 5931">
            <a:extLst>
              <a:ext uri="{FF2B5EF4-FFF2-40B4-BE49-F238E27FC236}">
                <a16:creationId xmlns:a16="http://schemas.microsoft.com/office/drawing/2014/main" id="{ABB967AB-C15E-4D4C-A3DC-966E26272385}"/>
              </a:ext>
            </a:extLst>
          </p:cNvPr>
          <p:cNvSpPr/>
          <p:nvPr/>
        </p:nvSpPr>
        <p:spPr>
          <a:xfrm>
            <a:off x="5951192" y="1314188"/>
            <a:ext cx="3037120" cy="1285304"/>
          </a:xfrm>
          <a:prstGeom prst="wedgeRoundRectCallout">
            <a:avLst>
              <a:gd name="adj1" fmla="val -86058"/>
              <a:gd name="adj2" fmla="val 29216"/>
              <a:gd name="adj3" fmla="val 16667"/>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GB" altLang="ja-JP" sz="700" dirty="0">
                <a:solidFill>
                  <a:schemeClr val="tx1"/>
                </a:solidFill>
              </a:rPr>
              <a:t>Candidate information included in cell switch command</a:t>
            </a:r>
          </a:p>
          <a:p>
            <a:pPr marL="171450" indent="-171450" algn="just">
              <a:buFont typeface="Arial" panose="020B0604020202020204" pitchFamily="34" charset="0"/>
              <a:buChar char="•"/>
            </a:pPr>
            <a:r>
              <a:rPr lang="en-GB" altLang="ja-JP" sz="700" dirty="0">
                <a:solidFill>
                  <a:schemeClr val="tx1"/>
                </a:solidFill>
              </a:rPr>
              <a:t>TCI state ID/Beam indication</a:t>
            </a:r>
            <a:endParaRPr lang="ja-JP" altLang="ja-JP" sz="700" dirty="0">
              <a:solidFill>
                <a:schemeClr val="tx1"/>
              </a:solidFill>
            </a:endParaRPr>
          </a:p>
          <a:p>
            <a:pPr marL="171450" indent="-171450" algn="just">
              <a:buFont typeface="Arial" panose="020B0604020202020204" pitchFamily="34" charset="0"/>
              <a:buChar char="•"/>
            </a:pPr>
            <a:r>
              <a:rPr lang="en-GB" altLang="ja-JP" sz="700" dirty="0">
                <a:solidFill>
                  <a:schemeClr val="tx1"/>
                </a:solidFill>
              </a:rPr>
              <a:t>Cell identity / Cell group identity</a:t>
            </a:r>
            <a:endParaRPr lang="ja-JP" altLang="ja-JP" sz="700" dirty="0">
              <a:solidFill>
                <a:schemeClr val="tx1"/>
              </a:solidFill>
            </a:endParaRPr>
          </a:p>
          <a:p>
            <a:pPr marL="171450" indent="-171450" algn="just">
              <a:buFont typeface="Arial" panose="020B0604020202020204" pitchFamily="34" charset="0"/>
              <a:buChar char="•"/>
            </a:pPr>
            <a:r>
              <a:rPr lang="en-GB" altLang="ja-JP" sz="700" dirty="0">
                <a:solidFill>
                  <a:schemeClr val="tx1"/>
                </a:solidFill>
              </a:rPr>
              <a:t>DL/UL BWP indication</a:t>
            </a:r>
            <a:endParaRPr lang="ja-JP" altLang="ja-JP" sz="700" dirty="0">
              <a:solidFill>
                <a:schemeClr val="tx1"/>
              </a:solidFill>
            </a:endParaRPr>
          </a:p>
          <a:p>
            <a:pPr marL="171450" indent="-171450" algn="just">
              <a:buFont typeface="Arial" panose="020B0604020202020204" pitchFamily="34" charset="0"/>
              <a:buChar char="•"/>
            </a:pPr>
            <a:r>
              <a:rPr lang="en-GB" altLang="ja-JP" sz="700" dirty="0">
                <a:solidFill>
                  <a:schemeClr val="tx1"/>
                </a:solidFill>
              </a:rPr>
              <a:t>TA value and/or TA acquisition indication </a:t>
            </a:r>
            <a:r>
              <a:rPr lang="en-GB" altLang="ja-JP" sz="700" dirty="0">
                <a:solidFill>
                  <a:schemeClr val="tx1"/>
                </a:solidFill>
                <a:sym typeface="Wingdings" panose="05000000000000000000" pitchFamily="2" charset="2"/>
              </a:rPr>
              <a:t> to be confirmed in another AI</a:t>
            </a:r>
            <a:endParaRPr lang="ja-JP" altLang="ja-JP" sz="700" dirty="0">
              <a:solidFill>
                <a:schemeClr val="tx1"/>
              </a:solidFill>
            </a:endParaRPr>
          </a:p>
          <a:p>
            <a:pPr marL="171450" indent="-171450" algn="just">
              <a:buFont typeface="Arial" panose="020B0604020202020204" pitchFamily="34" charset="0"/>
              <a:buChar char="•"/>
            </a:pPr>
            <a:r>
              <a:rPr lang="en-GB" altLang="ja-JP" sz="700" dirty="0">
                <a:solidFill>
                  <a:schemeClr val="tx1"/>
                </a:solidFill>
              </a:rPr>
              <a:t>Triggered aperiodic CSI-RS resource </a:t>
            </a:r>
            <a:r>
              <a:rPr lang="en-GB" altLang="ja-JP" sz="700" dirty="0" err="1">
                <a:solidFill>
                  <a:schemeClr val="tx1"/>
                </a:solidFill>
              </a:rPr>
              <a:t>indice</a:t>
            </a:r>
            <a:r>
              <a:rPr lang="en-GB" altLang="ja-JP" sz="700" dirty="0">
                <a:solidFill>
                  <a:schemeClr val="tx1"/>
                </a:solidFill>
              </a:rPr>
              <a:t>(s)/ CSI-RS resource set ID/CSI report setting ID</a:t>
            </a:r>
          </a:p>
          <a:p>
            <a:pPr marL="171450" indent="-171450" algn="just">
              <a:buFont typeface="Arial" panose="020B0604020202020204" pitchFamily="34" charset="0"/>
              <a:buChar char="•"/>
            </a:pPr>
            <a:r>
              <a:rPr lang="en-GB" altLang="ja-JP" sz="700" dirty="0">
                <a:solidFill>
                  <a:schemeClr val="tx1"/>
                </a:solidFill>
              </a:rPr>
              <a:t>Triggered aperiodic SRS resource set ID</a:t>
            </a:r>
            <a:endParaRPr lang="ja-JP" altLang="ja-JP" sz="700" dirty="0">
              <a:solidFill>
                <a:schemeClr val="tx1"/>
              </a:solidFill>
            </a:endParaRPr>
          </a:p>
        </p:txBody>
      </p:sp>
      <p:sp>
        <p:nvSpPr>
          <p:cNvPr id="6023" name="二等辺三角形 6022">
            <a:extLst>
              <a:ext uri="{FF2B5EF4-FFF2-40B4-BE49-F238E27FC236}">
                <a16:creationId xmlns:a16="http://schemas.microsoft.com/office/drawing/2014/main" id="{8D1A8A67-B752-4F9F-A063-C7AAC70E8C61}"/>
              </a:ext>
            </a:extLst>
          </p:cNvPr>
          <p:cNvSpPr/>
          <p:nvPr/>
        </p:nvSpPr>
        <p:spPr>
          <a:xfrm rot="10800000" flipV="1">
            <a:off x="6342540" y="4107576"/>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sp>
        <p:nvSpPr>
          <p:cNvPr id="6026" name="二等辺三角形 6025">
            <a:extLst>
              <a:ext uri="{FF2B5EF4-FFF2-40B4-BE49-F238E27FC236}">
                <a16:creationId xmlns:a16="http://schemas.microsoft.com/office/drawing/2014/main" id="{74819E78-C11B-4ABC-8B64-AB15D4A6C596}"/>
              </a:ext>
            </a:extLst>
          </p:cNvPr>
          <p:cNvSpPr/>
          <p:nvPr/>
        </p:nvSpPr>
        <p:spPr>
          <a:xfrm rot="10800000" flipV="1">
            <a:off x="6342539" y="4450070"/>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sp>
        <p:nvSpPr>
          <p:cNvPr id="6030" name="テキスト ボックス 6029">
            <a:extLst>
              <a:ext uri="{FF2B5EF4-FFF2-40B4-BE49-F238E27FC236}">
                <a16:creationId xmlns:a16="http://schemas.microsoft.com/office/drawing/2014/main" id="{26CAD734-4972-4363-8E8A-DFC34472E042}"/>
              </a:ext>
            </a:extLst>
          </p:cNvPr>
          <p:cNvSpPr txBox="1"/>
          <p:nvPr/>
        </p:nvSpPr>
        <p:spPr>
          <a:xfrm>
            <a:off x="6535586" y="4112786"/>
            <a:ext cx="2339102" cy="307777"/>
          </a:xfrm>
          <a:prstGeom prst="rect">
            <a:avLst/>
          </a:prstGeom>
          <a:noFill/>
        </p:spPr>
        <p:txBody>
          <a:bodyPr wrap="none" rtlCol="0">
            <a:spAutoFit/>
          </a:bodyPr>
          <a:lstStyle/>
          <a:p>
            <a:pPr algn="l"/>
            <a:r>
              <a:rPr kumimoji="1" lang="en-US" altLang="ja-JP" sz="700" dirty="0">
                <a:solidFill>
                  <a:schemeClr val="accent1"/>
                </a:solidFill>
              </a:rPr>
              <a:t>Q: immediate CSI reporting on the new serving cell</a:t>
            </a:r>
          </a:p>
          <a:p>
            <a:pPr algn="l"/>
            <a:r>
              <a:rPr kumimoji="1" lang="en-US" altLang="ja-JP" sz="700" dirty="0">
                <a:solidFill>
                  <a:schemeClr val="accent1"/>
                </a:solidFill>
              </a:rPr>
              <a:t>based on the trigger in the cell switch command?</a:t>
            </a:r>
            <a:endParaRPr kumimoji="1" lang="ja-JP" altLang="en-US" sz="700" dirty="0" err="1">
              <a:solidFill>
                <a:schemeClr val="accent1"/>
              </a:solidFill>
            </a:endParaRPr>
          </a:p>
        </p:txBody>
      </p:sp>
      <p:sp>
        <p:nvSpPr>
          <p:cNvPr id="6059" name="テキスト ボックス 6058">
            <a:extLst>
              <a:ext uri="{FF2B5EF4-FFF2-40B4-BE49-F238E27FC236}">
                <a16:creationId xmlns:a16="http://schemas.microsoft.com/office/drawing/2014/main" id="{028FA8CE-4332-4CC9-BC1D-70627A1814FB}"/>
              </a:ext>
            </a:extLst>
          </p:cNvPr>
          <p:cNvSpPr txBox="1"/>
          <p:nvPr/>
        </p:nvSpPr>
        <p:spPr>
          <a:xfrm>
            <a:off x="6535585" y="4450070"/>
            <a:ext cx="2274982" cy="307777"/>
          </a:xfrm>
          <a:prstGeom prst="rect">
            <a:avLst/>
          </a:prstGeom>
          <a:noFill/>
        </p:spPr>
        <p:txBody>
          <a:bodyPr wrap="none" rtlCol="0">
            <a:spAutoFit/>
          </a:bodyPr>
          <a:lstStyle/>
          <a:p>
            <a:pPr algn="l"/>
            <a:r>
              <a:rPr kumimoji="1" lang="en-US" altLang="ja-JP" sz="700" dirty="0">
                <a:solidFill>
                  <a:schemeClr val="accent1"/>
                </a:solidFill>
              </a:rPr>
              <a:t>Q: immediate SRS Tx on the new serving cell</a:t>
            </a:r>
          </a:p>
          <a:p>
            <a:r>
              <a:rPr kumimoji="1" lang="en-US" altLang="ja-JP" sz="700" dirty="0">
                <a:solidFill>
                  <a:schemeClr val="accent1"/>
                </a:solidFill>
              </a:rPr>
              <a:t>based on the trigger in the cell switch command?</a:t>
            </a:r>
            <a:endParaRPr kumimoji="1" lang="ja-JP" altLang="en-US" sz="700" dirty="0">
              <a:solidFill>
                <a:schemeClr val="accent1"/>
              </a:solidFill>
            </a:endParaRPr>
          </a:p>
        </p:txBody>
      </p:sp>
      <p:cxnSp>
        <p:nvCxnSpPr>
          <p:cNvPr id="6089" name="コネクタ: 曲線 6088">
            <a:extLst>
              <a:ext uri="{FF2B5EF4-FFF2-40B4-BE49-F238E27FC236}">
                <a16:creationId xmlns:a16="http://schemas.microsoft.com/office/drawing/2014/main" id="{F00858B9-EE69-4B79-BB56-337E463A3A57}"/>
              </a:ext>
            </a:extLst>
          </p:cNvPr>
          <p:cNvCxnSpPr>
            <a:cxnSpLocks/>
            <a:stCxn id="3128" idx="4"/>
            <a:endCxn id="4723" idx="5"/>
          </p:cNvCxnSpPr>
          <p:nvPr/>
        </p:nvCxnSpPr>
        <p:spPr>
          <a:xfrm rot="16200000" flipH="1">
            <a:off x="4562311" y="2338094"/>
            <a:ext cx="1479403" cy="1814327"/>
          </a:xfrm>
          <a:prstGeom prst="curvedConnector4">
            <a:avLst>
              <a:gd name="adj1" fmla="val -8529"/>
              <a:gd name="adj2" fmla="val 126803"/>
            </a:avLst>
          </a:prstGeom>
          <a:ln w="5715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099" name="テキスト ボックス 6098">
            <a:extLst>
              <a:ext uri="{FF2B5EF4-FFF2-40B4-BE49-F238E27FC236}">
                <a16:creationId xmlns:a16="http://schemas.microsoft.com/office/drawing/2014/main" id="{9CFF2785-CD4B-4C7C-AB99-6904BC4E67E3}"/>
              </a:ext>
            </a:extLst>
          </p:cNvPr>
          <p:cNvSpPr txBox="1"/>
          <p:nvPr/>
        </p:nvSpPr>
        <p:spPr>
          <a:xfrm>
            <a:off x="6737555" y="3388246"/>
            <a:ext cx="2267712" cy="369332"/>
          </a:xfrm>
          <a:prstGeom prst="rect">
            <a:avLst/>
          </a:prstGeom>
          <a:noFill/>
        </p:spPr>
        <p:txBody>
          <a:bodyPr wrap="square" rtlCol="0">
            <a:spAutoFit/>
          </a:bodyPr>
          <a:lstStyle/>
          <a:p>
            <a:pPr algn="l"/>
            <a:r>
              <a:rPr kumimoji="1" lang="en-US" altLang="ja-JP" sz="900" dirty="0">
                <a:solidFill>
                  <a:schemeClr val="accent1"/>
                </a:solidFill>
              </a:rPr>
              <a:t>Q: UL and DL BWP is indicated by cell switch command?</a:t>
            </a:r>
          </a:p>
        </p:txBody>
      </p:sp>
      <p:sp>
        <p:nvSpPr>
          <p:cNvPr id="6120" name="テキスト ボックス 6119">
            <a:extLst>
              <a:ext uri="{FF2B5EF4-FFF2-40B4-BE49-F238E27FC236}">
                <a16:creationId xmlns:a16="http://schemas.microsoft.com/office/drawing/2014/main" id="{32C54090-4612-4973-8919-4A4D4AAA6C8A}"/>
              </a:ext>
            </a:extLst>
          </p:cNvPr>
          <p:cNvSpPr txBox="1"/>
          <p:nvPr/>
        </p:nvSpPr>
        <p:spPr>
          <a:xfrm>
            <a:off x="6720600" y="2825985"/>
            <a:ext cx="2267712" cy="369332"/>
          </a:xfrm>
          <a:prstGeom prst="rect">
            <a:avLst/>
          </a:prstGeom>
          <a:noFill/>
        </p:spPr>
        <p:txBody>
          <a:bodyPr wrap="square" rtlCol="0">
            <a:spAutoFit/>
          </a:bodyPr>
          <a:lstStyle/>
          <a:p>
            <a:pPr algn="l"/>
            <a:r>
              <a:rPr kumimoji="1" lang="en-US" altLang="ja-JP" sz="900" dirty="0"/>
              <a:t>RRC configuration (</a:t>
            </a:r>
            <a:r>
              <a:rPr kumimoji="1" lang="en-US" altLang="ja-JP" sz="900" dirty="0" err="1"/>
              <a:t>CellGroupConfig</a:t>
            </a:r>
            <a:r>
              <a:rPr kumimoji="1" lang="en-US" altLang="ja-JP" sz="900" dirty="0"/>
              <a:t>) for a candidate cell is activated</a:t>
            </a:r>
          </a:p>
        </p:txBody>
      </p:sp>
      <p:sp>
        <p:nvSpPr>
          <p:cNvPr id="533" name="テキスト ボックス 532">
            <a:extLst>
              <a:ext uri="{FF2B5EF4-FFF2-40B4-BE49-F238E27FC236}">
                <a16:creationId xmlns:a16="http://schemas.microsoft.com/office/drawing/2014/main" id="{B24D71F9-6AD5-4D6E-B063-C361166DCFB1}"/>
              </a:ext>
            </a:extLst>
          </p:cNvPr>
          <p:cNvSpPr txBox="1"/>
          <p:nvPr/>
        </p:nvSpPr>
        <p:spPr>
          <a:xfrm>
            <a:off x="3566520" y="690104"/>
            <a:ext cx="3032461" cy="707886"/>
          </a:xfrm>
          <a:prstGeom prst="rect">
            <a:avLst/>
          </a:prstGeom>
          <a:noFill/>
        </p:spPr>
        <p:txBody>
          <a:bodyPr wrap="square" rtlCol="0">
            <a:spAutoFit/>
          </a:bodyPr>
          <a:lstStyle/>
          <a:p>
            <a:pPr algn="l"/>
            <a:r>
              <a:rPr kumimoji="1" lang="en-US" altLang="ja-JP" sz="800" dirty="0">
                <a:solidFill>
                  <a:schemeClr val="accent1"/>
                </a:solidFill>
              </a:rPr>
              <a:t>Question: </a:t>
            </a:r>
          </a:p>
          <a:p>
            <a:pPr marL="228600" indent="-228600" algn="l">
              <a:buAutoNum type="arabicPeriod"/>
            </a:pPr>
            <a:r>
              <a:rPr kumimoji="1" lang="en-US" altLang="ja-JP" sz="800" dirty="0">
                <a:solidFill>
                  <a:schemeClr val="accent1"/>
                </a:solidFill>
              </a:rPr>
              <a:t>Is the beam indication by cell switch command necessary for scenario 1?</a:t>
            </a:r>
          </a:p>
          <a:p>
            <a:pPr marL="228600" indent="-228600" algn="l">
              <a:buAutoNum type="arabicPeriod"/>
            </a:pPr>
            <a:r>
              <a:rPr kumimoji="1" lang="en-US" altLang="ja-JP" sz="800" dirty="0">
                <a:solidFill>
                  <a:schemeClr val="accent1"/>
                </a:solidFill>
              </a:rPr>
              <a:t>If yes, the difference between the indication in cell switch command and ?</a:t>
            </a:r>
            <a:endParaRPr kumimoji="1" lang="ja-JP" altLang="en-US" sz="800" dirty="0" err="1">
              <a:solidFill>
                <a:schemeClr val="accent1"/>
              </a:solidFill>
            </a:endParaRPr>
          </a:p>
        </p:txBody>
      </p:sp>
      <p:cxnSp>
        <p:nvCxnSpPr>
          <p:cNvPr id="7184" name="直線矢印コネクタ 7183">
            <a:extLst>
              <a:ext uri="{FF2B5EF4-FFF2-40B4-BE49-F238E27FC236}">
                <a16:creationId xmlns:a16="http://schemas.microsoft.com/office/drawing/2014/main" id="{41374A15-13FC-49C5-BD8A-D15A016738A7}"/>
              </a:ext>
            </a:extLst>
          </p:cNvPr>
          <p:cNvCxnSpPr>
            <a:cxnSpLocks/>
            <a:stCxn id="4810" idx="0"/>
          </p:cNvCxnSpPr>
          <p:nvPr/>
        </p:nvCxnSpPr>
        <p:spPr>
          <a:xfrm>
            <a:off x="2598830" y="2673781"/>
            <a:ext cx="0" cy="512956"/>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70" name="直線矢印コネクタ 1869">
            <a:extLst>
              <a:ext uri="{FF2B5EF4-FFF2-40B4-BE49-F238E27FC236}">
                <a16:creationId xmlns:a16="http://schemas.microsoft.com/office/drawing/2014/main" id="{8830983C-E515-4E9E-8728-E8DB4C7D87DB}"/>
              </a:ext>
            </a:extLst>
          </p:cNvPr>
          <p:cNvCxnSpPr>
            <a:cxnSpLocks/>
          </p:cNvCxnSpPr>
          <p:nvPr/>
        </p:nvCxnSpPr>
        <p:spPr>
          <a:xfrm>
            <a:off x="2598830" y="3245257"/>
            <a:ext cx="3526057" cy="0"/>
          </a:xfrm>
          <a:prstGeom prst="straightConnector1">
            <a:avLst/>
          </a:prstGeom>
          <a:ln w="9525">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83" name="テキスト ボックス 1882">
            <a:extLst>
              <a:ext uri="{FF2B5EF4-FFF2-40B4-BE49-F238E27FC236}">
                <a16:creationId xmlns:a16="http://schemas.microsoft.com/office/drawing/2014/main" id="{ACF24C85-C7E2-407F-B638-4955C012DCB0}"/>
              </a:ext>
            </a:extLst>
          </p:cNvPr>
          <p:cNvSpPr txBox="1"/>
          <p:nvPr/>
        </p:nvSpPr>
        <p:spPr>
          <a:xfrm>
            <a:off x="2689823" y="3107942"/>
            <a:ext cx="1307972" cy="323165"/>
          </a:xfrm>
          <a:prstGeom prst="rect">
            <a:avLst/>
          </a:prstGeom>
          <a:noFill/>
        </p:spPr>
        <p:txBody>
          <a:bodyPr wrap="square">
            <a:spAutoFit/>
          </a:bodyPr>
          <a:lstStyle/>
          <a:p>
            <a:pPr algn="ctr"/>
            <a:r>
              <a:rPr lang="en-GB" altLang="ja-JP" sz="500" dirty="0">
                <a:solidFill>
                  <a:schemeClr val="accent1"/>
                </a:solidFill>
                <a:highlight>
                  <a:srgbClr val="FFFFFF"/>
                </a:highlight>
              </a:rPr>
              <a:t>(Measure SSB as QCL type A or C and/or PL RS for activated TCI of candidate cell?)</a:t>
            </a:r>
            <a:endParaRPr lang="ja-JP" altLang="ja-JP" sz="500" dirty="0">
              <a:solidFill>
                <a:schemeClr val="accent1"/>
              </a:solidFill>
              <a:highlight>
                <a:srgbClr val="FFFFFF"/>
              </a:highlight>
            </a:endParaRPr>
          </a:p>
        </p:txBody>
      </p:sp>
      <p:cxnSp>
        <p:nvCxnSpPr>
          <p:cNvPr id="1915" name="直線矢印コネクタ 1914">
            <a:extLst>
              <a:ext uri="{FF2B5EF4-FFF2-40B4-BE49-F238E27FC236}">
                <a16:creationId xmlns:a16="http://schemas.microsoft.com/office/drawing/2014/main" id="{FF58DF81-78AF-471D-A218-6E150734CA06}"/>
              </a:ext>
            </a:extLst>
          </p:cNvPr>
          <p:cNvCxnSpPr>
            <a:cxnSpLocks/>
          </p:cNvCxnSpPr>
          <p:nvPr/>
        </p:nvCxnSpPr>
        <p:spPr>
          <a:xfrm flipV="1">
            <a:off x="6025740" y="4107576"/>
            <a:ext cx="125883" cy="11942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05" name="テキスト ボックス 7404">
            <a:extLst>
              <a:ext uri="{FF2B5EF4-FFF2-40B4-BE49-F238E27FC236}">
                <a16:creationId xmlns:a16="http://schemas.microsoft.com/office/drawing/2014/main" id="{2521C52F-7805-4838-B94A-FC0CEF8EC581}"/>
              </a:ext>
            </a:extLst>
          </p:cNvPr>
          <p:cNvSpPr txBox="1"/>
          <p:nvPr/>
        </p:nvSpPr>
        <p:spPr>
          <a:xfrm>
            <a:off x="4448547" y="2005488"/>
            <a:ext cx="657552" cy="215444"/>
          </a:xfrm>
          <a:prstGeom prst="rect">
            <a:avLst/>
          </a:prstGeom>
          <a:noFill/>
        </p:spPr>
        <p:txBody>
          <a:bodyPr wrap="none" rtlCol="0">
            <a:spAutoFit/>
          </a:bodyPr>
          <a:lstStyle/>
          <a:p>
            <a:pPr algn="l"/>
            <a:r>
              <a:rPr kumimoji="1" lang="en-US" altLang="ja-JP" sz="800" dirty="0"/>
              <a:t>indication</a:t>
            </a:r>
            <a:endParaRPr kumimoji="1" lang="ja-JP" altLang="en-US" sz="800" dirty="0" err="1"/>
          </a:p>
        </p:txBody>
      </p:sp>
      <p:sp>
        <p:nvSpPr>
          <p:cNvPr id="7410" name="テキスト ボックス 7409">
            <a:extLst>
              <a:ext uri="{FF2B5EF4-FFF2-40B4-BE49-F238E27FC236}">
                <a16:creationId xmlns:a16="http://schemas.microsoft.com/office/drawing/2014/main" id="{D6DBD662-736A-4FAF-85AE-B6774802FB19}"/>
              </a:ext>
            </a:extLst>
          </p:cNvPr>
          <p:cNvSpPr txBox="1"/>
          <p:nvPr/>
        </p:nvSpPr>
        <p:spPr>
          <a:xfrm>
            <a:off x="1063042" y="1431774"/>
            <a:ext cx="607859" cy="200055"/>
          </a:xfrm>
          <a:prstGeom prst="rect">
            <a:avLst/>
          </a:prstGeom>
          <a:noFill/>
        </p:spPr>
        <p:txBody>
          <a:bodyPr wrap="none" rtlCol="0">
            <a:spAutoFit/>
          </a:bodyPr>
          <a:lstStyle/>
          <a:p>
            <a:pPr algn="l"/>
            <a:r>
              <a:rPr kumimoji="1" lang="en-US" altLang="ja-JP" sz="700" dirty="0"/>
              <a:t>Activation</a:t>
            </a:r>
            <a:endParaRPr kumimoji="1" lang="ja-JP" altLang="en-US" sz="700" dirty="0" err="1"/>
          </a:p>
        </p:txBody>
      </p:sp>
      <p:sp>
        <p:nvSpPr>
          <p:cNvPr id="6031" name="テキスト ボックス 6030">
            <a:extLst>
              <a:ext uri="{FF2B5EF4-FFF2-40B4-BE49-F238E27FC236}">
                <a16:creationId xmlns:a16="http://schemas.microsoft.com/office/drawing/2014/main" id="{7163B255-1B2A-44B4-9EF3-3CBF138CEDFD}"/>
              </a:ext>
            </a:extLst>
          </p:cNvPr>
          <p:cNvSpPr txBox="1"/>
          <p:nvPr/>
        </p:nvSpPr>
        <p:spPr>
          <a:xfrm>
            <a:off x="65587" y="1437084"/>
            <a:ext cx="1165704" cy="369332"/>
          </a:xfrm>
          <a:prstGeom prst="rect">
            <a:avLst/>
          </a:prstGeom>
          <a:noFill/>
        </p:spPr>
        <p:txBody>
          <a:bodyPr wrap="none" rtlCol="0">
            <a:spAutoFit/>
          </a:bodyPr>
          <a:lstStyle/>
          <a:p>
            <a:pPr algn="ctr"/>
            <a:r>
              <a:rPr kumimoji="1" lang="en-US" altLang="ja-JP" sz="900" dirty="0"/>
              <a:t>TCI pool</a:t>
            </a:r>
          </a:p>
          <a:p>
            <a:pPr algn="ctr"/>
            <a:r>
              <a:rPr kumimoji="1" lang="en-US" altLang="ja-JP" sz="900" dirty="0"/>
              <a:t>(</a:t>
            </a:r>
            <a:r>
              <a:rPr kumimoji="1" lang="en-US" altLang="ja-JP" sz="900" dirty="0" err="1"/>
              <a:t>PCI+beam</a:t>
            </a:r>
            <a:r>
              <a:rPr kumimoji="1" lang="en-US" altLang="ja-JP" sz="900" dirty="0"/>
              <a:t> index)</a:t>
            </a:r>
            <a:endParaRPr kumimoji="1" lang="ja-JP" altLang="en-US" sz="900" dirty="0" err="1"/>
          </a:p>
        </p:txBody>
      </p:sp>
      <p:sp>
        <p:nvSpPr>
          <p:cNvPr id="6073" name="左中かっこ 6072">
            <a:extLst>
              <a:ext uri="{FF2B5EF4-FFF2-40B4-BE49-F238E27FC236}">
                <a16:creationId xmlns:a16="http://schemas.microsoft.com/office/drawing/2014/main" id="{CCD61E15-6CFD-404C-9FEB-7C858B7F188B}"/>
              </a:ext>
            </a:extLst>
          </p:cNvPr>
          <p:cNvSpPr/>
          <p:nvPr/>
        </p:nvSpPr>
        <p:spPr>
          <a:xfrm>
            <a:off x="1426511" y="2402848"/>
            <a:ext cx="183867" cy="498550"/>
          </a:xfrm>
          <a:prstGeom prst="leftBrace">
            <a:avLst/>
          </a:prstGeom>
          <a:ln w="9525">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44" name="左中かっこ 543">
            <a:extLst>
              <a:ext uri="{FF2B5EF4-FFF2-40B4-BE49-F238E27FC236}">
                <a16:creationId xmlns:a16="http://schemas.microsoft.com/office/drawing/2014/main" id="{E73900DC-24DB-4C47-8FEB-6DA62235D3BB}"/>
              </a:ext>
            </a:extLst>
          </p:cNvPr>
          <p:cNvSpPr/>
          <p:nvPr/>
        </p:nvSpPr>
        <p:spPr>
          <a:xfrm>
            <a:off x="1425784" y="3132378"/>
            <a:ext cx="183867" cy="1625465"/>
          </a:xfrm>
          <a:prstGeom prst="leftBrace">
            <a:avLst/>
          </a:prstGeom>
          <a:ln w="9525">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560362EE-3259-481A-925B-FD750088DF85}"/>
              </a:ext>
            </a:extLst>
          </p:cNvPr>
          <p:cNvSpPr txBox="1"/>
          <p:nvPr/>
        </p:nvSpPr>
        <p:spPr>
          <a:xfrm>
            <a:off x="1657168" y="2102585"/>
            <a:ext cx="904286" cy="338554"/>
          </a:xfrm>
          <a:prstGeom prst="rect">
            <a:avLst/>
          </a:prstGeom>
          <a:noFill/>
        </p:spPr>
        <p:txBody>
          <a:bodyPr wrap="square" rtlCol="0">
            <a:spAutoFit/>
          </a:bodyPr>
          <a:lstStyle/>
          <a:p>
            <a:pPr algn="l"/>
            <a:r>
              <a:rPr kumimoji="1" lang="en-US" altLang="ja-JP" sz="800" dirty="0"/>
              <a:t>Activation </a:t>
            </a:r>
            <a:br>
              <a:rPr kumimoji="1" lang="en-US" altLang="ja-JP" sz="800" dirty="0"/>
            </a:br>
            <a:r>
              <a:rPr kumimoji="1" lang="en-US" altLang="ja-JP" sz="800" dirty="0"/>
              <a:t>of TCI states</a:t>
            </a:r>
            <a:endParaRPr kumimoji="1" lang="ja-JP" altLang="en-US" sz="800" dirty="0" err="1"/>
          </a:p>
        </p:txBody>
      </p:sp>
      <p:sp>
        <p:nvSpPr>
          <p:cNvPr id="18" name="テキスト ボックス 17">
            <a:extLst>
              <a:ext uri="{FF2B5EF4-FFF2-40B4-BE49-F238E27FC236}">
                <a16:creationId xmlns:a16="http://schemas.microsoft.com/office/drawing/2014/main" id="{0B074D25-B749-439A-9BAC-8F2FFDF4FF4F}"/>
              </a:ext>
            </a:extLst>
          </p:cNvPr>
          <p:cNvSpPr txBox="1"/>
          <p:nvPr/>
        </p:nvSpPr>
        <p:spPr>
          <a:xfrm>
            <a:off x="129203" y="738587"/>
            <a:ext cx="3026510" cy="577081"/>
          </a:xfrm>
          <a:prstGeom prst="rect">
            <a:avLst/>
          </a:prstGeom>
          <a:noFill/>
        </p:spPr>
        <p:txBody>
          <a:bodyPr wrap="square" rtlCol="0">
            <a:spAutoFit/>
          </a:bodyPr>
          <a:lstStyle/>
          <a:p>
            <a:pPr algn="l"/>
            <a:r>
              <a:rPr kumimoji="1" lang="en-US" altLang="ja-JP" sz="1050" dirty="0">
                <a:solidFill>
                  <a:srgbClr val="FF0000"/>
                </a:solidFill>
              </a:rPr>
              <a:t>Question: same as Rel-17 TCI pool (dl-OrJoint-TCIStateList-r17) or some addition necessary?</a:t>
            </a:r>
            <a:endParaRPr kumimoji="1" lang="ja-JP" altLang="en-US" sz="1050" dirty="0" err="1">
              <a:solidFill>
                <a:srgbClr val="FF0000"/>
              </a:solidFill>
            </a:endParaRPr>
          </a:p>
        </p:txBody>
      </p:sp>
      <p:sp>
        <p:nvSpPr>
          <p:cNvPr id="85" name="二等辺三角形 84">
            <a:extLst>
              <a:ext uri="{FF2B5EF4-FFF2-40B4-BE49-F238E27FC236}">
                <a16:creationId xmlns:a16="http://schemas.microsoft.com/office/drawing/2014/main" id="{BED1DE23-9CA0-417F-9136-8D4442EC77A0}"/>
              </a:ext>
            </a:extLst>
          </p:cNvPr>
          <p:cNvSpPr/>
          <p:nvPr/>
        </p:nvSpPr>
        <p:spPr>
          <a:xfrm flipV="1">
            <a:off x="3179622" y="2490843"/>
            <a:ext cx="211478" cy="182309"/>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cxnSp>
        <p:nvCxnSpPr>
          <p:cNvPr id="92" name="直線矢印コネクタ 91">
            <a:extLst>
              <a:ext uri="{FF2B5EF4-FFF2-40B4-BE49-F238E27FC236}">
                <a16:creationId xmlns:a16="http://schemas.microsoft.com/office/drawing/2014/main" id="{E3C39F4A-C932-4305-9023-4C6B95488FD0}"/>
              </a:ext>
            </a:extLst>
          </p:cNvPr>
          <p:cNvCxnSpPr>
            <a:cxnSpLocks/>
          </p:cNvCxnSpPr>
          <p:nvPr/>
        </p:nvCxnSpPr>
        <p:spPr>
          <a:xfrm flipV="1">
            <a:off x="3315136" y="1927245"/>
            <a:ext cx="502769" cy="54851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3" name="テキスト ボックス 92">
            <a:extLst>
              <a:ext uri="{FF2B5EF4-FFF2-40B4-BE49-F238E27FC236}">
                <a16:creationId xmlns:a16="http://schemas.microsoft.com/office/drawing/2014/main" id="{F9B74FD5-B4AF-40A9-A8A6-9B116A74B7B2}"/>
              </a:ext>
            </a:extLst>
          </p:cNvPr>
          <p:cNvSpPr txBox="1"/>
          <p:nvPr/>
        </p:nvSpPr>
        <p:spPr>
          <a:xfrm>
            <a:off x="2741521" y="2042587"/>
            <a:ext cx="1067921" cy="461665"/>
          </a:xfrm>
          <a:prstGeom prst="rect">
            <a:avLst/>
          </a:prstGeom>
          <a:noFill/>
        </p:spPr>
        <p:txBody>
          <a:bodyPr wrap="none" rtlCol="0">
            <a:spAutoFit/>
          </a:bodyPr>
          <a:lstStyle/>
          <a:p>
            <a:pPr algn="l"/>
            <a:r>
              <a:rPr kumimoji="1" lang="en-US" altLang="ja-JP" sz="800" dirty="0"/>
              <a:t>Early indication</a:t>
            </a:r>
          </a:p>
          <a:p>
            <a:pPr algn="l"/>
            <a:r>
              <a:rPr kumimoji="1" lang="en-US" altLang="ja-JP" sz="800" dirty="0"/>
              <a:t>of TCI state</a:t>
            </a:r>
          </a:p>
          <a:p>
            <a:pPr algn="l"/>
            <a:r>
              <a:rPr kumimoji="1" lang="en-US" altLang="ja-JP" sz="800" dirty="0">
                <a:solidFill>
                  <a:srgbClr val="FF0000"/>
                </a:solidFill>
              </a:rPr>
              <a:t>Q: Intra-</a:t>
            </a:r>
            <a:r>
              <a:rPr kumimoji="1" lang="en-US" altLang="ja-JP" sz="800" dirty="0" err="1">
                <a:solidFill>
                  <a:srgbClr val="FF0000"/>
                </a:solidFill>
              </a:rPr>
              <a:t>freq</a:t>
            </a:r>
            <a:r>
              <a:rPr kumimoji="1" lang="en-US" altLang="ja-JP" sz="800" dirty="0">
                <a:solidFill>
                  <a:srgbClr val="FF0000"/>
                </a:solidFill>
              </a:rPr>
              <a:t> only?</a:t>
            </a:r>
            <a:endParaRPr kumimoji="1" lang="ja-JP" altLang="en-US" sz="800" dirty="0" err="1">
              <a:solidFill>
                <a:srgbClr val="FF0000"/>
              </a:solidFill>
            </a:endParaRPr>
          </a:p>
        </p:txBody>
      </p:sp>
      <p:sp>
        <p:nvSpPr>
          <p:cNvPr id="131" name="二等辺三角形 130">
            <a:extLst>
              <a:ext uri="{FF2B5EF4-FFF2-40B4-BE49-F238E27FC236}">
                <a16:creationId xmlns:a16="http://schemas.microsoft.com/office/drawing/2014/main" id="{A1E236C7-646B-414B-A467-BDA068477485}"/>
              </a:ext>
            </a:extLst>
          </p:cNvPr>
          <p:cNvSpPr/>
          <p:nvPr/>
        </p:nvSpPr>
        <p:spPr>
          <a:xfrm rot="10800000" flipV="1">
            <a:off x="3602195" y="4255638"/>
            <a:ext cx="211478" cy="158277"/>
          </a:xfrm>
          <a:prstGeom prst="triangle">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cxnSp>
        <p:nvCxnSpPr>
          <p:cNvPr id="134" name="直線コネクタ 133">
            <a:extLst>
              <a:ext uri="{FF2B5EF4-FFF2-40B4-BE49-F238E27FC236}">
                <a16:creationId xmlns:a16="http://schemas.microsoft.com/office/drawing/2014/main" id="{5D192E30-46A1-4AEE-B8B6-F19876EC9CCF}"/>
              </a:ext>
            </a:extLst>
          </p:cNvPr>
          <p:cNvCxnSpPr>
            <a:cxnSpLocks/>
          </p:cNvCxnSpPr>
          <p:nvPr/>
        </p:nvCxnSpPr>
        <p:spPr>
          <a:xfrm flipH="1" flipV="1">
            <a:off x="3285307" y="2667602"/>
            <a:ext cx="7742" cy="1559399"/>
          </a:xfrm>
          <a:prstGeom prst="line">
            <a:avLst/>
          </a:prstGeom>
          <a:ln w="19050">
            <a:prstDash val="sysDot"/>
            <a:tailEnd type="none"/>
          </a:ln>
        </p:spPr>
        <p:style>
          <a:lnRef idx="1">
            <a:schemeClr val="dk1"/>
          </a:lnRef>
          <a:fillRef idx="0">
            <a:schemeClr val="dk1"/>
          </a:fillRef>
          <a:effectRef idx="0">
            <a:schemeClr val="dk1"/>
          </a:effectRef>
          <a:fontRef idx="minor">
            <a:schemeClr val="tx1"/>
          </a:fontRef>
        </p:style>
      </p:cxnSp>
      <p:cxnSp>
        <p:nvCxnSpPr>
          <p:cNvPr id="137" name="直線コネクタ 136">
            <a:extLst>
              <a:ext uri="{FF2B5EF4-FFF2-40B4-BE49-F238E27FC236}">
                <a16:creationId xmlns:a16="http://schemas.microsoft.com/office/drawing/2014/main" id="{601B74F8-B4C8-4EB6-98E7-4CF3EE7D482E}"/>
              </a:ext>
            </a:extLst>
          </p:cNvPr>
          <p:cNvCxnSpPr>
            <a:cxnSpLocks/>
          </p:cNvCxnSpPr>
          <p:nvPr/>
        </p:nvCxnSpPr>
        <p:spPr>
          <a:xfrm flipV="1">
            <a:off x="3693815" y="4107576"/>
            <a:ext cx="0" cy="170759"/>
          </a:xfrm>
          <a:prstGeom prst="line">
            <a:avLst/>
          </a:prstGeom>
          <a:ln w="19050">
            <a:prstDash val="sysDot"/>
            <a:tailEnd type="none"/>
          </a:ln>
        </p:spPr>
        <p:style>
          <a:lnRef idx="1">
            <a:schemeClr val="dk1"/>
          </a:lnRef>
          <a:fillRef idx="0">
            <a:schemeClr val="dk1"/>
          </a:fillRef>
          <a:effectRef idx="0">
            <a:schemeClr val="dk1"/>
          </a:effectRef>
          <a:fontRef idx="minor">
            <a:schemeClr val="tx1"/>
          </a:fontRef>
        </p:style>
      </p:cxnSp>
      <p:cxnSp>
        <p:nvCxnSpPr>
          <p:cNvPr id="141" name="直線矢印コネクタ 140">
            <a:extLst>
              <a:ext uri="{FF2B5EF4-FFF2-40B4-BE49-F238E27FC236}">
                <a16:creationId xmlns:a16="http://schemas.microsoft.com/office/drawing/2014/main" id="{37DAE812-0A55-42D3-9049-FD60BE7F9251}"/>
              </a:ext>
            </a:extLst>
          </p:cNvPr>
          <p:cNvCxnSpPr>
            <a:cxnSpLocks/>
          </p:cNvCxnSpPr>
          <p:nvPr/>
        </p:nvCxnSpPr>
        <p:spPr>
          <a:xfrm>
            <a:off x="3293049" y="4169486"/>
            <a:ext cx="389400"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45" name="テキスト ボックス 144">
            <a:extLst>
              <a:ext uri="{FF2B5EF4-FFF2-40B4-BE49-F238E27FC236}">
                <a16:creationId xmlns:a16="http://schemas.microsoft.com/office/drawing/2014/main" id="{499A142E-3B3E-4E79-B486-FCF58E04A40C}"/>
              </a:ext>
            </a:extLst>
          </p:cNvPr>
          <p:cNvSpPr txBox="1"/>
          <p:nvPr/>
        </p:nvSpPr>
        <p:spPr>
          <a:xfrm>
            <a:off x="2941961" y="4377947"/>
            <a:ext cx="1371356" cy="415498"/>
          </a:xfrm>
          <a:prstGeom prst="rect">
            <a:avLst/>
          </a:prstGeom>
          <a:noFill/>
        </p:spPr>
        <p:txBody>
          <a:bodyPr wrap="square" rtlCol="0">
            <a:spAutoFit/>
          </a:bodyPr>
          <a:lstStyle/>
          <a:p>
            <a:pPr algn="ctr"/>
            <a:r>
              <a:rPr kumimoji="1" lang="en-US" altLang="ja-JP" sz="700" dirty="0"/>
              <a:t>Beam application timing for UE dedicated channels</a:t>
            </a:r>
          </a:p>
          <a:p>
            <a:pPr algn="ctr"/>
            <a:r>
              <a:rPr kumimoji="1" lang="en-US" altLang="ja-JP" sz="700" dirty="0"/>
              <a:t>(same as Rel-17 ICBM?)</a:t>
            </a:r>
          </a:p>
        </p:txBody>
      </p:sp>
      <p:sp>
        <p:nvSpPr>
          <p:cNvPr id="133" name="テキスト ボックス 132">
            <a:extLst>
              <a:ext uri="{FF2B5EF4-FFF2-40B4-BE49-F238E27FC236}">
                <a16:creationId xmlns:a16="http://schemas.microsoft.com/office/drawing/2014/main" id="{06034142-56CA-440D-B683-C89C5F04F258}"/>
              </a:ext>
            </a:extLst>
          </p:cNvPr>
          <p:cNvSpPr txBox="1"/>
          <p:nvPr/>
        </p:nvSpPr>
        <p:spPr>
          <a:xfrm>
            <a:off x="3155713" y="4143475"/>
            <a:ext cx="745717" cy="184666"/>
          </a:xfrm>
          <a:prstGeom prst="rect">
            <a:avLst/>
          </a:prstGeom>
          <a:noFill/>
        </p:spPr>
        <p:txBody>
          <a:bodyPr wrap="none" rtlCol="0">
            <a:spAutoFit/>
          </a:bodyPr>
          <a:lstStyle/>
          <a:p>
            <a:pPr algn="l"/>
            <a:r>
              <a:rPr kumimoji="1" lang="en-US" altLang="ja-JP" sz="600" dirty="0"/>
              <a:t>switching delay</a:t>
            </a:r>
            <a:endParaRPr kumimoji="1" lang="ja-JP" altLang="en-US" sz="600" dirty="0" err="1"/>
          </a:p>
        </p:txBody>
      </p:sp>
      <p:cxnSp>
        <p:nvCxnSpPr>
          <p:cNvPr id="173" name="コネクタ: カギ線 172">
            <a:extLst>
              <a:ext uri="{FF2B5EF4-FFF2-40B4-BE49-F238E27FC236}">
                <a16:creationId xmlns:a16="http://schemas.microsoft.com/office/drawing/2014/main" id="{9EABA8F3-FFE2-4F77-A783-E6C0E8B00D29}"/>
              </a:ext>
            </a:extLst>
          </p:cNvPr>
          <p:cNvCxnSpPr>
            <a:cxnSpLocks/>
            <a:stCxn id="85" idx="0"/>
          </p:cNvCxnSpPr>
          <p:nvPr/>
        </p:nvCxnSpPr>
        <p:spPr>
          <a:xfrm rot="16200000" flipH="1">
            <a:off x="3322239" y="2636273"/>
            <a:ext cx="225548" cy="299305"/>
          </a:xfrm>
          <a:prstGeom prst="bentConnector2">
            <a:avLst/>
          </a:prstGeom>
          <a:ln w="9525">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74" name="直線矢印コネクタ 173">
            <a:extLst>
              <a:ext uri="{FF2B5EF4-FFF2-40B4-BE49-F238E27FC236}">
                <a16:creationId xmlns:a16="http://schemas.microsoft.com/office/drawing/2014/main" id="{7D829B3E-AFE2-445E-9EC7-4F8F30959453}"/>
              </a:ext>
            </a:extLst>
          </p:cNvPr>
          <p:cNvCxnSpPr>
            <a:cxnSpLocks/>
          </p:cNvCxnSpPr>
          <p:nvPr/>
        </p:nvCxnSpPr>
        <p:spPr>
          <a:xfrm flipV="1">
            <a:off x="3584666" y="2679848"/>
            <a:ext cx="0" cy="209345"/>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5" name="テキスト ボックス 184">
            <a:extLst>
              <a:ext uri="{FF2B5EF4-FFF2-40B4-BE49-F238E27FC236}">
                <a16:creationId xmlns:a16="http://schemas.microsoft.com/office/drawing/2014/main" id="{0D9C14AD-3F64-42A5-985D-1A647E0132AA}"/>
              </a:ext>
            </a:extLst>
          </p:cNvPr>
          <p:cNvSpPr txBox="1"/>
          <p:nvPr/>
        </p:nvSpPr>
        <p:spPr>
          <a:xfrm>
            <a:off x="3346615" y="2498683"/>
            <a:ext cx="673582" cy="200055"/>
          </a:xfrm>
          <a:prstGeom prst="rect">
            <a:avLst/>
          </a:prstGeom>
          <a:noFill/>
        </p:spPr>
        <p:txBody>
          <a:bodyPr wrap="none" rtlCol="0">
            <a:spAutoFit/>
          </a:bodyPr>
          <a:lstStyle/>
          <a:p>
            <a:pPr algn="l"/>
            <a:r>
              <a:rPr kumimoji="1" lang="en-US" altLang="ja-JP" sz="700" dirty="0"/>
              <a:t>HARQ-ACK</a:t>
            </a:r>
          </a:p>
        </p:txBody>
      </p:sp>
      <p:sp>
        <p:nvSpPr>
          <p:cNvPr id="296" name="テキスト ボックス 295">
            <a:extLst>
              <a:ext uri="{FF2B5EF4-FFF2-40B4-BE49-F238E27FC236}">
                <a16:creationId xmlns:a16="http://schemas.microsoft.com/office/drawing/2014/main" id="{CDF1538D-52A8-486A-BD0F-B65363110D0C}"/>
              </a:ext>
            </a:extLst>
          </p:cNvPr>
          <p:cNvSpPr txBox="1"/>
          <p:nvPr/>
        </p:nvSpPr>
        <p:spPr>
          <a:xfrm>
            <a:off x="35900" y="4781529"/>
            <a:ext cx="4738467" cy="307777"/>
          </a:xfrm>
          <a:prstGeom prst="rect">
            <a:avLst/>
          </a:prstGeom>
          <a:noFill/>
        </p:spPr>
        <p:txBody>
          <a:bodyPr wrap="square" rtlCol="0">
            <a:spAutoFit/>
          </a:bodyPr>
          <a:lstStyle/>
          <a:p>
            <a:pPr algn="l"/>
            <a:r>
              <a:rPr kumimoji="1" lang="en-US" altLang="ja-JP" sz="700" dirty="0"/>
              <a:t>Note</a:t>
            </a:r>
            <a:r>
              <a:rPr kumimoji="1" lang="en-US" altLang="ja-JP" sz="700" dirty="0">
                <a:sym typeface="Wingdings" panose="05000000000000000000" pitchFamily="2" charset="2"/>
              </a:rPr>
              <a:t>: (part of ) the functionality can be decoupled from LTM core functionality (i.e. the usage can be network choice), and UE feature group discussion can be done at the later stage</a:t>
            </a:r>
            <a:r>
              <a:rPr kumimoji="1" lang="en-US" altLang="ja-JP" sz="700" dirty="0"/>
              <a:t> </a:t>
            </a:r>
            <a:endParaRPr kumimoji="1" lang="ja-JP" altLang="en-US" sz="700" dirty="0" err="1"/>
          </a:p>
        </p:txBody>
      </p:sp>
      <p:sp>
        <p:nvSpPr>
          <p:cNvPr id="7180" name="スライド番号プレースホルダー 7179">
            <a:extLst>
              <a:ext uri="{FF2B5EF4-FFF2-40B4-BE49-F238E27FC236}">
                <a16:creationId xmlns:a16="http://schemas.microsoft.com/office/drawing/2014/main" id="{DEAC7BD7-3CA4-DC83-FFE5-79B568746C0A}"/>
              </a:ext>
            </a:extLst>
          </p:cNvPr>
          <p:cNvSpPr>
            <a:spLocks noGrp="1"/>
          </p:cNvSpPr>
          <p:nvPr>
            <p:ph type="sldNum" sz="quarter" idx="12"/>
          </p:nvPr>
        </p:nvSpPr>
        <p:spPr/>
        <p:txBody>
          <a:bodyPr/>
          <a:lstStyle/>
          <a:p>
            <a:fld id="{4D029D89-7B63-4C94-AD4D-2E4D6BB83637}" type="slidenum">
              <a:rPr kumimoji="1" lang="ja-JP" altLang="en-US" smtClean="0"/>
              <a:t>23</a:t>
            </a:fld>
            <a:endParaRPr kumimoji="1" lang="ja-JP" altLang="en-US"/>
          </a:p>
        </p:txBody>
      </p:sp>
    </p:spTree>
    <p:extLst>
      <p:ext uri="{BB962C8B-B14F-4D97-AF65-F5344CB8AC3E}">
        <p14:creationId xmlns:p14="http://schemas.microsoft.com/office/powerpoint/2010/main" val="482529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フッター プレースホルダー 3">
            <a:extLst>
              <a:ext uri="{FF2B5EF4-FFF2-40B4-BE49-F238E27FC236}">
                <a16:creationId xmlns:a16="http://schemas.microsoft.com/office/drawing/2014/main" id="{234EDA3C-C937-46B0-87EE-44E81FD7E720}"/>
              </a:ext>
            </a:extLst>
          </p:cNvPr>
          <p:cNvSpPr>
            <a:spLocks noGrp="1"/>
          </p:cNvSpPr>
          <p:nvPr>
            <p:ph type="ftr" sz="quarter" idx="11"/>
          </p:nvPr>
        </p:nvSpPr>
        <p:spPr/>
        <p:txBody>
          <a:bodyPr/>
          <a:lstStyle/>
          <a:p>
            <a:r>
              <a:rPr lang="en-US" altLang="ja-JP"/>
              <a:t>© Fujitsu 2023</a:t>
            </a:r>
            <a:endParaRPr lang="ja-JP" altLang="en-US"/>
          </a:p>
        </p:txBody>
      </p:sp>
      <p:sp>
        <p:nvSpPr>
          <p:cNvPr id="9" name="Title 1">
            <a:extLst>
              <a:ext uri="{FF2B5EF4-FFF2-40B4-BE49-F238E27FC236}">
                <a16:creationId xmlns:a16="http://schemas.microsoft.com/office/drawing/2014/main" id="{976EABB2-D464-4336-82CD-9DD448FB1180}"/>
              </a:ext>
            </a:extLst>
          </p:cNvPr>
          <p:cNvSpPr txBox="1">
            <a:spLocks/>
          </p:cNvSpPr>
          <p:nvPr/>
        </p:nvSpPr>
        <p:spPr bwMode="gray">
          <a:xfrm>
            <a:off x="275677" y="2138594"/>
            <a:ext cx="3479289" cy="553998"/>
          </a:xfrm>
          <a:prstGeom prst="rect">
            <a:avLst/>
          </a:prstGeom>
        </p:spPr>
        <p:txBody>
          <a:bodyPr vert="horz" lIns="0" tIns="0" rIns="0" bIns="0" rtlCol="0" anchor="t" anchorCtr="0">
            <a:normAutofit/>
          </a:bodyPr>
          <a:lstStyle>
            <a:lvl1pPr algn="l" defTabSz="685800" rtl="0" eaLnBrk="1" latinLnBrk="0" hangingPunct="1">
              <a:lnSpc>
                <a:spcPct val="90000"/>
              </a:lnSpc>
              <a:spcBef>
                <a:spcPts val="0"/>
              </a:spcBef>
              <a:spcAft>
                <a:spcPts val="600"/>
              </a:spcAft>
              <a:buNone/>
              <a:defRPr kumimoji="1" sz="4000" b="1" kern="1200">
                <a:solidFill>
                  <a:schemeClr val="tx1"/>
                </a:solidFill>
                <a:latin typeface="Arial" panose="020B0604020202020204" pitchFamily="34" charset="0"/>
                <a:ea typeface="+mj-ea"/>
                <a:cs typeface="Arial" panose="020B0604020202020204" pitchFamily="34" charset="0"/>
              </a:defRPr>
            </a:lvl1pPr>
          </a:lstStyle>
          <a:p>
            <a:r>
              <a:rPr lang="en-US" dirty="0">
                <a:latin typeface="Fujitsu Infinity Pro" pitchFamily="2" charset="0"/>
              </a:rPr>
              <a:t>Thank you</a:t>
            </a:r>
          </a:p>
        </p:txBody>
      </p:sp>
    </p:spTree>
    <p:extLst>
      <p:ext uri="{BB962C8B-B14F-4D97-AF65-F5344CB8AC3E}">
        <p14:creationId xmlns:p14="http://schemas.microsoft.com/office/powerpoint/2010/main" val="2043775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0071745D-BAC6-4884-8BD2-951064116753}"/>
              </a:ext>
            </a:extLst>
          </p:cNvPr>
          <p:cNvSpPr>
            <a:spLocks noGrp="1"/>
          </p:cNvSpPr>
          <p:nvPr>
            <p:ph type="body" sz="quarter" idx="14"/>
          </p:nvPr>
        </p:nvSpPr>
        <p:spPr>
          <a:xfrm>
            <a:off x="230400" y="950400"/>
            <a:ext cx="8679600" cy="3408909"/>
          </a:xfrm>
        </p:spPr>
        <p:txBody>
          <a:bodyPr>
            <a:normAutofit/>
          </a:bodyPr>
          <a:lstStyle/>
          <a:p>
            <a:r>
              <a:rPr lang="en-US" altLang="ja-JP" b="1" dirty="0"/>
              <a:t>RAN1#112 (Feb)</a:t>
            </a:r>
          </a:p>
          <a:p>
            <a:pPr lvl="1"/>
            <a:r>
              <a:rPr lang="en-US" altLang="ja-JP" dirty="0"/>
              <a:t>In RAN1#110b-e and RAN1#111, most of the discussion time was spent to draw an overall picture of Rel-18 LTM, and we were able to make important decisions, e.g. TCI framework</a:t>
            </a:r>
          </a:p>
          <a:p>
            <a:pPr lvl="1"/>
            <a:r>
              <a:rPr lang="en-US" altLang="ja-JP" dirty="0"/>
              <a:t>It is expected to resolve remaining important topics (please see next slide for more details)</a:t>
            </a:r>
            <a:endParaRPr lang="en-US" altLang="ja-JP" b="1" dirty="0"/>
          </a:p>
          <a:p>
            <a:pPr lvl="1"/>
            <a:endParaRPr lang="en-US" altLang="ja-JP" b="1" dirty="0"/>
          </a:p>
        </p:txBody>
      </p:sp>
      <p:sp>
        <p:nvSpPr>
          <p:cNvPr id="6" name="タイトル 5">
            <a:extLst>
              <a:ext uri="{FF2B5EF4-FFF2-40B4-BE49-F238E27FC236}">
                <a16:creationId xmlns:a16="http://schemas.microsoft.com/office/drawing/2014/main" id="{450F5141-F3FB-48BD-A393-1D5B6FFB242E}"/>
              </a:ext>
            </a:extLst>
          </p:cNvPr>
          <p:cNvSpPr>
            <a:spLocks noGrp="1"/>
          </p:cNvSpPr>
          <p:nvPr>
            <p:ph type="title"/>
          </p:nvPr>
        </p:nvSpPr>
        <p:spPr/>
        <p:txBody>
          <a:bodyPr/>
          <a:lstStyle/>
          <a:p>
            <a:r>
              <a:rPr lang="en-US" altLang="ja-JP" dirty="0"/>
              <a:t>Goal of RAN1#112(Feb)</a:t>
            </a:r>
            <a:endParaRPr lang="ja-JP" altLang="en-US" dirty="0"/>
          </a:p>
        </p:txBody>
      </p:sp>
      <p:sp>
        <p:nvSpPr>
          <p:cNvPr id="4" name="フッター プレースホルダー 3">
            <a:extLst>
              <a:ext uri="{FF2B5EF4-FFF2-40B4-BE49-F238E27FC236}">
                <a16:creationId xmlns:a16="http://schemas.microsoft.com/office/drawing/2014/main" id="{366A2A5E-C590-43DE-9B72-206463F5A82B}"/>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309" name="スライド番号プレースホルダー 5308">
            <a:extLst>
              <a:ext uri="{FF2B5EF4-FFF2-40B4-BE49-F238E27FC236}">
                <a16:creationId xmlns:a16="http://schemas.microsoft.com/office/drawing/2014/main" id="{379B4A2A-2C95-BD69-62A5-357D9930C382}"/>
              </a:ext>
            </a:extLst>
          </p:cNvPr>
          <p:cNvSpPr>
            <a:spLocks noGrp="1"/>
          </p:cNvSpPr>
          <p:nvPr>
            <p:ph type="sldNum" sz="quarter" idx="12"/>
          </p:nvPr>
        </p:nvSpPr>
        <p:spPr/>
        <p:txBody>
          <a:bodyPr/>
          <a:lstStyle/>
          <a:p>
            <a:fld id="{4D029D89-7B63-4C94-AD4D-2E4D6BB83637}" type="slidenum">
              <a:rPr kumimoji="1" lang="ja-JP" altLang="en-US" smtClean="0"/>
              <a:t>3</a:t>
            </a:fld>
            <a:endParaRPr kumimoji="1" lang="ja-JP" altLang="en-US"/>
          </a:p>
        </p:txBody>
      </p:sp>
    </p:spTree>
    <p:extLst>
      <p:ext uri="{BB962C8B-B14F-4D97-AF65-F5344CB8AC3E}">
        <p14:creationId xmlns:p14="http://schemas.microsoft.com/office/powerpoint/2010/main" val="2437877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D6BBDA2-C33A-4CE1-BDAB-B38AC30D09CE}"/>
              </a:ext>
            </a:extLst>
          </p:cNvPr>
          <p:cNvSpPr>
            <a:spLocks noGrp="1"/>
          </p:cNvSpPr>
          <p:nvPr>
            <p:ph type="title"/>
          </p:nvPr>
        </p:nvSpPr>
        <p:spPr/>
        <p:txBody>
          <a:bodyPr/>
          <a:lstStyle/>
          <a:p>
            <a:r>
              <a:rPr lang="en-US" altLang="ja-JP" dirty="0"/>
              <a:t>Detailed initial plan for each meeting</a:t>
            </a:r>
            <a:endParaRPr lang="ja-JP" altLang="en-US" dirty="0"/>
          </a:p>
        </p:txBody>
      </p:sp>
      <p:sp>
        <p:nvSpPr>
          <p:cNvPr id="4" name="Footer Placeholder 3">
            <a:extLst>
              <a:ext uri="{FF2B5EF4-FFF2-40B4-BE49-F238E27FC236}">
                <a16:creationId xmlns:a16="http://schemas.microsoft.com/office/drawing/2014/main" id="{C1851B2B-28CD-44AC-8B0B-A2DAD906A448}"/>
              </a:ext>
            </a:extLst>
          </p:cNvPr>
          <p:cNvSpPr>
            <a:spLocks noGrp="1"/>
          </p:cNvSpPr>
          <p:nvPr>
            <p:ph type="ftr" sz="quarter" idx="11"/>
          </p:nvPr>
        </p:nvSpPr>
        <p:spPr/>
        <p:txBody>
          <a:bodyPr/>
          <a:lstStyle/>
          <a:p>
            <a:r>
              <a:rPr kumimoji="1" lang="en-US" altLang="ja-JP"/>
              <a:t>© Fujitsu 2023</a:t>
            </a:r>
            <a:endParaRPr kumimoji="1" lang="ja-JP" altLang="en-US" dirty="0"/>
          </a:p>
        </p:txBody>
      </p:sp>
      <p:graphicFrame>
        <p:nvGraphicFramePr>
          <p:cNvPr id="26" name="Table 26">
            <a:extLst>
              <a:ext uri="{FF2B5EF4-FFF2-40B4-BE49-F238E27FC236}">
                <a16:creationId xmlns:a16="http://schemas.microsoft.com/office/drawing/2014/main" id="{0BC58B93-A718-4475-90A3-69F1ECCAFE2E}"/>
              </a:ext>
            </a:extLst>
          </p:cNvPr>
          <p:cNvGraphicFramePr>
            <a:graphicFrameLocks noGrp="1"/>
          </p:cNvGraphicFramePr>
          <p:nvPr>
            <p:extLst>
              <p:ext uri="{D42A27DB-BD31-4B8C-83A1-F6EECF244321}">
                <p14:modId xmlns:p14="http://schemas.microsoft.com/office/powerpoint/2010/main" val="772832722"/>
              </p:ext>
            </p:extLst>
          </p:nvPr>
        </p:nvGraphicFramePr>
        <p:xfrm>
          <a:off x="229767" y="899635"/>
          <a:ext cx="8690619" cy="2929941"/>
        </p:xfrm>
        <a:graphic>
          <a:graphicData uri="http://schemas.openxmlformats.org/drawingml/2006/table">
            <a:tbl>
              <a:tblPr firstRow="1">
                <a:tableStyleId>{3B4B98B0-60AC-42C2-AFA5-B58CD77FA1E5}</a:tableStyleId>
              </a:tblPr>
              <a:tblGrid>
                <a:gridCol w="1524000">
                  <a:extLst>
                    <a:ext uri="{9D8B030D-6E8A-4147-A177-3AD203B41FA5}">
                      <a16:colId xmlns:a16="http://schemas.microsoft.com/office/drawing/2014/main" val="2233472974"/>
                    </a:ext>
                  </a:extLst>
                </a:gridCol>
                <a:gridCol w="7166619">
                  <a:extLst>
                    <a:ext uri="{9D8B030D-6E8A-4147-A177-3AD203B41FA5}">
                      <a16:colId xmlns:a16="http://schemas.microsoft.com/office/drawing/2014/main" val="620563029"/>
                    </a:ext>
                  </a:extLst>
                </a:gridCol>
              </a:tblGrid>
              <a:tr h="281465">
                <a:tc>
                  <a:txBody>
                    <a:bodyPr/>
                    <a:lstStyle/>
                    <a:p>
                      <a:r>
                        <a:rPr kumimoji="1" lang="en-US" altLang="ja-JP" sz="1400" dirty="0"/>
                        <a:t>Meeting No</a:t>
                      </a:r>
                      <a:endParaRPr kumimoji="1" lang="ja-JP" altLang="en-US" sz="1400" dirty="0"/>
                    </a:p>
                  </a:txBody>
                  <a:tcPr/>
                </a:tc>
                <a:tc>
                  <a:txBody>
                    <a:bodyPr/>
                    <a:lstStyle/>
                    <a:p>
                      <a:r>
                        <a:rPr kumimoji="1" lang="en-US" altLang="ja-JP" sz="1400" dirty="0"/>
                        <a:t>Key issues</a:t>
                      </a:r>
                      <a:endParaRPr kumimoji="1" lang="ja-JP" altLang="en-US" sz="1400" dirty="0"/>
                    </a:p>
                  </a:txBody>
                  <a:tcPr/>
                </a:tc>
                <a:extLst>
                  <a:ext uri="{0D108BD9-81ED-4DB2-BD59-A6C34878D82A}">
                    <a16:rowId xmlns:a16="http://schemas.microsoft.com/office/drawing/2014/main" val="1864011792"/>
                  </a:ext>
                </a:extLst>
              </a:tr>
              <a:tr h="994461">
                <a:tc>
                  <a:txBody>
                    <a:bodyPr/>
                    <a:lstStyle/>
                    <a:p>
                      <a:r>
                        <a:rPr kumimoji="1" lang="en-US" altLang="ja-JP" sz="1400" dirty="0">
                          <a:solidFill>
                            <a:schemeClr val="bg1">
                              <a:lumMod val="85000"/>
                            </a:schemeClr>
                          </a:solidFill>
                        </a:rPr>
                        <a:t>No bis meeting</a:t>
                      </a:r>
                      <a:endParaRPr kumimoji="1" lang="ja-JP" altLang="en-US" sz="1400" dirty="0">
                        <a:solidFill>
                          <a:schemeClr val="bg1">
                            <a:lumMod val="85000"/>
                          </a:schemeClr>
                        </a:solidFill>
                      </a:endParaRPr>
                    </a:p>
                  </a:txBody>
                  <a:tcPr>
                    <a:lnB w="12700" cap="flat" cmpd="sng" algn="ctr">
                      <a:solidFill>
                        <a:schemeClr val="tx1"/>
                      </a:solidFill>
                      <a:prstDash val="sysDot"/>
                      <a:round/>
                      <a:headEnd type="none" w="med" len="med"/>
                      <a:tailEnd type="none" w="med" len="med"/>
                    </a:lnB>
                  </a:tcPr>
                </a:tc>
                <a:tc>
                  <a:txBody>
                    <a:bodyPr/>
                    <a:lstStyle/>
                    <a:p>
                      <a:pPr marL="285750" indent="-285750">
                        <a:buFont typeface="Arial" panose="020B0604020202020204" pitchFamily="34" charset="0"/>
                        <a:buChar char="•"/>
                      </a:pPr>
                      <a:endParaRPr kumimoji="1" lang="ja-JP" altLang="en-US" sz="1400" dirty="0"/>
                    </a:p>
                  </a:txBody>
                  <a:tcPr>
                    <a:lnB w="12700" cap="flat" cmpd="sng" algn="ctr">
                      <a:solidFill>
                        <a:schemeClr val="tx1"/>
                      </a:solidFill>
                      <a:prstDash val="sysDot"/>
                      <a:round/>
                      <a:headEnd type="none" w="med" len="med"/>
                      <a:tailEnd type="none" w="med" len="med"/>
                    </a:lnB>
                  </a:tcPr>
                </a:tc>
                <a:extLst>
                  <a:ext uri="{0D108BD9-81ED-4DB2-BD59-A6C34878D82A}">
                    <a16:rowId xmlns:a16="http://schemas.microsoft.com/office/drawing/2014/main" val="3633737006"/>
                  </a:ext>
                </a:extLst>
              </a:tr>
              <a:tr h="3767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400" dirty="0"/>
                        <a:t>RAN1#112</a:t>
                      </a:r>
                      <a:endParaRPr kumimoji="1" lang="ja-JP" altLang="en-US" sz="1400" dirty="0"/>
                    </a:p>
                    <a:p>
                      <a:endParaRPr kumimoji="1" lang="ja-JP" altLang="en-US" sz="1400" dirty="0"/>
                    </a:p>
                  </a:txBody>
                  <a:tcP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marL="285750" lvl="0" indent="-285750">
                        <a:buFont typeface="Arial" panose="020B0604020202020204" pitchFamily="34" charset="0"/>
                        <a:buChar char="•"/>
                      </a:pPr>
                      <a:r>
                        <a:rPr lang="en-US" altLang="ja-JP" dirty="0"/>
                        <a:t>Down-selection of the measurement configuration options</a:t>
                      </a:r>
                    </a:p>
                    <a:p>
                      <a:pPr marL="285750" lvl="0" indent="-285750">
                        <a:buFont typeface="Arial" panose="020B0604020202020204" pitchFamily="34" charset="0"/>
                        <a:buChar char="•"/>
                      </a:pPr>
                      <a:r>
                        <a:rPr lang="en-US" altLang="ja-JP" dirty="0"/>
                        <a:t>Detailed contents of measurement reporting</a:t>
                      </a:r>
                    </a:p>
                    <a:p>
                      <a:pPr marL="285750" lvl="0" indent="-285750">
                        <a:buFont typeface="Arial" panose="020B0604020202020204" pitchFamily="34" charset="0"/>
                        <a:buChar char="•"/>
                      </a:pPr>
                      <a:r>
                        <a:rPr lang="en-US" altLang="ja-JP" dirty="0"/>
                        <a:t>Further clarification on the UE procedure around the reception of LTM cell switch command</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dirty="0"/>
                        <a:t>Introduction of L1-SINR</a:t>
                      </a:r>
                    </a:p>
                    <a:p>
                      <a:pPr marL="285750" lvl="0" indent="-285750">
                        <a:buFont typeface="Arial" panose="020B0604020202020204" pitchFamily="34" charset="0"/>
                        <a:buChar char="•"/>
                      </a:pPr>
                      <a:r>
                        <a:rPr lang="en-US" altLang="ja-JP" dirty="0"/>
                        <a:t>Introduction of CSI-RS for L1 measurement</a:t>
                      </a:r>
                    </a:p>
                  </a:txBody>
                  <a:tcP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extLst>
                  <a:ext uri="{0D108BD9-81ED-4DB2-BD59-A6C34878D82A}">
                    <a16:rowId xmlns:a16="http://schemas.microsoft.com/office/drawing/2014/main" val="515014491"/>
                  </a:ext>
                </a:extLst>
              </a:tr>
              <a:tr h="154002">
                <a:tc>
                  <a:txBody>
                    <a:bodyPr/>
                    <a:lstStyle/>
                    <a:p>
                      <a:r>
                        <a:rPr kumimoji="1" lang="en-US" altLang="ja-JP" sz="1400" dirty="0"/>
                        <a:t>RAN#99(Mar)</a:t>
                      </a:r>
                      <a:endParaRPr kumimoji="1" lang="ja-JP" altLang="en-US" sz="1400" dirty="0"/>
                    </a:p>
                  </a:txBody>
                  <a:tcPr>
                    <a:lnT w="12700" cap="flat" cmpd="sng" algn="ctr">
                      <a:solidFill>
                        <a:schemeClr val="tx1"/>
                      </a:solidFill>
                      <a:prstDash val="sysDot"/>
                      <a:round/>
                      <a:headEnd type="none" w="med" len="med"/>
                      <a:tailEnd type="none" w="med" len="med"/>
                    </a:lnT>
                  </a:tcPr>
                </a:tc>
                <a:tc>
                  <a:txBody>
                    <a:bodyPr/>
                    <a:lstStyle/>
                    <a:p>
                      <a:r>
                        <a:rPr kumimoji="1" lang="en-US" altLang="ja-JP" sz="1400" dirty="0"/>
                        <a:t>TBD</a:t>
                      </a:r>
                      <a:endParaRPr kumimoji="1" lang="ja-JP" altLang="en-US" sz="1400" dirty="0"/>
                    </a:p>
                  </a:txBody>
                  <a:tcPr>
                    <a:lnT w="12700" cap="flat" cmpd="sng" algn="ctr">
                      <a:solidFill>
                        <a:schemeClr val="tx1"/>
                      </a:solidFill>
                      <a:prstDash val="sysDot"/>
                      <a:round/>
                      <a:headEnd type="none" w="med" len="med"/>
                      <a:tailEnd type="none" w="med" len="med"/>
                    </a:lnT>
                  </a:tcPr>
                </a:tc>
                <a:extLst>
                  <a:ext uri="{0D108BD9-81ED-4DB2-BD59-A6C34878D82A}">
                    <a16:rowId xmlns:a16="http://schemas.microsoft.com/office/drawing/2014/main" val="3369522129"/>
                  </a:ext>
                </a:extLst>
              </a:tr>
            </a:tbl>
          </a:graphicData>
        </a:graphic>
      </p:graphicFrame>
      <p:sp>
        <p:nvSpPr>
          <p:cNvPr id="164" name="テキスト ボックス 163">
            <a:extLst>
              <a:ext uri="{FF2B5EF4-FFF2-40B4-BE49-F238E27FC236}">
                <a16:creationId xmlns:a16="http://schemas.microsoft.com/office/drawing/2014/main" id="{57249D23-1EC9-6898-B918-D15CB6129DEC}"/>
              </a:ext>
            </a:extLst>
          </p:cNvPr>
          <p:cNvSpPr txBox="1"/>
          <p:nvPr/>
        </p:nvSpPr>
        <p:spPr>
          <a:xfrm>
            <a:off x="469305" y="4339234"/>
            <a:ext cx="8443337" cy="338554"/>
          </a:xfrm>
          <a:prstGeom prst="rect">
            <a:avLst/>
          </a:prstGeom>
          <a:noFill/>
        </p:spPr>
        <p:txBody>
          <a:bodyPr wrap="none" rtlCol="0">
            <a:spAutoFit/>
          </a:bodyPr>
          <a:lstStyle/>
          <a:p>
            <a:pPr algn="l"/>
            <a:r>
              <a:rPr kumimoji="1" lang="en-US" altLang="ja-JP" sz="1600" dirty="0">
                <a:solidFill>
                  <a:srgbClr val="FF0000"/>
                </a:solidFill>
              </a:rPr>
              <a:t>The plan for RAN1#112 is subject to further update based on companies’ contributions</a:t>
            </a:r>
            <a:endParaRPr kumimoji="1" lang="ja-JP" altLang="en-US" sz="1600" dirty="0" err="1">
              <a:solidFill>
                <a:srgbClr val="FF0000"/>
              </a:solidFill>
            </a:endParaRPr>
          </a:p>
        </p:txBody>
      </p:sp>
      <p:sp>
        <p:nvSpPr>
          <p:cNvPr id="4638" name="スライド番号プレースホルダー 4637">
            <a:extLst>
              <a:ext uri="{FF2B5EF4-FFF2-40B4-BE49-F238E27FC236}">
                <a16:creationId xmlns:a16="http://schemas.microsoft.com/office/drawing/2014/main" id="{840C2C6A-17D1-7746-BCAE-2B8FFA22FF14}"/>
              </a:ext>
            </a:extLst>
          </p:cNvPr>
          <p:cNvSpPr>
            <a:spLocks noGrp="1"/>
          </p:cNvSpPr>
          <p:nvPr>
            <p:ph type="sldNum" sz="quarter" idx="12"/>
          </p:nvPr>
        </p:nvSpPr>
        <p:spPr/>
        <p:txBody>
          <a:bodyPr/>
          <a:lstStyle/>
          <a:p>
            <a:fld id="{4D029D89-7B63-4C94-AD4D-2E4D6BB83637}" type="slidenum">
              <a:rPr kumimoji="1" lang="ja-JP" altLang="en-US" smtClean="0"/>
              <a:t>4</a:t>
            </a:fld>
            <a:endParaRPr kumimoji="1" lang="ja-JP" altLang="en-US"/>
          </a:p>
        </p:txBody>
      </p:sp>
    </p:spTree>
    <p:extLst>
      <p:ext uri="{BB962C8B-B14F-4D97-AF65-F5344CB8AC3E}">
        <p14:creationId xmlns:p14="http://schemas.microsoft.com/office/powerpoint/2010/main" val="1403386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CD9A4221-C843-4C16-9667-6ACAFEE6D08A}"/>
              </a:ext>
            </a:extLst>
          </p:cNvPr>
          <p:cNvSpPr>
            <a:spLocks noGrp="1"/>
          </p:cNvSpPr>
          <p:nvPr>
            <p:ph type="ctrTitle"/>
          </p:nvPr>
        </p:nvSpPr>
        <p:spPr/>
        <p:txBody>
          <a:bodyPr/>
          <a:lstStyle/>
          <a:p>
            <a:r>
              <a:rPr lang="en-US" altLang="ja-JP" dirty="0"/>
              <a:t>RAN1 agreements and next action</a:t>
            </a:r>
            <a:endParaRPr lang="ja-JP" altLang="en-US" dirty="0"/>
          </a:p>
        </p:txBody>
      </p:sp>
      <p:sp>
        <p:nvSpPr>
          <p:cNvPr id="8" name="字幕 7">
            <a:extLst>
              <a:ext uri="{FF2B5EF4-FFF2-40B4-BE49-F238E27FC236}">
                <a16:creationId xmlns:a16="http://schemas.microsoft.com/office/drawing/2014/main" id="{120B55AF-8805-4849-BCAE-0E039F48246C}"/>
              </a:ext>
            </a:extLst>
          </p:cNvPr>
          <p:cNvSpPr>
            <a:spLocks noGrp="1"/>
          </p:cNvSpPr>
          <p:nvPr>
            <p:ph type="subTitle" idx="1"/>
          </p:nvPr>
        </p:nvSpPr>
        <p:spPr/>
        <p:txBody>
          <a:bodyPr/>
          <a:lstStyle/>
          <a:p>
            <a:r>
              <a:rPr lang="en-US" altLang="ja-JP" dirty="0"/>
              <a:t>FL plans for RAN1#112</a:t>
            </a:r>
            <a:endParaRPr lang="ja-JP" altLang="en-US" dirty="0"/>
          </a:p>
        </p:txBody>
      </p:sp>
      <p:sp>
        <p:nvSpPr>
          <p:cNvPr id="4" name="フッター プレースホルダー 3">
            <a:extLst>
              <a:ext uri="{FF2B5EF4-FFF2-40B4-BE49-F238E27FC236}">
                <a16:creationId xmlns:a16="http://schemas.microsoft.com/office/drawing/2014/main" id="{7D303EA2-9B38-4246-B1E6-1EB0D7597BAF}"/>
              </a:ext>
            </a:extLst>
          </p:cNvPr>
          <p:cNvSpPr>
            <a:spLocks noGrp="1"/>
          </p:cNvSpPr>
          <p:nvPr>
            <p:ph type="ftr" sz="quarter" idx="11"/>
          </p:nvPr>
        </p:nvSpPr>
        <p:spPr/>
        <p:txBody>
          <a:bodyPr/>
          <a:lstStyle/>
          <a:p>
            <a:r>
              <a:rPr lang="en-US" altLang="ja-JP"/>
              <a:t>© Fujitsu 2023</a:t>
            </a:r>
            <a:endParaRPr lang="ja-JP" altLang="en-US" dirty="0"/>
          </a:p>
        </p:txBody>
      </p:sp>
      <p:sp>
        <p:nvSpPr>
          <p:cNvPr id="2609" name="スライド番号プレースホルダー 2608">
            <a:extLst>
              <a:ext uri="{FF2B5EF4-FFF2-40B4-BE49-F238E27FC236}">
                <a16:creationId xmlns:a16="http://schemas.microsoft.com/office/drawing/2014/main" id="{60EF0B5B-E95F-1FBA-F49D-C69A003F2A0E}"/>
              </a:ext>
            </a:extLst>
          </p:cNvPr>
          <p:cNvSpPr>
            <a:spLocks noGrp="1"/>
          </p:cNvSpPr>
          <p:nvPr>
            <p:ph type="sldNum" sz="quarter" idx="4"/>
          </p:nvPr>
        </p:nvSpPr>
        <p:spPr/>
        <p:txBody>
          <a:bodyPr/>
          <a:lstStyle/>
          <a:p>
            <a:fld id="{4D029D89-7B63-4C94-AD4D-2E4D6BB83637}" type="slidenum">
              <a:rPr kumimoji="1" lang="ja-JP" altLang="en-US" smtClean="0"/>
              <a:pPr/>
              <a:t>5</a:t>
            </a:fld>
            <a:endParaRPr kumimoji="1" lang="ja-JP" altLang="en-US"/>
          </a:p>
        </p:txBody>
      </p:sp>
    </p:spTree>
    <p:extLst>
      <p:ext uri="{BB962C8B-B14F-4D97-AF65-F5344CB8AC3E}">
        <p14:creationId xmlns:p14="http://schemas.microsoft.com/office/powerpoint/2010/main" val="2294032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7484E5E2-44C4-4F1A-B936-527CD8E6C55E}"/>
              </a:ext>
            </a:extLst>
          </p:cNvPr>
          <p:cNvSpPr>
            <a:spLocks noGrp="1"/>
          </p:cNvSpPr>
          <p:nvPr>
            <p:ph type="body" sz="quarter" idx="14"/>
          </p:nvPr>
        </p:nvSpPr>
        <p:spPr>
          <a:xfrm>
            <a:off x="230400" y="3407342"/>
            <a:ext cx="8679600" cy="1330257"/>
          </a:xfrm>
        </p:spPr>
        <p:txBody>
          <a:bodyPr>
            <a:normAutofit fontScale="47500" lnSpcReduction="20000"/>
          </a:bodyPr>
          <a:lstStyle/>
          <a:p>
            <a:r>
              <a:rPr lang="en-US" altLang="ja-JP" dirty="0"/>
              <a:t>FL recommendation is that RAN1 use the same definition as RAN4 for SSB based L1 measurement, i.e. same as L3 measurement </a:t>
            </a:r>
          </a:p>
          <a:p>
            <a:pPr lvl="1"/>
            <a:r>
              <a:rPr lang="en-GB" altLang="ja-JP" dirty="0">
                <a:effectLst/>
                <a:latin typeface="Times New Roman" panose="02020603050405020304" pitchFamily="18" charset="0"/>
                <a:ea typeface="Times New Roman" panose="02020603050405020304" pitchFamily="18" charset="0"/>
              </a:rPr>
              <a:t>A measurement is defined as a SSB based intra-frequency L1 measurement provided </a:t>
            </a:r>
            <a:r>
              <a:rPr lang="en-GB" altLang="ja-JP" dirty="0">
                <a:effectLst/>
                <a:highlight>
                  <a:srgbClr val="FFFF00"/>
                </a:highlight>
                <a:latin typeface="Times New Roman" panose="02020603050405020304" pitchFamily="18" charset="0"/>
                <a:ea typeface="Times New Roman" panose="02020603050405020304" pitchFamily="18" charset="0"/>
              </a:rPr>
              <a:t>the </a:t>
            </a:r>
            <a:r>
              <a:rPr lang="en-GB" altLang="ja-JP" dirty="0" err="1">
                <a:effectLst/>
                <a:highlight>
                  <a:srgbClr val="FFFF00"/>
                </a:highlight>
                <a:latin typeface="Times New Roman" panose="02020603050405020304" pitchFamily="18" charset="0"/>
                <a:ea typeface="Times New Roman" panose="02020603050405020304" pitchFamily="18" charset="0"/>
              </a:rPr>
              <a:t>center</a:t>
            </a:r>
            <a:r>
              <a:rPr lang="en-GB" altLang="ja-JP" dirty="0">
                <a:effectLst/>
                <a:highlight>
                  <a:srgbClr val="FFFF00"/>
                </a:highlight>
                <a:latin typeface="Times New Roman" panose="02020603050405020304" pitchFamily="18" charset="0"/>
                <a:ea typeface="Times New Roman" panose="02020603050405020304" pitchFamily="18" charset="0"/>
              </a:rPr>
              <a:t> frequency and SCS of the SSB of the </a:t>
            </a:r>
            <a:r>
              <a:rPr lang="en-GB" altLang="ja-JP" dirty="0" err="1">
                <a:effectLst/>
                <a:highlight>
                  <a:srgbClr val="FFFF00"/>
                </a:highlight>
                <a:latin typeface="Times New Roman" panose="02020603050405020304" pitchFamily="18" charset="0"/>
                <a:ea typeface="Times New Roman" panose="02020603050405020304" pitchFamily="18" charset="0"/>
              </a:rPr>
              <a:t>neighbor</a:t>
            </a:r>
            <a:r>
              <a:rPr lang="en-GB" altLang="ja-JP" dirty="0">
                <a:effectLst/>
                <a:highlight>
                  <a:srgbClr val="FFFF00"/>
                </a:highlight>
                <a:latin typeface="Times New Roman" panose="02020603050405020304" pitchFamily="18" charset="0"/>
                <a:ea typeface="Times New Roman" panose="02020603050405020304" pitchFamily="18" charset="0"/>
              </a:rPr>
              <a:t> cell is the same</a:t>
            </a:r>
            <a:r>
              <a:rPr lang="en-GB" altLang="ja-JP" dirty="0">
                <a:effectLst/>
                <a:latin typeface="Times New Roman" panose="02020603050405020304" pitchFamily="18" charset="0"/>
                <a:ea typeface="Times New Roman" panose="02020603050405020304" pitchFamily="18" charset="0"/>
              </a:rPr>
              <a:t> as SSB of the serving cell indicated in </a:t>
            </a:r>
            <a:r>
              <a:rPr lang="en-GB" altLang="ja-JP" i="1" dirty="0" err="1">
                <a:effectLst/>
                <a:latin typeface="Times New Roman" panose="02020603050405020304" pitchFamily="18" charset="0"/>
                <a:ea typeface="Times New Roman" panose="02020603050405020304" pitchFamily="18" charset="0"/>
              </a:rPr>
              <a:t>ServingCellConfigCommon</a:t>
            </a:r>
            <a:r>
              <a:rPr lang="en-GB" altLang="ja-JP" i="1" dirty="0">
                <a:effectLst/>
                <a:latin typeface="Times New Roman" panose="02020603050405020304" pitchFamily="18" charset="0"/>
                <a:ea typeface="Times New Roman" panose="02020603050405020304" pitchFamily="18" charset="0"/>
              </a:rPr>
              <a:t> </a:t>
            </a:r>
            <a:endParaRPr lang="ja-JP" altLang="ja-JP" dirty="0">
              <a:effectLst/>
              <a:latin typeface="Times New Roman" panose="02020603050405020304" pitchFamily="18" charset="0"/>
              <a:ea typeface="Times New Roman" panose="02020603050405020304" pitchFamily="18" charset="0"/>
            </a:endParaRPr>
          </a:p>
          <a:p>
            <a:r>
              <a:rPr lang="en-US" altLang="ja-JP" dirty="0"/>
              <a:t>Decision on the use of CSI-RS is necessary, see </a:t>
            </a:r>
            <a:r>
              <a:rPr lang="en-US" altLang="ja-JP" dirty="0">
                <a:hlinkClick r:id="rId2" action="ppaction://hlinksldjump"/>
              </a:rPr>
              <a:t>this slide</a:t>
            </a:r>
            <a:endParaRPr lang="en-US" altLang="ja-JP" dirty="0"/>
          </a:p>
          <a:p>
            <a:pPr lvl="1"/>
            <a:r>
              <a:rPr lang="en-US" altLang="ja-JP" dirty="0"/>
              <a:t>RAN1 needs to inform our decision (if CSI-RS based L1 measurement is supported) to accelerate the RAN4 discussion</a:t>
            </a:r>
          </a:p>
          <a:p>
            <a:r>
              <a:rPr lang="en-US" altLang="ja-JP" dirty="0"/>
              <a:t>RAN1 needs to wait for further RAN4 reply on the relaxation in terms of SFN offset alignment, BWP setting and Rx timing difference</a:t>
            </a:r>
          </a:p>
          <a:p>
            <a:endParaRPr lang="ja-JP" altLang="en-US" dirty="0"/>
          </a:p>
        </p:txBody>
      </p:sp>
      <p:sp>
        <p:nvSpPr>
          <p:cNvPr id="6" name="タイトル 5">
            <a:extLst>
              <a:ext uri="{FF2B5EF4-FFF2-40B4-BE49-F238E27FC236}">
                <a16:creationId xmlns:a16="http://schemas.microsoft.com/office/drawing/2014/main" id="{BC10CB3B-1752-4C6D-8336-9F477F16D5EA}"/>
              </a:ext>
            </a:extLst>
          </p:cNvPr>
          <p:cNvSpPr>
            <a:spLocks noGrp="1"/>
          </p:cNvSpPr>
          <p:nvPr>
            <p:ph type="title"/>
          </p:nvPr>
        </p:nvSpPr>
        <p:spPr/>
        <p:txBody>
          <a:bodyPr/>
          <a:lstStyle/>
          <a:p>
            <a:r>
              <a:rPr lang="en-US" altLang="ja-JP" dirty="0"/>
              <a:t>L1 measurement: L1 Intra-</a:t>
            </a:r>
            <a:r>
              <a:rPr lang="en-US" altLang="ja-JP" dirty="0" err="1"/>
              <a:t>freq</a:t>
            </a:r>
            <a:r>
              <a:rPr lang="en-US" altLang="ja-JP" dirty="0"/>
              <a:t> measurement</a:t>
            </a:r>
            <a:endParaRPr lang="ja-JP" altLang="en-US" dirty="0"/>
          </a:p>
        </p:txBody>
      </p:sp>
      <p:sp>
        <p:nvSpPr>
          <p:cNvPr id="4" name="フッター プレースホルダー 3">
            <a:extLst>
              <a:ext uri="{FF2B5EF4-FFF2-40B4-BE49-F238E27FC236}">
                <a16:creationId xmlns:a16="http://schemas.microsoft.com/office/drawing/2014/main" id="{A53A02C6-9FDE-4E8D-8CB7-6ED098FFDF7D}"/>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1" name="テキスト ボックス 20">
            <a:extLst>
              <a:ext uri="{FF2B5EF4-FFF2-40B4-BE49-F238E27FC236}">
                <a16:creationId xmlns:a16="http://schemas.microsoft.com/office/drawing/2014/main" id="{B5FEFC3B-20FF-4B29-8752-406C5199DA6E}"/>
              </a:ext>
            </a:extLst>
          </p:cNvPr>
          <p:cNvSpPr txBox="1"/>
          <p:nvPr/>
        </p:nvSpPr>
        <p:spPr>
          <a:xfrm>
            <a:off x="229767" y="771424"/>
            <a:ext cx="8779479" cy="254261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227330" indent="-227330" algn="just">
              <a:lnSpc>
                <a:spcPct val="107000"/>
              </a:lnSpc>
              <a:spcAft>
                <a:spcPts val="800"/>
              </a:spcAft>
            </a:pPr>
            <a:r>
              <a:rPr lang="en-GB" altLang="ja-JP" sz="800" b="1" dirty="0">
                <a:effectLst/>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effectLst/>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Times New Roman" panose="02020603050405020304" pitchFamily="18" charset="0"/>
                <a:ea typeface="ＭＳ ゴシック" panose="020B0609070205080204" pitchFamily="49" charset="-128"/>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For Rel-18 L1/L2 mobility, L1 intra-frequency measurement for candidate cell is supported</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At least the following aspects are for RAN1 further study:</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RAN1 assumes Rel-17 ICBM CSI measurement as starting point.</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Whether and how to apply relaxation for the restrictions imposed on the Rel-17 intra-frequency L1 non-serving cell measurement defined in 9.13.2 of TS38.133, where RAN4 impact is foreseen, e.g.</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600200" lvl="3"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SFN offset alignment compared with serving cell</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600200" lvl="3"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BWP setting, i.e. non-serving cell SSB should be covered by serving cell active BWP</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600200" lvl="3"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Introduction of symbol level gap or SMTC for larger Rx timing difference (i.e. larger than CP length)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Commonality with intra-frequency L3 measurement</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Commonality with L1 inter-frequency measurement for measurement configuration</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Send an LS to RAN4 (CC RAN2) </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RAN1 to ask RAN4 if the restriction on e.g., SFN offset alignment, BWP setting and Rx timing difference, etc, described in 9.13.2 of TS38.133 for intra-frequency L1 non-serving measurement can be relaxed or not.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RAN1 assumes Rel-17 ICBM CSI measurement as starting point.</a:t>
            </a:r>
          </a:p>
          <a:p>
            <a:pPr marL="0" lvl="1" algn="just"/>
            <a:endParaRPr lang="en-GB" altLang="ja-JP" sz="800" b="1" dirty="0">
              <a:effectLst/>
              <a:latin typeface="Arial" panose="020B0604020202020204" pitchFamily="34" charset="0"/>
              <a:ea typeface="ＭＳ ゴシック" panose="020B0609070205080204" pitchFamily="49" charset="-128"/>
              <a:cs typeface="Times New Roman" panose="02020603050405020304" pitchFamily="18" charset="0"/>
            </a:endParaRPr>
          </a:p>
          <a:p>
            <a:pPr marL="0" lvl="1" algn="just"/>
            <a:r>
              <a:rPr lang="en-GB" altLang="ja-JP" sz="800" b="1" dirty="0">
                <a:effectLst/>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en-GB" altLang="ja-JP" sz="800" b="1" dirty="0">
              <a:effectLst/>
              <a:latin typeface="Times New Roman" panose="02020603050405020304" pitchFamily="18" charset="0"/>
              <a:ea typeface="ＭＳ ゴシック" panose="020B0609070205080204" pitchFamily="49" charset="-128"/>
              <a:cs typeface="Times New Roman" panose="02020603050405020304" pitchFamily="18" charset="0"/>
            </a:endParaRPr>
          </a:p>
          <a:p>
            <a:pPr marL="0" lvl="1" algn="just"/>
            <a:r>
              <a:rPr lang="en-GB" altLang="ja-JP" sz="800" dirty="0">
                <a:latin typeface="Times New Roman" panose="02020603050405020304" pitchFamily="18" charset="0"/>
                <a:ea typeface="ＭＳ ゴシック" panose="020B0609070205080204" pitchFamily="49" charset="-128"/>
                <a:cs typeface="Times New Roman" panose="02020603050405020304" pitchFamily="18" charset="0"/>
              </a:rPr>
              <a:t>No discussion, wait for RAN4 LS</a:t>
            </a:r>
            <a:endParaRPr lang="ja-JP" altLang="ja-JP" sz="800" dirty="0">
              <a:effectLst/>
              <a:latin typeface="Arial" panose="020B0604020202020204" pitchFamily="34" charset="0"/>
              <a:ea typeface="ＭＳ ゴシック" panose="020B0609070205080204" pitchFamily="49" charset="-128"/>
              <a:cs typeface="Times New Roman" panose="02020603050405020304" pitchFamily="18" charset="0"/>
            </a:endParaRPr>
          </a:p>
        </p:txBody>
      </p:sp>
      <p:sp>
        <p:nvSpPr>
          <p:cNvPr id="3091" name="テキスト ボックス 3090">
            <a:extLst>
              <a:ext uri="{FF2B5EF4-FFF2-40B4-BE49-F238E27FC236}">
                <a16:creationId xmlns:a16="http://schemas.microsoft.com/office/drawing/2014/main" id="{C2BF6E51-B557-4A1A-A978-D5E14D6DBC8D}"/>
              </a:ext>
            </a:extLst>
          </p:cNvPr>
          <p:cNvSpPr txBox="1"/>
          <p:nvPr/>
        </p:nvSpPr>
        <p:spPr>
          <a:xfrm>
            <a:off x="511236" y="4598343"/>
            <a:ext cx="8117928" cy="338554"/>
          </a:xfrm>
          <a:prstGeom prst="rect">
            <a:avLst/>
          </a:prstGeom>
          <a:noFill/>
        </p:spPr>
        <p:txBody>
          <a:bodyPr wrap="none" rtlCol="0">
            <a:spAutoFit/>
          </a:bodyPr>
          <a:lstStyle/>
          <a:p>
            <a:pPr algn="l"/>
            <a:r>
              <a:rPr kumimoji="1" lang="en-US" altLang="ja-JP" sz="1600" b="1" dirty="0">
                <a:solidFill>
                  <a:srgbClr val="FF0000"/>
                </a:solidFill>
              </a:rPr>
              <a:t>No immediate RAN1 discussion/decision is necessary, wait for RAN4 further reply LS</a:t>
            </a:r>
            <a:endParaRPr kumimoji="1" lang="ja-JP" altLang="en-US" sz="1600" b="1" dirty="0" err="1">
              <a:solidFill>
                <a:srgbClr val="FF0000"/>
              </a:solidFill>
            </a:endParaRPr>
          </a:p>
        </p:txBody>
      </p:sp>
      <p:sp>
        <p:nvSpPr>
          <p:cNvPr id="7551" name="スライド番号プレースホルダー 7550">
            <a:extLst>
              <a:ext uri="{FF2B5EF4-FFF2-40B4-BE49-F238E27FC236}">
                <a16:creationId xmlns:a16="http://schemas.microsoft.com/office/drawing/2014/main" id="{110E0532-4C0F-4429-9E6E-93C48EEC4F59}"/>
              </a:ext>
            </a:extLst>
          </p:cNvPr>
          <p:cNvSpPr>
            <a:spLocks noGrp="1"/>
          </p:cNvSpPr>
          <p:nvPr>
            <p:ph type="sldNum" sz="quarter" idx="12"/>
          </p:nvPr>
        </p:nvSpPr>
        <p:spPr/>
        <p:txBody>
          <a:bodyPr/>
          <a:lstStyle/>
          <a:p>
            <a:fld id="{4D029D89-7B63-4C94-AD4D-2E4D6BB83637}" type="slidenum">
              <a:rPr kumimoji="1" lang="ja-JP" altLang="en-US" smtClean="0"/>
              <a:t>6</a:t>
            </a:fld>
            <a:endParaRPr kumimoji="1" lang="ja-JP" altLang="en-US"/>
          </a:p>
        </p:txBody>
      </p:sp>
    </p:spTree>
    <p:extLst>
      <p:ext uri="{BB962C8B-B14F-4D97-AF65-F5344CB8AC3E}">
        <p14:creationId xmlns:p14="http://schemas.microsoft.com/office/powerpoint/2010/main" val="2060555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C02FD2D-A4BD-498F-8813-5B077BBADD2E}"/>
              </a:ext>
            </a:extLst>
          </p:cNvPr>
          <p:cNvSpPr>
            <a:spLocks noGrp="1"/>
          </p:cNvSpPr>
          <p:nvPr>
            <p:ph type="body" sz="quarter" idx="14"/>
          </p:nvPr>
        </p:nvSpPr>
        <p:spPr>
          <a:xfrm>
            <a:off x="230400" y="3664914"/>
            <a:ext cx="8679600" cy="1072685"/>
          </a:xfrm>
        </p:spPr>
        <p:txBody>
          <a:bodyPr>
            <a:normAutofit fontScale="40000" lnSpcReduction="20000"/>
          </a:bodyPr>
          <a:lstStyle/>
          <a:p>
            <a:r>
              <a:rPr kumimoji="1" lang="en-US" altLang="ja-JP" dirty="0"/>
              <a:t>According to the RAN4 reply LS, FL’s understanding is that the following scenarios </a:t>
            </a:r>
            <a:r>
              <a:rPr kumimoji="1" lang="en-US" altLang="ja-JP" u="sng" dirty="0"/>
              <a:t>can be</a:t>
            </a:r>
            <a:r>
              <a:rPr kumimoji="1" lang="en-US" altLang="ja-JP" dirty="0"/>
              <a:t> </a:t>
            </a:r>
            <a:r>
              <a:rPr lang="en-US" altLang="ja-JP" dirty="0"/>
              <a:t>treated as intra-frequency irrespective of the status of BWP activation (but some conditions exist)</a:t>
            </a:r>
            <a:endParaRPr kumimoji="1" lang="en-US" altLang="ja-JP" dirty="0"/>
          </a:p>
          <a:p>
            <a:pPr lvl="1"/>
            <a:r>
              <a:rPr lang="en-GB" altLang="ja-JP" dirty="0"/>
              <a:t>The frequency of the measured RS not covered by any of the active BWPs of </a:t>
            </a:r>
            <a:r>
              <a:rPr lang="en-GB" altLang="ja-JP" dirty="0" err="1"/>
              <a:t>SpCell</a:t>
            </a:r>
            <a:r>
              <a:rPr lang="en-GB" altLang="ja-JP" dirty="0"/>
              <a:t> and </a:t>
            </a:r>
            <a:r>
              <a:rPr lang="en-GB" altLang="ja-JP" dirty="0" err="1"/>
              <a:t>Scells</a:t>
            </a:r>
            <a:r>
              <a:rPr lang="en-GB" altLang="ja-JP" dirty="0"/>
              <a:t> configured for a UE, but covered by some of the configured BWPs of </a:t>
            </a:r>
            <a:r>
              <a:rPr lang="en-GB" altLang="ja-JP" dirty="0" err="1"/>
              <a:t>SpCell</a:t>
            </a:r>
            <a:r>
              <a:rPr lang="en-GB" altLang="ja-JP" dirty="0"/>
              <a:t> and </a:t>
            </a:r>
            <a:r>
              <a:rPr lang="en-GB" altLang="ja-JP" dirty="0" err="1"/>
              <a:t>Scells</a:t>
            </a:r>
            <a:r>
              <a:rPr lang="en-GB" altLang="ja-JP" dirty="0"/>
              <a:t> configured for a UE.</a:t>
            </a:r>
            <a:endParaRPr lang="en-US" altLang="ja-JP" dirty="0"/>
          </a:p>
          <a:p>
            <a:pPr lvl="1"/>
            <a:r>
              <a:rPr lang="en-GB" altLang="ja-JP" dirty="0"/>
              <a:t>The frequency of the measured RS not covered by any of the configured BWPs of </a:t>
            </a:r>
            <a:r>
              <a:rPr lang="en-GB" altLang="ja-JP" dirty="0" err="1"/>
              <a:t>SpCell</a:t>
            </a:r>
            <a:r>
              <a:rPr lang="en-GB" altLang="ja-JP" dirty="0"/>
              <a:t> and </a:t>
            </a:r>
            <a:r>
              <a:rPr lang="en-GB" altLang="ja-JP" dirty="0" err="1"/>
              <a:t>Scells</a:t>
            </a:r>
            <a:r>
              <a:rPr lang="en-GB" altLang="ja-JP" dirty="0"/>
              <a:t> configured for a UE</a:t>
            </a:r>
          </a:p>
          <a:p>
            <a:r>
              <a:rPr lang="en-GB" altLang="ja-JP" dirty="0"/>
              <a:t>RAN1 needs more discussion on the behaviour of the L1 measurement for deactivated cells and the intra-frequency candidate cells linked with the deactivated cells.  </a:t>
            </a:r>
            <a:endParaRPr lang="ja-JP" altLang="ja-JP" dirty="0"/>
          </a:p>
          <a:p>
            <a:endParaRPr kumimoji="1" lang="ja-JP" altLang="en-US" dirty="0"/>
          </a:p>
        </p:txBody>
      </p:sp>
      <p:sp>
        <p:nvSpPr>
          <p:cNvPr id="3" name="タイトル 2">
            <a:extLst>
              <a:ext uri="{FF2B5EF4-FFF2-40B4-BE49-F238E27FC236}">
                <a16:creationId xmlns:a16="http://schemas.microsoft.com/office/drawing/2014/main" id="{D9429778-F3CA-4F3C-82BB-4E363EC04AD5}"/>
              </a:ext>
            </a:extLst>
          </p:cNvPr>
          <p:cNvSpPr>
            <a:spLocks noGrp="1"/>
          </p:cNvSpPr>
          <p:nvPr>
            <p:ph type="title"/>
          </p:nvPr>
        </p:nvSpPr>
        <p:spPr/>
        <p:txBody>
          <a:bodyPr/>
          <a:lstStyle/>
          <a:p>
            <a:r>
              <a:rPr lang="en-US" altLang="ja-JP" dirty="0"/>
              <a:t>L1 measurement: L1 Inter-</a:t>
            </a:r>
            <a:r>
              <a:rPr lang="en-US" altLang="ja-JP" dirty="0" err="1"/>
              <a:t>freq</a:t>
            </a:r>
            <a:r>
              <a:rPr lang="en-US" altLang="ja-JP" dirty="0"/>
              <a:t> measurement</a:t>
            </a:r>
            <a:endParaRPr kumimoji="1" lang="ja-JP" altLang="en-US" dirty="0"/>
          </a:p>
        </p:txBody>
      </p:sp>
      <p:sp>
        <p:nvSpPr>
          <p:cNvPr id="4" name="フッター プレースホルダー 3">
            <a:extLst>
              <a:ext uri="{FF2B5EF4-FFF2-40B4-BE49-F238E27FC236}">
                <a16:creationId xmlns:a16="http://schemas.microsoft.com/office/drawing/2014/main" id="{35C75272-41CF-44D4-B290-8A46639D6BA2}"/>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21" name="テキスト ボックス 20">
            <a:extLst>
              <a:ext uri="{FF2B5EF4-FFF2-40B4-BE49-F238E27FC236}">
                <a16:creationId xmlns:a16="http://schemas.microsoft.com/office/drawing/2014/main" id="{EDB571A7-CF7A-4442-81CD-B1780F7B37AF}"/>
              </a:ext>
            </a:extLst>
          </p:cNvPr>
          <p:cNvSpPr txBox="1"/>
          <p:nvPr/>
        </p:nvSpPr>
        <p:spPr>
          <a:xfrm>
            <a:off x="229766" y="878728"/>
            <a:ext cx="8679599" cy="26657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227330" indent="-227330" algn="just">
              <a:lnSpc>
                <a:spcPct val="107000"/>
              </a:lnSpc>
              <a:spcAft>
                <a:spcPts val="800"/>
              </a:spcAft>
            </a:pPr>
            <a:r>
              <a:rPr lang="en-GB" altLang="ja-JP" sz="800" b="1" dirty="0">
                <a:effectLst/>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effectLst/>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Times New Roman" panose="02020603050405020304" pitchFamily="18" charset="0"/>
                <a:ea typeface="ＭＳ ゴシック" panose="020B0609070205080204" pitchFamily="49" charset="-128"/>
              </a:rPr>
              <a:t>Agreement</a:t>
            </a:r>
            <a:r>
              <a:rPr lang="en-GB" altLang="ja-JP" sz="800" dirty="0">
                <a:effectLst/>
                <a:latin typeface="Times New Roman" panose="02020603050405020304" pitchFamily="18" charset="0"/>
                <a:ea typeface="ＭＳ ゴシック" panose="020B0609070205080204" pitchFamily="49" charset="-128"/>
              </a:rPr>
              <a:t> </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For Rel-18 L1/L2 mobility, further study the potential RAN1 spec impact of L1 inter-frequency measurement </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The definition and scenarios of L1 inter-frequency measurement is determined by RAN4, and RAN1 assumes at least the following until receiving their confirmation</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The scenarios not included in intra-frequency are regarded as inter-frequency, which includes at least the following scenarios:</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600200" lvl="3"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The frequency of the measured RS not covered by any of the active BWPs of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SpCell</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and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Scells</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configured for a UE, but covered by some of the configured BWPs of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SpCell</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and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Scells</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configured for a UE.</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600200" lvl="3"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The frequency of the measured RS not covered by any of the configured BWPs of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SpCell</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and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Scells</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configured for a UE</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At least the following aspect is studied:</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Commonality with L1 intra-frequency measurement for measurement configuration</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Send an LS to RAN4 (CC RAN2) </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RAN1 would like to confirm our understanding that the supported scenarios not included in intra-frequency are regarded as inter-frequency, which includes at least the following scenarios:</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The frequency of the measured RS not covered by any of the active BWPs of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SpCell</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and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Scells</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configured for a UE, but covered by some of the configured BWPs of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SpCell</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and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Scells</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configured for a UE.</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1143000" lvl="2" indent="-22860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The frequency of the measured RS not covered by any of the configured BWPs of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SpCell</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and </a:t>
            </a:r>
            <a:r>
              <a:rPr lang="en-GB" altLang="ja-JP" sz="800" dirty="0" err="1">
                <a:effectLst/>
                <a:latin typeface="Times New Roman" panose="02020603050405020304" pitchFamily="18" charset="0"/>
                <a:ea typeface="ＭＳ ゴシック" panose="020B0609070205080204" pitchFamily="49" charset="-128"/>
                <a:cs typeface="ＭＳ Ｐゴシック" panose="020B0600070205080204" pitchFamily="50" charset="-128"/>
              </a:rPr>
              <a:t>Scells</a:t>
            </a: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 configured for a UE </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It is RAN1 understanding that the introduction of measurement gap and SMTC for L1 inter-frequency measurement, if any, is expected to be a RAN4 issue</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marL="742950" lvl="1" indent="-285750" algn="just">
              <a:buFont typeface="游ゴシック" panose="020B0400000000000000" pitchFamily="50" charset="-128"/>
              <a:buChar char="-"/>
            </a:pPr>
            <a:r>
              <a:rPr lang="en-GB"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rPr>
              <a:t>Note: this content is included in the LS agreed for intra-frequency L1 measurement</a:t>
            </a:r>
            <a:endParaRPr lang="ja-JP" altLang="ja-JP" sz="800" dirty="0">
              <a:effectLst/>
              <a:latin typeface="Times New Roman" panose="02020603050405020304" pitchFamily="18" charset="0"/>
              <a:ea typeface="ＭＳ ゴシック" panose="020B0609070205080204" pitchFamily="49" charset="-128"/>
              <a:cs typeface="ＭＳ Ｐゴシック" panose="020B0600070205080204" pitchFamily="50" charset="-128"/>
            </a:endParaRPr>
          </a:p>
          <a:p>
            <a:pPr algn="just"/>
            <a:r>
              <a:rPr lang="en-GB" altLang="ja-JP" sz="800" b="1" dirty="0">
                <a:effectLst/>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ja-JP" altLang="ja-JP" sz="800" b="1" dirty="0">
              <a:effectLst/>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solidFill>
                  <a:srgbClr val="000000"/>
                </a:solidFill>
                <a:effectLst/>
                <a:highlight>
                  <a:srgbClr val="00FF00"/>
                </a:highlight>
                <a:latin typeface="Times New Roman" panose="02020603050405020304" pitchFamily="18" charset="0"/>
                <a:ea typeface="ＭＳ ゴシック" panose="020B0609070205080204" pitchFamily="49" charset="-128"/>
              </a:rPr>
              <a:t>Agreement</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Symbol" panose="05050102010706020507" pitchFamily="18" charset="2"/>
              <a:buChar char=""/>
            </a:pPr>
            <a:r>
              <a:rPr lang="en-GB" altLang="ja-JP" sz="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For Rel-18 LTM, L1 inter-frequency measurement is supported from RAN1 point of view.</a:t>
            </a:r>
            <a:endParaRPr lang="ja-JP" altLang="ja-JP" sz="8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825" name="テキスト ボックス 824">
            <a:extLst>
              <a:ext uri="{FF2B5EF4-FFF2-40B4-BE49-F238E27FC236}">
                <a16:creationId xmlns:a16="http://schemas.microsoft.com/office/drawing/2014/main" id="{55E457A7-A7BB-4CA1-A2BF-BF978DCD7760}"/>
              </a:ext>
            </a:extLst>
          </p:cNvPr>
          <p:cNvSpPr txBox="1"/>
          <p:nvPr/>
        </p:nvSpPr>
        <p:spPr>
          <a:xfrm>
            <a:off x="511236" y="4598343"/>
            <a:ext cx="8117928" cy="338554"/>
          </a:xfrm>
          <a:prstGeom prst="rect">
            <a:avLst/>
          </a:prstGeom>
          <a:noFill/>
        </p:spPr>
        <p:txBody>
          <a:bodyPr wrap="none" rtlCol="0">
            <a:spAutoFit/>
          </a:bodyPr>
          <a:lstStyle/>
          <a:p>
            <a:pPr algn="l"/>
            <a:r>
              <a:rPr kumimoji="1" lang="en-US" altLang="ja-JP" sz="1600" b="1" dirty="0">
                <a:solidFill>
                  <a:srgbClr val="FF0000"/>
                </a:solidFill>
              </a:rPr>
              <a:t>No immediate RAN1 discussion/decision is necessary, wait for RAN4 further reply LS</a:t>
            </a:r>
            <a:endParaRPr kumimoji="1" lang="ja-JP" altLang="en-US" sz="1600" b="1" dirty="0" err="1">
              <a:solidFill>
                <a:srgbClr val="FF0000"/>
              </a:solidFill>
            </a:endParaRPr>
          </a:p>
        </p:txBody>
      </p:sp>
      <p:sp>
        <p:nvSpPr>
          <p:cNvPr id="5983" name="スライド番号プレースホルダー 5982">
            <a:extLst>
              <a:ext uri="{FF2B5EF4-FFF2-40B4-BE49-F238E27FC236}">
                <a16:creationId xmlns:a16="http://schemas.microsoft.com/office/drawing/2014/main" id="{7066B317-2157-A73A-C9A6-498234BE801A}"/>
              </a:ext>
            </a:extLst>
          </p:cNvPr>
          <p:cNvSpPr>
            <a:spLocks noGrp="1"/>
          </p:cNvSpPr>
          <p:nvPr>
            <p:ph type="sldNum" sz="quarter" idx="12"/>
          </p:nvPr>
        </p:nvSpPr>
        <p:spPr/>
        <p:txBody>
          <a:bodyPr/>
          <a:lstStyle/>
          <a:p>
            <a:fld id="{4D029D89-7B63-4C94-AD4D-2E4D6BB83637}" type="slidenum">
              <a:rPr kumimoji="1" lang="ja-JP" altLang="en-US" smtClean="0"/>
              <a:t>7</a:t>
            </a:fld>
            <a:endParaRPr kumimoji="1" lang="ja-JP" altLang="en-US"/>
          </a:p>
        </p:txBody>
      </p:sp>
    </p:spTree>
    <p:extLst>
      <p:ext uri="{BB962C8B-B14F-4D97-AF65-F5344CB8AC3E}">
        <p14:creationId xmlns:p14="http://schemas.microsoft.com/office/powerpoint/2010/main" val="1227658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D89AC9E-E2A2-465B-B891-729D8E08AC13}"/>
              </a:ext>
            </a:extLst>
          </p:cNvPr>
          <p:cNvSpPr>
            <a:spLocks noGrp="1"/>
          </p:cNvSpPr>
          <p:nvPr>
            <p:ph type="body" sz="quarter" idx="14"/>
          </p:nvPr>
        </p:nvSpPr>
        <p:spPr>
          <a:xfrm>
            <a:off x="230400" y="2983832"/>
            <a:ext cx="8679600" cy="1381300"/>
          </a:xfrm>
        </p:spPr>
        <p:txBody>
          <a:bodyPr>
            <a:normAutofit fontScale="55000" lnSpcReduction="20000"/>
          </a:bodyPr>
          <a:lstStyle/>
          <a:p>
            <a:r>
              <a:rPr lang="en-US" altLang="ja-JP" dirty="0"/>
              <a:t>RAN1 need to decide if CSI-RS based L1 measurement is supported in Rel-18</a:t>
            </a:r>
            <a:endParaRPr kumimoji="1" lang="en-US" altLang="ja-JP" dirty="0"/>
          </a:p>
          <a:p>
            <a:pPr lvl="1"/>
            <a:r>
              <a:rPr kumimoji="1" lang="en-US" altLang="ja-JP" dirty="0"/>
              <a:t>Considering the workload in RAN4, the decision should be done as early as possible</a:t>
            </a:r>
          </a:p>
          <a:p>
            <a:pPr lvl="1"/>
            <a:r>
              <a:rPr lang="en-US" altLang="ja-JP" dirty="0"/>
              <a:t>FL plan is to conclude this issue in RAN1#112 (i.e. if no consensus, this topic will be deprioritized afterwards) </a:t>
            </a:r>
            <a:endParaRPr kumimoji="1" lang="en-US" altLang="ja-JP" dirty="0"/>
          </a:p>
          <a:p>
            <a:r>
              <a:rPr kumimoji="1" lang="en-US" altLang="ja-JP" dirty="0"/>
              <a:t>However, FL is </a:t>
            </a:r>
            <a:r>
              <a:rPr kumimoji="1" lang="en-US" altLang="ja-JP" u="sng" dirty="0"/>
              <a:t>not </a:t>
            </a:r>
            <a:r>
              <a:rPr lang="en-US" altLang="ja-JP" u="sng" dirty="0"/>
              <a:t>so </a:t>
            </a:r>
            <a:r>
              <a:rPr kumimoji="1" lang="en-US" altLang="ja-JP" u="sng" dirty="0"/>
              <a:t>positive</a:t>
            </a:r>
            <a:r>
              <a:rPr kumimoji="1" lang="en-US" altLang="ja-JP" dirty="0"/>
              <a:t> to introduce CSI-RS based measurement in Rel-18</a:t>
            </a:r>
          </a:p>
          <a:p>
            <a:pPr lvl="1"/>
            <a:r>
              <a:rPr lang="en-US" altLang="ja-JP" dirty="0"/>
              <a:t>Companies’ views are split according to the discussion so far</a:t>
            </a:r>
          </a:p>
          <a:p>
            <a:pPr lvl="1"/>
            <a:r>
              <a:rPr kumimoji="1" lang="en-US" altLang="ja-JP" dirty="0"/>
              <a:t>CSI-RS based L1 m</a:t>
            </a:r>
            <a:r>
              <a:rPr lang="en-US" altLang="ja-JP" dirty="0"/>
              <a:t>easurement would be an optional feature for optimization, i.e. LTM will work without this functionality</a:t>
            </a:r>
          </a:p>
        </p:txBody>
      </p:sp>
      <p:sp>
        <p:nvSpPr>
          <p:cNvPr id="3" name="タイトル 2">
            <a:extLst>
              <a:ext uri="{FF2B5EF4-FFF2-40B4-BE49-F238E27FC236}">
                <a16:creationId xmlns:a16="http://schemas.microsoft.com/office/drawing/2014/main" id="{D40E694B-F5CE-4171-8E78-98DFE1B219B0}"/>
              </a:ext>
            </a:extLst>
          </p:cNvPr>
          <p:cNvSpPr>
            <a:spLocks noGrp="1"/>
          </p:cNvSpPr>
          <p:nvPr>
            <p:ph type="title"/>
          </p:nvPr>
        </p:nvSpPr>
        <p:spPr/>
        <p:txBody>
          <a:bodyPr/>
          <a:lstStyle/>
          <a:p>
            <a:r>
              <a:rPr lang="en-US" altLang="ja-JP" dirty="0"/>
              <a:t>L1 measurement: Measurement RS</a:t>
            </a:r>
            <a:endParaRPr kumimoji="1" lang="ja-JP" altLang="en-US" dirty="0"/>
          </a:p>
        </p:txBody>
      </p:sp>
      <p:sp>
        <p:nvSpPr>
          <p:cNvPr id="4" name="フッター プレースホルダー 3">
            <a:extLst>
              <a:ext uri="{FF2B5EF4-FFF2-40B4-BE49-F238E27FC236}">
                <a16:creationId xmlns:a16="http://schemas.microsoft.com/office/drawing/2014/main" id="{883FABAA-9FB8-4D37-B77E-38A7617453D6}"/>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37" name="テキスト ボックス 36">
            <a:extLst>
              <a:ext uri="{FF2B5EF4-FFF2-40B4-BE49-F238E27FC236}">
                <a16:creationId xmlns:a16="http://schemas.microsoft.com/office/drawing/2014/main" id="{C96B4B63-167C-4259-93A2-B134D643333A}"/>
              </a:ext>
            </a:extLst>
          </p:cNvPr>
          <p:cNvSpPr txBox="1"/>
          <p:nvPr/>
        </p:nvSpPr>
        <p:spPr>
          <a:xfrm>
            <a:off x="229767" y="802653"/>
            <a:ext cx="8679601" cy="206210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GB" altLang="ja-JP" sz="800" b="1" dirty="0">
                <a:effectLst/>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effectLst/>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effectLst/>
                <a:highlight>
                  <a:srgbClr val="00FF00"/>
                </a:highlight>
                <a:latin typeface="Times New Roman" panose="02020603050405020304" pitchFamily="18" charset="0"/>
                <a:ea typeface="ＭＳ ゴシック" panose="020B0609070205080204" pitchFamily="49" charset="-128"/>
              </a:rPr>
              <a:t>Agreement </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For Rel-18 L1/L2 mobility,</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SSB is supported for L1 intra-frequency</a:t>
            </a:r>
            <a:r>
              <a:rPr lang="en-GB" altLang="ja-JP" sz="800" dirty="0">
                <a:solidFill>
                  <a:srgbClr val="FF0000"/>
                </a:solidFill>
                <a:effectLst/>
                <a:latin typeface="Times New Roman" panose="02020603050405020304" pitchFamily="18" charset="0"/>
                <a:ea typeface="Batang" panose="02030600000101010101" pitchFamily="18" charset="-127"/>
              </a:rPr>
              <a:t> </a:t>
            </a:r>
            <a:r>
              <a:rPr lang="en-GB" altLang="ja-JP" sz="800" dirty="0">
                <a:effectLst/>
                <a:latin typeface="Times New Roman" panose="02020603050405020304" pitchFamily="18" charset="0"/>
                <a:ea typeface="Batang" panose="02030600000101010101" pitchFamily="18" charset="-127"/>
              </a:rPr>
              <a:t>measurement</a:t>
            </a:r>
            <a:endParaRPr lang="ja-JP" altLang="ja-JP" sz="800" dirty="0">
              <a:effectLst/>
              <a:latin typeface="Times New Roman" panose="02020603050405020304" pitchFamily="18" charset="0"/>
              <a:ea typeface="Batang" panose="02030600000101010101" pitchFamily="18" charset="-127"/>
            </a:endParaRPr>
          </a:p>
          <a:p>
            <a:pPr marL="742950" lvl="1" indent="-28575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SSB is supported for L1 inter-frequency measurement if inter-frequency L1 measurements are supported</a:t>
            </a:r>
            <a:endParaRPr lang="ja-JP" altLang="ja-JP" sz="800" dirty="0">
              <a:effectLst/>
              <a:latin typeface="Times New Roman" panose="02020603050405020304" pitchFamily="18" charset="0"/>
              <a:ea typeface="Batang" panose="02030600000101010101" pitchFamily="18" charset="-127"/>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Further study the following L1 measurement RS for candidate cell</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Times" panose="02020603050405020304" pitchFamily="18" charset="0"/>
              <a:buChar char="-"/>
            </a:pPr>
            <a:r>
              <a:rPr lang="en-GB" altLang="ja-JP" sz="800" dirty="0">
                <a:solidFill>
                  <a:srgbClr val="000000"/>
                </a:solidFill>
                <a:effectLst/>
                <a:latin typeface="Times New Roman" panose="02020603050405020304" pitchFamily="18" charset="0"/>
                <a:ea typeface="Batang" panose="02030600000101010101" pitchFamily="18" charset="-127"/>
              </a:rPr>
              <a:t>CSI-RS for tracking, beam management, CSI and mobility, CSI-IM, which is for L1 intra-frequency and L1 inter-frequency (if supported) </a:t>
            </a:r>
          </a:p>
          <a:p>
            <a:pPr marL="742950" lvl="1" indent="-285750" algn="just">
              <a:buFont typeface="Times" panose="02020603050405020304" pitchFamily="18" charset="0"/>
              <a:buChar char="-"/>
            </a:pPr>
            <a:endParaRPr lang="en-GB" altLang="ja-JP" sz="800" dirty="0">
              <a:solidFill>
                <a:srgbClr val="000000"/>
              </a:solidFill>
              <a:latin typeface="Times New Roman" panose="02020603050405020304" pitchFamily="18" charset="0"/>
              <a:ea typeface="Batang" panose="02030600000101010101" pitchFamily="18" charset="-127"/>
            </a:endParaRPr>
          </a:p>
          <a:p>
            <a:pPr algn="just"/>
            <a:r>
              <a:rPr lang="en-GB" altLang="ja-JP" sz="800" b="1" dirty="0">
                <a:effectLst/>
                <a:latin typeface="Arial" panose="020B0604020202020204" pitchFamily="34" charset="0"/>
                <a:ea typeface="ＭＳ ゴシック" panose="020B0609070205080204" pitchFamily="49" charset="-128"/>
                <a:cs typeface="Times New Roman" panose="02020603050405020304" pitchFamily="18" charset="0"/>
              </a:rPr>
              <a:t>[Conclusion at RAN1#111]</a:t>
            </a:r>
          </a:p>
          <a:p>
            <a:pPr algn="just"/>
            <a:r>
              <a:rPr lang="en-GB" altLang="ja-JP" sz="800" dirty="0">
                <a:effectLst/>
                <a:latin typeface="Times New Roman" panose="02020603050405020304" pitchFamily="18" charset="0"/>
                <a:ea typeface="ＭＳ ゴシック" panose="020B0609070205080204" pitchFamily="49" charset="-128"/>
              </a:rPr>
              <a:t>The FL proposal 1-4-v3 was not due to the lack of time during RAN1#111. Companies are encouraged to perform their analysis based on the latest proposal below:</a:t>
            </a:r>
            <a:endParaRPr lang="ja-JP" altLang="ja-JP" sz="800" dirty="0">
              <a:effectLst/>
              <a:latin typeface="Times New Roman" panose="02020603050405020304" pitchFamily="18" charset="0"/>
              <a:ea typeface="ＭＳ ゴシック" panose="020B0609070205080204" pitchFamily="49" charset="-128"/>
            </a:endParaRPr>
          </a:p>
          <a:p>
            <a:pPr marL="342900" lvl="0" indent="-342900" algn="just">
              <a:buFont typeface="Times New Roman" panose="02020603050405020304" pitchFamily="18" charset="0"/>
              <a:buChar char="-"/>
            </a:pPr>
            <a:r>
              <a:rPr lang="en-GB" altLang="ja-JP" sz="800" dirty="0">
                <a:effectLst/>
                <a:latin typeface="Times New Roman" panose="02020603050405020304" pitchFamily="18" charset="0"/>
                <a:ea typeface="ＭＳ ゴシック" panose="020B0609070205080204" pitchFamily="49" charset="-128"/>
              </a:rPr>
              <a:t>For Rel-18 LTM, </a:t>
            </a:r>
            <a:endParaRPr lang="ja-JP" altLang="ja-JP" sz="800" dirty="0">
              <a:effectLst/>
              <a:latin typeface="Times New Roman" panose="02020603050405020304" pitchFamily="18" charset="0"/>
              <a:ea typeface="ＭＳ ゴシック" panose="020B0609070205080204" pitchFamily="49" charset="-128"/>
            </a:endParaRPr>
          </a:p>
          <a:p>
            <a:pPr marL="742950" lvl="1" indent="-28575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L1 measurement based on CSI-RS for beam management for candidate cells is supported for L1 intra-frequency measurement</a:t>
            </a:r>
            <a:r>
              <a:rPr lang="en-US" altLang="ja-JP" sz="800" dirty="0">
                <a:effectLst/>
                <a:latin typeface="Times New Roman" panose="02020603050405020304" pitchFamily="18" charset="0"/>
                <a:ea typeface="SimSun" panose="02010600030101010101" pitchFamily="2" charset="-122"/>
              </a:rPr>
              <a:t> and L1 inter-frequency measurement if supported in RAN4</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The definition of intra- and inter- frequency for CSI-RS is defined in RAN4</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The CSI-RS is explicitly linked to a candidate cell</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Applicability to L1-RSRP and/or L1-SINR is separately discussed.</a:t>
            </a:r>
            <a:endParaRPr lang="ja-JP" altLang="ja-JP" sz="800" dirty="0">
              <a:effectLst/>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effectLst/>
                <a:latin typeface="Times New Roman" panose="02020603050405020304" pitchFamily="18" charset="0"/>
                <a:ea typeface="Batang" panose="02030600000101010101" pitchFamily="18" charset="-127"/>
              </a:rPr>
              <a:t>FFS for the support of other CSI-RS types (i.e. tracking, CSI, mobility and CSI-IM).</a:t>
            </a:r>
            <a:endParaRPr lang="ja-JP" altLang="ja-JP" sz="800" dirty="0">
              <a:effectLst/>
              <a:latin typeface="Times New Roman" panose="02020603050405020304" pitchFamily="18" charset="0"/>
              <a:ea typeface="Batang" panose="02030600000101010101" pitchFamily="18" charset="-127"/>
            </a:endParaRPr>
          </a:p>
        </p:txBody>
      </p:sp>
      <p:sp>
        <p:nvSpPr>
          <p:cNvPr id="766" name="テキスト ボックス 765">
            <a:extLst>
              <a:ext uri="{FF2B5EF4-FFF2-40B4-BE49-F238E27FC236}">
                <a16:creationId xmlns:a16="http://schemas.microsoft.com/office/drawing/2014/main" id="{1D4E2C9F-F05D-41BB-AC01-7EBE8A82E348}"/>
              </a:ext>
            </a:extLst>
          </p:cNvPr>
          <p:cNvSpPr txBox="1"/>
          <p:nvPr/>
        </p:nvSpPr>
        <p:spPr>
          <a:xfrm>
            <a:off x="436479" y="4146751"/>
            <a:ext cx="8266176" cy="738664"/>
          </a:xfrm>
          <a:prstGeom prst="rect">
            <a:avLst/>
          </a:prstGeom>
          <a:noFill/>
        </p:spPr>
        <p:txBody>
          <a:bodyPr wrap="square">
            <a:spAutoFit/>
          </a:bodyPr>
          <a:lstStyle/>
          <a:p>
            <a:pPr marL="0" indent="0" algn="ctr">
              <a:buNone/>
            </a:pPr>
            <a:r>
              <a:rPr lang="en-US" altLang="ja-JP" sz="1400" b="1" dirty="0">
                <a:solidFill>
                  <a:srgbClr val="FF0000"/>
                </a:solidFill>
              </a:rPr>
              <a:t>Check the companies’ interest level for the introduction of CSI-RS from RAN1#112 contributions. </a:t>
            </a:r>
          </a:p>
          <a:p>
            <a:pPr marL="0" indent="0" algn="ctr">
              <a:buNone/>
            </a:pPr>
            <a:r>
              <a:rPr lang="en-US" altLang="ja-JP" sz="1400" b="1" dirty="0">
                <a:solidFill>
                  <a:srgbClr val="FF0000"/>
                </a:solidFill>
              </a:rPr>
              <a:t>If the interest level is high, FL would suggest to agree on </a:t>
            </a:r>
            <a:r>
              <a:rPr lang="en-US" altLang="ja-JP" sz="1400" b="1" u="sng" dirty="0">
                <a:solidFill>
                  <a:srgbClr val="FF0000"/>
                </a:solidFill>
              </a:rPr>
              <a:t>“Support CSI-RS for BM”</a:t>
            </a:r>
            <a:r>
              <a:rPr lang="en-US" altLang="ja-JP" sz="1400" b="1" dirty="0">
                <a:solidFill>
                  <a:srgbClr val="FF0000"/>
                </a:solidFill>
              </a:rPr>
              <a:t> for simplicity. </a:t>
            </a:r>
          </a:p>
          <a:p>
            <a:pPr marL="0" indent="0" algn="ctr">
              <a:buNone/>
            </a:pPr>
            <a:r>
              <a:rPr lang="en-US" altLang="ja-JP" sz="1400" b="1" dirty="0">
                <a:solidFill>
                  <a:srgbClr val="FF0000"/>
                </a:solidFill>
              </a:rPr>
              <a:t>Otherwise, the discussion on measurement RS will be de-prioritized in RAN1#112</a:t>
            </a:r>
          </a:p>
        </p:txBody>
      </p:sp>
      <p:sp>
        <p:nvSpPr>
          <p:cNvPr id="5151" name="スライド番号プレースホルダー 5150">
            <a:extLst>
              <a:ext uri="{FF2B5EF4-FFF2-40B4-BE49-F238E27FC236}">
                <a16:creationId xmlns:a16="http://schemas.microsoft.com/office/drawing/2014/main" id="{9C86BD21-3818-7612-AD09-A72EC876963F}"/>
              </a:ext>
            </a:extLst>
          </p:cNvPr>
          <p:cNvSpPr>
            <a:spLocks noGrp="1"/>
          </p:cNvSpPr>
          <p:nvPr>
            <p:ph type="sldNum" sz="quarter" idx="12"/>
          </p:nvPr>
        </p:nvSpPr>
        <p:spPr/>
        <p:txBody>
          <a:bodyPr/>
          <a:lstStyle/>
          <a:p>
            <a:fld id="{4D029D89-7B63-4C94-AD4D-2E4D6BB83637}" type="slidenum">
              <a:rPr kumimoji="1" lang="ja-JP" altLang="en-US" smtClean="0"/>
              <a:t>8</a:t>
            </a:fld>
            <a:endParaRPr kumimoji="1" lang="ja-JP" altLang="en-US"/>
          </a:p>
        </p:txBody>
      </p:sp>
    </p:spTree>
    <p:extLst>
      <p:ext uri="{BB962C8B-B14F-4D97-AF65-F5344CB8AC3E}">
        <p14:creationId xmlns:p14="http://schemas.microsoft.com/office/powerpoint/2010/main" val="2478480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9C4F105-3DDC-4C6A-B8F0-FB0A907DFD12}"/>
              </a:ext>
            </a:extLst>
          </p:cNvPr>
          <p:cNvSpPr>
            <a:spLocks noGrp="1"/>
          </p:cNvSpPr>
          <p:nvPr>
            <p:ph type="title"/>
          </p:nvPr>
        </p:nvSpPr>
        <p:spPr/>
        <p:txBody>
          <a:bodyPr/>
          <a:lstStyle/>
          <a:p>
            <a:r>
              <a:rPr kumimoji="1" lang="en-US" altLang="ja-JP" dirty="0"/>
              <a:t>L1 measurement: Measurement quantity</a:t>
            </a:r>
            <a:endParaRPr kumimoji="1" lang="ja-JP" altLang="en-US" dirty="0"/>
          </a:p>
        </p:txBody>
      </p:sp>
      <p:sp>
        <p:nvSpPr>
          <p:cNvPr id="4" name="フッター プレースホルダー 3">
            <a:extLst>
              <a:ext uri="{FF2B5EF4-FFF2-40B4-BE49-F238E27FC236}">
                <a16:creationId xmlns:a16="http://schemas.microsoft.com/office/drawing/2014/main" id="{2B0E6C85-3A77-46A5-B34C-DB056CF2B502}"/>
              </a:ext>
            </a:extLst>
          </p:cNvPr>
          <p:cNvSpPr>
            <a:spLocks noGrp="1"/>
          </p:cNvSpPr>
          <p:nvPr>
            <p:ph type="ftr" sz="quarter" idx="11"/>
          </p:nvPr>
        </p:nvSpPr>
        <p:spPr/>
        <p:txBody>
          <a:bodyPr/>
          <a:lstStyle/>
          <a:p>
            <a:r>
              <a:rPr kumimoji="1" lang="en-US" altLang="ja-JP"/>
              <a:t>© Fujitsu 2023</a:t>
            </a:r>
            <a:endParaRPr kumimoji="1" lang="ja-JP" altLang="en-US" dirty="0"/>
          </a:p>
        </p:txBody>
      </p:sp>
      <p:sp>
        <p:nvSpPr>
          <p:cNvPr id="519" name="テキスト プレースホルダー 518">
            <a:extLst>
              <a:ext uri="{FF2B5EF4-FFF2-40B4-BE49-F238E27FC236}">
                <a16:creationId xmlns:a16="http://schemas.microsoft.com/office/drawing/2014/main" id="{A73FB473-CC5D-4C63-8B97-0525FDD5C82A}"/>
              </a:ext>
            </a:extLst>
          </p:cNvPr>
          <p:cNvSpPr>
            <a:spLocks noGrp="1"/>
          </p:cNvSpPr>
          <p:nvPr>
            <p:ph type="body" sz="quarter" idx="14"/>
          </p:nvPr>
        </p:nvSpPr>
        <p:spPr>
          <a:xfrm>
            <a:off x="230400" y="3540556"/>
            <a:ext cx="8679600" cy="873121"/>
          </a:xfrm>
        </p:spPr>
        <p:txBody>
          <a:bodyPr>
            <a:normAutofit fontScale="47500" lnSpcReduction="20000"/>
          </a:bodyPr>
          <a:lstStyle/>
          <a:p>
            <a:r>
              <a:rPr lang="en-US" altLang="ja-JP" dirty="0"/>
              <a:t>Introduction of L1-SINR (for both intra- and inter-frequency) needs to be decided in RAN1#112</a:t>
            </a:r>
          </a:p>
          <a:p>
            <a:pPr lvl="1"/>
            <a:r>
              <a:rPr lang="en-US" altLang="ja-JP" dirty="0"/>
              <a:t>L1-SINR is a powerful tool for inter-frequency mobility, meanwhile the spec impacts to both RAN1 and RAN4 are not negligible</a:t>
            </a:r>
          </a:p>
          <a:p>
            <a:pPr lvl="1"/>
            <a:r>
              <a:rPr lang="en-US" altLang="ja-JP" dirty="0"/>
              <a:t>Strong demand from operators is confirmed</a:t>
            </a:r>
          </a:p>
          <a:p>
            <a:pPr lvl="1"/>
            <a:r>
              <a:rPr lang="en-US" altLang="ja-JP" dirty="0"/>
              <a:t>Meanwhile, the complexity and usefulness of L1 interference measurement (as an instantaneous value) needs more discussion </a:t>
            </a:r>
          </a:p>
          <a:p>
            <a:pPr lvl="1"/>
            <a:endParaRPr lang="ja-JP" altLang="en-US" dirty="0"/>
          </a:p>
        </p:txBody>
      </p:sp>
      <p:sp>
        <p:nvSpPr>
          <p:cNvPr id="520" name="テキスト プレースホルダー 1">
            <a:extLst>
              <a:ext uri="{FF2B5EF4-FFF2-40B4-BE49-F238E27FC236}">
                <a16:creationId xmlns:a16="http://schemas.microsoft.com/office/drawing/2014/main" id="{71312361-6A2C-4B27-96B8-0747DE2DF5E7}"/>
              </a:ext>
            </a:extLst>
          </p:cNvPr>
          <p:cNvSpPr txBox="1">
            <a:spLocks/>
          </p:cNvSpPr>
          <p:nvPr/>
        </p:nvSpPr>
        <p:spPr bwMode="gray">
          <a:xfrm>
            <a:off x="230400" y="825274"/>
            <a:ext cx="8679600" cy="2620185"/>
          </a:xfrm>
          <a:prstGeom prst="rect">
            <a:avLst/>
          </a:prstGeom>
        </p:spPr>
        <p:style>
          <a:lnRef idx="2">
            <a:schemeClr val="accent1"/>
          </a:lnRef>
          <a:fillRef idx="1">
            <a:schemeClr val="lt1"/>
          </a:fillRef>
          <a:effectRef idx="0">
            <a:schemeClr val="accent1"/>
          </a:effectRef>
          <a:fontRef idx="minor">
            <a:schemeClr val="dk1"/>
          </a:fontRef>
        </p:style>
        <p:txBody>
          <a:bodyPr vert="horz" lIns="0" tIns="0" rIns="0" bIns="0" numCol="2" rtlCol="0">
            <a:noAutofit/>
          </a:bodyPr>
          <a:lstStyle>
            <a:lvl1pPr marL="216000" indent="-216000" algn="l" defTabSz="685800" rtl="0" eaLnBrk="1" latinLnBrk="0" hangingPunct="1">
              <a:lnSpc>
                <a:spcPct val="100000"/>
              </a:lnSpc>
              <a:spcBef>
                <a:spcPts val="0"/>
              </a:spcBef>
              <a:spcAft>
                <a:spcPts val="600"/>
              </a:spcAft>
              <a:buClr>
                <a:schemeClr val="accent3"/>
              </a:buClr>
              <a:buSzPct val="90000"/>
              <a:buFont typeface="Wingdings" panose="05000000000000000000" pitchFamily="2" charset="2"/>
              <a:buChar char="l"/>
              <a:defRPr kumimoji="1" sz="2400" kern="1200">
                <a:solidFill>
                  <a:schemeClr val="dk1"/>
                </a:solidFill>
                <a:latin typeface="+mn-lt"/>
                <a:ea typeface="+mn-ea"/>
                <a:cs typeface="+mn-cs"/>
              </a:defRPr>
            </a:lvl1pPr>
            <a:lvl2pPr marL="5143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2000" kern="1200">
                <a:solidFill>
                  <a:schemeClr val="dk1"/>
                </a:solidFill>
                <a:latin typeface="+mn-lt"/>
                <a:ea typeface="+mn-ea"/>
                <a:cs typeface="+mn-cs"/>
              </a:defRPr>
            </a:lvl2pPr>
            <a:lvl3pPr marL="8572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800" kern="1200">
                <a:solidFill>
                  <a:schemeClr val="dk1"/>
                </a:solidFill>
                <a:latin typeface="+mn-lt"/>
                <a:ea typeface="+mn-ea"/>
                <a:cs typeface="+mn-cs"/>
              </a:defRPr>
            </a:lvl3pPr>
            <a:lvl4pPr marL="1200150" indent="-171450" algn="l" defTabSz="685800" rtl="0" eaLnBrk="1" latinLnBrk="0" hangingPunct="1">
              <a:lnSpc>
                <a:spcPct val="90000"/>
              </a:lnSpc>
              <a:spcBef>
                <a:spcPts val="0"/>
              </a:spcBef>
              <a:spcAft>
                <a:spcPts val="600"/>
              </a:spcAft>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4pPr>
            <a:lvl5pPr marL="15430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5pPr>
            <a:lvl6pPr marL="18859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6pPr>
            <a:lvl7pPr marL="22288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7pPr>
            <a:lvl8pPr marL="25717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8pPr>
            <a:lvl9pPr marL="2914650" indent="-171450" algn="l" defTabSz="685800" rtl="0" eaLnBrk="1" latinLnBrk="0" hangingPunct="1">
              <a:lnSpc>
                <a:spcPct val="90000"/>
              </a:lnSpc>
              <a:spcBef>
                <a:spcPts val="375"/>
              </a:spcBef>
              <a:buClr>
                <a:srgbClr val="6D6E70"/>
              </a:buClr>
              <a:buSzPct val="90000"/>
              <a:buFont typeface="Wingdings" panose="05000000000000000000" pitchFamily="2" charset="2"/>
              <a:buChar char="l"/>
              <a:defRPr kumimoji="1" sz="1600" kern="1200">
                <a:solidFill>
                  <a:schemeClr val="dk1"/>
                </a:solidFill>
                <a:latin typeface="+mn-lt"/>
                <a:ea typeface="+mn-ea"/>
                <a:cs typeface="+mn-cs"/>
              </a:defRPr>
            </a:lvl9pPr>
          </a:lstStyle>
          <a:p>
            <a:pPr marL="0" indent="0" algn="just">
              <a:lnSpc>
                <a:spcPct val="107000"/>
              </a:lnSpc>
              <a:spcAft>
                <a:spcPts val="800"/>
              </a:spcAft>
              <a:buFont typeface="Wingdings" panose="05000000000000000000" pitchFamily="2" charset="2"/>
              <a:buNone/>
            </a:pPr>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RAN1#110b-e]</a:t>
            </a:r>
            <a:endParaRPr lang="ja-JP" altLang="ja-JP" sz="800" b="1" dirty="0">
              <a:latin typeface="Arial" panose="020B0604020202020204" pitchFamily="34" charset="0"/>
              <a:ea typeface="ＭＳ ゴシック" panose="020B0609070205080204" pitchFamily="49" charset="-128"/>
              <a:cs typeface="Times New Roman" panose="02020603050405020304" pitchFamily="18" charset="0"/>
            </a:endParaRPr>
          </a:p>
          <a:p>
            <a:pPr algn="just"/>
            <a:r>
              <a:rPr lang="en-GB" altLang="ja-JP" sz="800" dirty="0">
                <a:highlight>
                  <a:srgbClr val="00FF00"/>
                </a:highlight>
                <a:latin typeface="Times New Roman" panose="02020603050405020304" pitchFamily="18" charset="0"/>
                <a:ea typeface="ＭＳ ゴシック" panose="020B0609070205080204" pitchFamily="49" charset="-128"/>
              </a:rPr>
              <a:t>Agreement</a:t>
            </a:r>
            <a:endParaRPr lang="ja-JP" altLang="ja-JP" sz="800" dirty="0">
              <a:latin typeface="Times New Roman" panose="02020603050405020304" pitchFamily="18" charset="0"/>
              <a:ea typeface="ＭＳ ゴシック" panose="020B0609070205080204" pitchFamily="49" charset="-128"/>
            </a:endParaRPr>
          </a:p>
          <a:p>
            <a:pPr marL="342900" indent="-342900" algn="just">
              <a:buFont typeface="Times New Roman" panose="02020603050405020304" pitchFamily="18" charset="0"/>
              <a:buChar char="-"/>
            </a:pPr>
            <a:r>
              <a:rPr lang="en-GB" altLang="ja-JP" sz="800" dirty="0">
                <a:latin typeface="Times New Roman" panose="02020603050405020304" pitchFamily="18" charset="0"/>
                <a:ea typeface="ＭＳ ゴシック" panose="020B0609070205080204" pitchFamily="49" charset="-128"/>
              </a:rPr>
              <a:t>For candidate cell measurement for Rel-18 L1/L2 mobility, </a:t>
            </a:r>
            <a:endParaRPr lang="ja-JP" altLang="ja-JP" sz="800" dirty="0">
              <a:latin typeface="Times New Roman" panose="02020603050405020304" pitchFamily="18" charset="0"/>
              <a:ea typeface="ＭＳ ゴシック" panose="020B0609070205080204" pitchFamily="49" charset="-128"/>
            </a:endParaRPr>
          </a:p>
          <a:p>
            <a:pPr marL="742950" lvl="1" indent="-285750" algn="just">
              <a:buFont typeface="Times" panose="02020603050405020304" pitchFamily="18" charset="0"/>
              <a:buChar char="-"/>
            </a:pPr>
            <a:r>
              <a:rPr lang="en-GB" altLang="ja-JP" sz="800" dirty="0">
                <a:latin typeface="Times New Roman" panose="02020603050405020304" pitchFamily="18" charset="0"/>
                <a:ea typeface="Batang" panose="02030600000101010101" pitchFamily="18" charset="-127"/>
              </a:rPr>
              <a:t>L1-RSRP is supported for intra-frequency candidate cell measurement.</a:t>
            </a:r>
            <a:endParaRPr lang="ja-JP" altLang="ja-JP" sz="800" dirty="0">
              <a:latin typeface="Times New Roman" panose="02020603050405020304" pitchFamily="18" charset="0"/>
              <a:ea typeface="Batang" panose="02030600000101010101" pitchFamily="18" charset="-127"/>
            </a:endParaRPr>
          </a:p>
          <a:p>
            <a:pPr marL="742950" lvl="1" indent="-285750" algn="just">
              <a:buFont typeface="Times" panose="02020603050405020304" pitchFamily="18" charset="0"/>
              <a:buChar char="-"/>
            </a:pPr>
            <a:r>
              <a:rPr lang="en-GB" altLang="ja-JP" sz="800" dirty="0">
                <a:latin typeface="Times New Roman" panose="02020603050405020304" pitchFamily="18" charset="0"/>
                <a:ea typeface="Batang" panose="02030600000101010101" pitchFamily="18" charset="-127"/>
              </a:rPr>
              <a:t>Further study the following measurement quantities for candidate cell measurement</a:t>
            </a:r>
            <a:endParaRPr lang="ja-JP" altLang="ja-JP" sz="800" dirty="0">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latin typeface="Times New Roman" panose="02020603050405020304" pitchFamily="18" charset="0"/>
                <a:ea typeface="Batang" panose="02030600000101010101" pitchFamily="18" charset="-127"/>
              </a:rPr>
              <a:t>L1-RSRP for inter-frequency (if supported)</a:t>
            </a:r>
            <a:endParaRPr lang="ja-JP" altLang="ja-JP" sz="800" dirty="0">
              <a:latin typeface="Times New Roman" panose="02020603050405020304" pitchFamily="18" charset="0"/>
              <a:ea typeface="Batang" panose="02030600000101010101" pitchFamily="18" charset="-127"/>
            </a:endParaRPr>
          </a:p>
          <a:p>
            <a:pPr marL="1143000" lvl="2" indent="-228600" algn="just">
              <a:buFont typeface="Times" panose="02020603050405020304" pitchFamily="18" charset="0"/>
              <a:buChar char="-"/>
            </a:pPr>
            <a:r>
              <a:rPr lang="en-GB" altLang="ja-JP" sz="800" dirty="0">
                <a:latin typeface="Times New Roman" panose="02020603050405020304" pitchFamily="18" charset="0"/>
                <a:ea typeface="Batang" panose="02030600000101010101" pitchFamily="18" charset="-127"/>
              </a:rPr>
              <a:t>L1-SINR for intra-frequency and inter-frequency (if supported)</a:t>
            </a:r>
            <a:endParaRPr lang="ja-JP" altLang="ja-JP" sz="800" dirty="0">
              <a:latin typeface="Times New Roman" panose="02020603050405020304" pitchFamily="18" charset="0"/>
              <a:ea typeface="Batang" panose="02030600000101010101" pitchFamily="18" charset="-127"/>
            </a:endParaRPr>
          </a:p>
          <a:p>
            <a:pPr marL="342900" indent="-342900" algn="just">
              <a:buFont typeface="Times New Roman" panose="02020603050405020304" pitchFamily="18" charset="0"/>
              <a:buChar char="-"/>
            </a:pPr>
            <a:r>
              <a:rPr lang="en-GB" altLang="ja-JP" sz="800" dirty="0">
                <a:solidFill>
                  <a:srgbClr val="000000"/>
                </a:solidFill>
                <a:latin typeface="Times New Roman" panose="02020603050405020304" pitchFamily="18" charset="0"/>
                <a:ea typeface="ＭＳ ゴシック" panose="020B0609070205080204" pitchFamily="49" charset="-128"/>
              </a:rPr>
              <a:t>FFS: to assess the use case and the benefit of UL measurement instead of/in addition to DL L1 measurement, which includes:</a:t>
            </a:r>
            <a:endParaRPr lang="ja-JP" altLang="ja-JP" sz="800" dirty="0">
              <a:latin typeface="Times New Roman" panose="02020603050405020304" pitchFamily="18" charset="0"/>
              <a:ea typeface="ＭＳ ゴシック" panose="020B0609070205080204" pitchFamily="49" charset="-128"/>
            </a:endParaRPr>
          </a:p>
          <a:p>
            <a:pPr marL="742950" lvl="1" indent="-285750" algn="just">
              <a:buFont typeface="Times" panose="02020603050405020304" pitchFamily="18" charset="0"/>
              <a:buChar char="-"/>
            </a:pPr>
            <a:r>
              <a:rPr lang="en-GB" altLang="ja-JP" sz="800" dirty="0">
                <a:solidFill>
                  <a:srgbClr val="000000"/>
                </a:solidFill>
                <a:latin typeface="Times New Roman" panose="02020603050405020304" pitchFamily="18" charset="0"/>
                <a:ea typeface="Batang" panose="02030600000101010101" pitchFamily="18" charset="-127"/>
              </a:rPr>
              <a:t>How the UL measurement result is used, e.g. handover decision</a:t>
            </a:r>
            <a:endParaRPr lang="ja-JP" altLang="ja-JP" sz="800" dirty="0">
              <a:latin typeface="Times New Roman" panose="02020603050405020304" pitchFamily="18" charset="0"/>
              <a:ea typeface="Batang" panose="02030600000101010101" pitchFamily="18" charset="-127"/>
            </a:endParaRPr>
          </a:p>
          <a:p>
            <a:pPr marL="742950" lvl="1" indent="-285750" algn="just">
              <a:buFont typeface="Times" panose="02020603050405020304" pitchFamily="18" charset="0"/>
              <a:buChar char="-"/>
            </a:pPr>
            <a:r>
              <a:rPr lang="en-GB" altLang="ja-JP" sz="800" dirty="0">
                <a:solidFill>
                  <a:srgbClr val="000000"/>
                </a:solidFill>
                <a:latin typeface="Times New Roman" panose="02020603050405020304" pitchFamily="18" charset="0"/>
                <a:ea typeface="Batang" panose="02030600000101010101" pitchFamily="18" charset="-127"/>
              </a:rPr>
              <a:t>Signals/channels used for UL measurement, e.g. SRS</a:t>
            </a:r>
            <a:endParaRPr lang="ja-JP" altLang="ja-JP" sz="800" dirty="0">
              <a:latin typeface="Times New Roman" panose="02020603050405020304" pitchFamily="18" charset="0"/>
              <a:ea typeface="Batang" panose="02030600000101010101" pitchFamily="18" charset="-127"/>
            </a:endParaRPr>
          </a:p>
          <a:p>
            <a:pPr marL="742950" lvl="1" indent="-285750" algn="just">
              <a:buFont typeface="Times" panose="02020603050405020304" pitchFamily="18" charset="0"/>
              <a:buChar char="-"/>
            </a:pPr>
            <a:r>
              <a:rPr lang="en-GB" altLang="ja-JP" sz="800" dirty="0">
                <a:solidFill>
                  <a:srgbClr val="000000"/>
                </a:solidFill>
                <a:latin typeface="Times New Roman" panose="02020603050405020304" pitchFamily="18" charset="0"/>
                <a:ea typeface="Batang" panose="02030600000101010101" pitchFamily="18" charset="-127"/>
              </a:rPr>
              <a:t>Spec impact including other WGs, e.g. definition of </a:t>
            </a:r>
            <a:r>
              <a:rPr lang="en-GB" altLang="ja-JP" sz="800" dirty="0" err="1">
                <a:solidFill>
                  <a:srgbClr val="000000"/>
                </a:solidFill>
                <a:latin typeface="Times New Roman" panose="02020603050405020304" pitchFamily="18" charset="0"/>
                <a:ea typeface="Batang" panose="02030600000101010101" pitchFamily="18" charset="-127"/>
              </a:rPr>
              <a:t>gNB</a:t>
            </a:r>
            <a:r>
              <a:rPr lang="en-GB" altLang="ja-JP" sz="800" dirty="0">
                <a:solidFill>
                  <a:srgbClr val="000000"/>
                </a:solidFill>
                <a:latin typeface="Times New Roman" panose="02020603050405020304" pitchFamily="18" charset="0"/>
                <a:ea typeface="Batang" panose="02030600000101010101" pitchFamily="18" charset="-127"/>
              </a:rPr>
              <a:t> measurement, interface to transfer RS configuration or measurement results</a:t>
            </a:r>
            <a:endParaRPr lang="ja-JP" altLang="ja-JP" sz="800" dirty="0">
              <a:latin typeface="Times New Roman" panose="02020603050405020304" pitchFamily="18" charset="0"/>
              <a:ea typeface="Batang" panose="02030600000101010101" pitchFamily="18" charset="-127"/>
            </a:endParaRPr>
          </a:p>
          <a:p>
            <a:pPr marL="742950" lvl="1" indent="-285750" algn="just">
              <a:buFont typeface="Times" panose="02020603050405020304" pitchFamily="18" charset="0"/>
              <a:buChar char="-"/>
            </a:pPr>
            <a:r>
              <a:rPr lang="en-GB" altLang="ja-JP" sz="800" dirty="0">
                <a:solidFill>
                  <a:srgbClr val="000000"/>
                </a:solidFill>
                <a:latin typeface="Times New Roman" panose="02020603050405020304" pitchFamily="18" charset="0"/>
                <a:ea typeface="Batang" panose="02030600000101010101" pitchFamily="18" charset="-127"/>
              </a:rPr>
              <a:t>Note: The next discussion will take place based on companies’ contribution in future meeting.</a:t>
            </a:r>
            <a:endParaRPr lang="ja-JP" altLang="ja-JP" sz="800" dirty="0">
              <a:latin typeface="Times New Roman" panose="02020603050405020304" pitchFamily="18" charset="0"/>
              <a:ea typeface="Batang" panose="02030600000101010101" pitchFamily="18" charset="-127"/>
            </a:endParaRPr>
          </a:p>
          <a:p>
            <a:pPr marL="0" indent="0" algn="just">
              <a:buFont typeface="Wingdings" panose="05000000000000000000" pitchFamily="2" charset="2"/>
              <a:buNone/>
            </a:pPr>
            <a:r>
              <a:rPr lang="en-GB" altLang="ja-JP" sz="800" b="1" dirty="0">
                <a:latin typeface="Arial" panose="020B0604020202020204" pitchFamily="34" charset="0"/>
                <a:ea typeface="ＭＳ ゴシック" panose="020B0609070205080204" pitchFamily="49" charset="-128"/>
                <a:cs typeface="Times New Roman" panose="02020603050405020304" pitchFamily="18" charset="0"/>
              </a:rPr>
              <a:t>[Conclusion at RAN1#111]</a:t>
            </a:r>
            <a:endParaRPr lang="en-GB" altLang="ja-JP" sz="800" dirty="0">
              <a:highlight>
                <a:srgbClr val="00FF00"/>
              </a:highlight>
              <a:latin typeface="Arial" panose="020B0604020202020204" pitchFamily="34" charset="0"/>
              <a:ea typeface="ＭＳ ゴシック" panose="020B0609070205080204" pitchFamily="49" charset="-128"/>
            </a:endParaRPr>
          </a:p>
          <a:p>
            <a:pPr algn="just"/>
            <a:r>
              <a:rPr lang="en-GB" altLang="ja-JP" sz="800" dirty="0">
                <a:highlight>
                  <a:srgbClr val="00FF00"/>
                </a:highlight>
                <a:latin typeface="Times New Roman" panose="02020603050405020304" pitchFamily="18" charset="0"/>
                <a:ea typeface="ＭＳ ゴシック" panose="020B0609070205080204" pitchFamily="49" charset="-128"/>
                <a:cs typeface="Times New Roman" panose="02020603050405020304" pitchFamily="18" charset="0"/>
              </a:rPr>
              <a:t>Agreement</a:t>
            </a:r>
            <a:endParaRPr lang="ja-JP" altLang="ja-JP" sz="8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342900" indent="-342900" algn="just">
              <a:buFont typeface="Times New Roman" panose="02020603050405020304" pitchFamily="18" charset="0"/>
              <a:buChar char="-"/>
            </a:pPr>
            <a:r>
              <a:rPr lang="en-GB" altLang="ja-JP" sz="800" dirty="0">
                <a:latin typeface="Times New Roman" panose="02020603050405020304" pitchFamily="18" charset="0"/>
                <a:ea typeface="ＭＳ ゴシック" panose="020B0609070205080204" pitchFamily="49" charset="-128"/>
                <a:cs typeface="Times New Roman" panose="02020603050405020304" pitchFamily="18" charset="0"/>
              </a:rPr>
              <a:t>For candidate cell measurement for Rel-18 LTM, </a:t>
            </a:r>
            <a:endParaRPr lang="ja-JP" altLang="ja-JP" sz="800" dirty="0">
              <a:latin typeface="Times New Roman" panose="02020603050405020304" pitchFamily="18" charset="0"/>
              <a:ea typeface="ＭＳ ゴシック" panose="020B0609070205080204" pitchFamily="49" charset="-128"/>
              <a:cs typeface="Times New Roman" panose="02020603050405020304" pitchFamily="18" charset="0"/>
            </a:endParaRPr>
          </a:p>
          <a:p>
            <a:pPr marL="742950" lvl="1" indent="-285750" algn="just">
              <a:buFont typeface="Times" panose="02020603050405020304" pitchFamily="18" charset="0"/>
              <a:buChar char="-"/>
            </a:pPr>
            <a:r>
              <a:rPr lang="en-GB" altLang="ja-JP" sz="800" dirty="0">
                <a:latin typeface="Times New Roman" panose="02020603050405020304" pitchFamily="18" charset="0"/>
                <a:ea typeface="Batang" panose="02030600000101010101" pitchFamily="18" charset="-127"/>
                <a:cs typeface="Times New Roman" panose="02020603050405020304" pitchFamily="18" charset="0"/>
              </a:rPr>
              <a:t>SSB based L1-RSRP is supported for intra-frequency measurement</a:t>
            </a:r>
            <a:endParaRPr lang="ja-JP" altLang="ja-JP" sz="800" dirty="0">
              <a:latin typeface="Times New Roman" panose="02020603050405020304" pitchFamily="18" charset="0"/>
              <a:ea typeface="Batang" panose="02030600000101010101" pitchFamily="18" charset="-127"/>
              <a:cs typeface="Times New Roman" panose="02020603050405020304" pitchFamily="18" charset="0"/>
            </a:endParaRPr>
          </a:p>
          <a:p>
            <a:pPr marL="742950" lvl="1" indent="-285750" algn="just">
              <a:buFont typeface="Times" panose="02020603050405020304" pitchFamily="18" charset="0"/>
              <a:buChar char="-"/>
            </a:pPr>
            <a:r>
              <a:rPr lang="en-GB" altLang="ja-JP" sz="800" dirty="0">
                <a:latin typeface="Times New Roman" panose="02020603050405020304" pitchFamily="18" charset="0"/>
                <a:ea typeface="Batang" panose="02030600000101010101" pitchFamily="18" charset="-127"/>
                <a:cs typeface="Times New Roman" panose="02020603050405020304" pitchFamily="18" charset="0"/>
              </a:rPr>
              <a:t>SSB based L1-RSRP is supported for inter-frequency measurement</a:t>
            </a:r>
            <a:r>
              <a:rPr lang="en-US" altLang="ja-JP" sz="800" dirty="0">
                <a:latin typeface="Times New Roman" panose="02020603050405020304" pitchFamily="18" charset="0"/>
                <a:ea typeface="SimSun" panose="02010600030101010101" pitchFamily="2" charset="-122"/>
                <a:cs typeface="Times New Roman" panose="02020603050405020304" pitchFamily="18" charset="0"/>
              </a:rPr>
              <a:t> from RAN1 point of view</a:t>
            </a:r>
            <a:endParaRPr lang="ja-JP" altLang="ja-JP" sz="800" dirty="0">
              <a:latin typeface="Times New Roman" panose="02020603050405020304" pitchFamily="18" charset="0"/>
              <a:ea typeface="Batang" panose="02030600000101010101" pitchFamily="18" charset="-127"/>
              <a:cs typeface="Times New Roman" panose="02020603050405020304" pitchFamily="18" charset="0"/>
            </a:endParaRPr>
          </a:p>
          <a:p>
            <a:pPr marL="742950" lvl="1" indent="-285750" algn="just">
              <a:buFont typeface="Times" panose="02020603050405020304" pitchFamily="18" charset="0"/>
              <a:buChar char="-"/>
            </a:pPr>
            <a:r>
              <a:rPr lang="en-GB" altLang="ja-JP" sz="800" dirty="0">
                <a:latin typeface="Times New Roman" panose="02020603050405020304" pitchFamily="18" charset="0"/>
                <a:ea typeface="Batang" panose="02030600000101010101" pitchFamily="18" charset="-127"/>
                <a:cs typeface="Times New Roman" panose="02020603050405020304" pitchFamily="18" charset="0"/>
              </a:rPr>
              <a:t>FFS: L1-SINR, CSI-RS based L1-RSRP</a:t>
            </a:r>
            <a:endParaRPr lang="ja-JP" altLang="ja-JP" sz="800" dirty="0">
              <a:latin typeface="Times New Roman" panose="02020603050405020304" pitchFamily="18" charset="0"/>
              <a:ea typeface="Batang" panose="02030600000101010101" pitchFamily="18" charset="-127"/>
              <a:cs typeface="Times New Roman" panose="02020603050405020304" pitchFamily="18" charset="0"/>
            </a:endParaRPr>
          </a:p>
          <a:p>
            <a:endParaRPr lang="ja-JP" altLang="en-US" sz="800" dirty="0"/>
          </a:p>
        </p:txBody>
      </p:sp>
      <p:sp>
        <p:nvSpPr>
          <p:cNvPr id="796" name="テキスト ボックス 795">
            <a:extLst>
              <a:ext uri="{FF2B5EF4-FFF2-40B4-BE49-F238E27FC236}">
                <a16:creationId xmlns:a16="http://schemas.microsoft.com/office/drawing/2014/main" id="{4BEDB909-DB95-4FBB-9AF7-22DE2375468E}"/>
              </a:ext>
            </a:extLst>
          </p:cNvPr>
          <p:cNvSpPr txBox="1"/>
          <p:nvPr/>
        </p:nvSpPr>
        <p:spPr>
          <a:xfrm>
            <a:off x="229767" y="4240008"/>
            <a:ext cx="8731439" cy="830997"/>
          </a:xfrm>
          <a:prstGeom prst="rect">
            <a:avLst/>
          </a:prstGeom>
          <a:noFill/>
        </p:spPr>
        <p:txBody>
          <a:bodyPr wrap="square">
            <a:spAutoFit/>
          </a:bodyPr>
          <a:lstStyle/>
          <a:p>
            <a:pPr algn="ctr"/>
            <a:r>
              <a:rPr lang="en-US" altLang="ja-JP" sz="1200" b="1" dirty="0">
                <a:solidFill>
                  <a:srgbClr val="FF0000"/>
                </a:solidFill>
              </a:rPr>
              <a:t>FL plan is to spend some time on the technical discussion, </a:t>
            </a:r>
            <a:br>
              <a:rPr lang="en-US" altLang="ja-JP" sz="1200" b="1" dirty="0">
                <a:solidFill>
                  <a:srgbClr val="FF0000"/>
                </a:solidFill>
              </a:rPr>
            </a:br>
            <a:r>
              <a:rPr lang="en-US" altLang="ja-JP" sz="1200" b="1" dirty="0">
                <a:solidFill>
                  <a:srgbClr val="FF0000"/>
                </a:solidFill>
              </a:rPr>
              <a:t>and make RAN1 decision whether L1-SINR is supported for LTM in Rel-18 or not. </a:t>
            </a:r>
          </a:p>
          <a:p>
            <a:pPr algn="ctr"/>
            <a:r>
              <a:rPr lang="en-US" altLang="ja-JP" sz="1200" b="1" dirty="0">
                <a:solidFill>
                  <a:srgbClr val="FF0000"/>
                </a:solidFill>
              </a:rPr>
              <a:t>FL encourages constructive discussion, i.e. agreeing L1-SINR with solution mitigating the concern above. </a:t>
            </a:r>
          </a:p>
          <a:p>
            <a:pPr algn="ctr"/>
            <a:endParaRPr lang="en-US" altLang="ja-JP" sz="1200" b="1" dirty="0">
              <a:solidFill>
                <a:srgbClr val="FF0000"/>
              </a:solidFill>
            </a:endParaRPr>
          </a:p>
        </p:txBody>
      </p:sp>
      <p:sp>
        <p:nvSpPr>
          <p:cNvPr id="5183" name="スライド番号プレースホルダー 5182">
            <a:extLst>
              <a:ext uri="{FF2B5EF4-FFF2-40B4-BE49-F238E27FC236}">
                <a16:creationId xmlns:a16="http://schemas.microsoft.com/office/drawing/2014/main" id="{2BF971CD-250F-9F99-32AB-66FBAEDAD3F8}"/>
              </a:ext>
            </a:extLst>
          </p:cNvPr>
          <p:cNvSpPr>
            <a:spLocks noGrp="1"/>
          </p:cNvSpPr>
          <p:nvPr>
            <p:ph type="sldNum" sz="quarter" idx="12"/>
          </p:nvPr>
        </p:nvSpPr>
        <p:spPr/>
        <p:txBody>
          <a:bodyPr/>
          <a:lstStyle/>
          <a:p>
            <a:fld id="{4D029D89-7B63-4C94-AD4D-2E4D6BB83637}" type="slidenum">
              <a:rPr kumimoji="1" lang="ja-JP" altLang="en-US" smtClean="0"/>
              <a:t>9</a:t>
            </a:fld>
            <a:endParaRPr kumimoji="1" lang="ja-JP" altLang="en-US"/>
          </a:p>
        </p:txBody>
      </p:sp>
    </p:spTree>
    <p:extLst>
      <p:ext uri="{BB962C8B-B14F-4D97-AF65-F5344CB8AC3E}">
        <p14:creationId xmlns:p14="http://schemas.microsoft.com/office/powerpoint/2010/main" val="1131473084"/>
      </p:ext>
    </p:extLst>
  </p:cSld>
  <p:clrMapOvr>
    <a:masterClrMapping/>
  </p:clrMapOvr>
</p:sld>
</file>

<file path=ppt/theme/theme1.xml><?xml version="1.0" encoding="utf-8"?>
<a:theme xmlns:a="http://schemas.openxmlformats.org/drawingml/2006/main" name="F_Tool_T2_01_EN_Red">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err="1" smtClean="0"/>
        </a:defPPr>
      </a:lstStyle>
    </a:txDef>
  </a:objectDefaults>
  <a:extraClrSchemeLst/>
  <a:extLst>
    <a:ext uri="{05A4C25C-085E-4340-85A3-A5531E510DB2}">
      <thm15:themeFamily xmlns:thm15="http://schemas.microsoft.com/office/thememl/2012/main" name="FAN2021_PPT_template_Type1_keynote_EN_Section dividers Saturation Adjustment.potx" id="{AEAECC50-0E7F-460B-8E65-7952C5997CF3}" vid="{F223D5DD-528B-4BEE-94CA-CDA73DEB2DA9}"/>
    </a:ext>
  </a:extLst>
</a:theme>
</file>

<file path=ppt/theme/theme2.xml><?xml version="1.0" encoding="utf-8"?>
<a:theme xmlns:a="http://schemas.openxmlformats.org/drawingml/2006/main" name="F_Tool_T2_01_EN_Orange">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FAN2021_PPT_template_Type1_keynote_EN_Section dividers Saturation Adjustment.potx" id="{AEAECC50-0E7F-460B-8E65-7952C5997CF3}" vid="{F223D5DD-528B-4BEE-94CA-CDA73DEB2DA9}"/>
    </a:ext>
  </a:extLst>
</a:theme>
</file>

<file path=ppt/theme/theme3.xml><?xml version="1.0" encoding="utf-8"?>
<a:theme xmlns:a="http://schemas.openxmlformats.org/drawingml/2006/main" name="F_Tool_T2_01_EN_Blue">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FAN2021_PPT_template_Type1_keynote_EN_Section dividers Saturation Adjustment.potx" id="{AEAECC50-0E7F-460B-8E65-7952C5997CF3}" vid="{F223D5DD-528B-4BEE-94CA-CDA73DEB2DA9}"/>
    </a:ext>
  </a:extLst>
</a:theme>
</file>

<file path=ppt/theme/theme4.xml><?xml version="1.0" encoding="utf-8"?>
<a:theme xmlns:a="http://schemas.openxmlformats.org/drawingml/2006/main" name="F_Tool_T2_01_EN_Emerald">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FAN2021_PPT_template_Type1_keynote_EN_Section dividers Saturation Adjustment.potx" id="{AEAECC50-0E7F-460B-8E65-7952C5997CF3}" vid="{F223D5DD-528B-4BEE-94CA-CDA73DEB2DA9}"/>
    </a:ext>
  </a:extLst>
</a:theme>
</file>

<file path=ppt/theme/theme5.xml><?xml version="1.0" encoding="utf-8"?>
<a:theme xmlns:a="http://schemas.openxmlformats.org/drawingml/2006/main" name="F_Tool_T2_01_EN_Yellow">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FAN2021_PPT_template_Type1_keynote_EN_Section dividers Saturation Adjustment.potx" id="{AEAECC50-0E7F-460B-8E65-7952C5997CF3}" vid="{F223D5DD-528B-4BEE-94CA-CDA73DEB2DA9}"/>
    </a:ext>
  </a:extLst>
</a:theme>
</file>

<file path=ppt/theme/theme6.xml><?xml version="1.0" encoding="utf-8"?>
<a:theme xmlns:a="http://schemas.openxmlformats.org/drawingml/2006/main" name="Office テーマ">
  <a:themeElements>
    <a:clrScheme name="F_Tool_8_EN">
      <a:dk1>
        <a:srgbClr val="000000"/>
      </a:dk1>
      <a:lt1>
        <a:sysClr val="window" lastClr="FFFFFF"/>
      </a:lt1>
      <a:dk2>
        <a:srgbClr val="D51C89"/>
      </a:dk2>
      <a:lt2>
        <a:srgbClr val="E60000"/>
      </a:lt2>
      <a:accent1>
        <a:srgbClr val="1813B1"/>
      </a:accent1>
      <a:accent2>
        <a:srgbClr val="00ECF4"/>
      </a:accent2>
      <a:accent3>
        <a:srgbClr val="75D700"/>
      </a:accent3>
      <a:accent4>
        <a:srgbClr val="00812F"/>
      </a:accent4>
      <a:accent5>
        <a:srgbClr val="FFE800"/>
      </a:accent5>
      <a:accent6>
        <a:srgbClr val="FF8100"/>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F_Tool_8_EN">
      <a:dk1>
        <a:srgbClr val="000000"/>
      </a:dk1>
      <a:lt1>
        <a:sysClr val="window" lastClr="FFFFFF"/>
      </a:lt1>
      <a:dk2>
        <a:srgbClr val="D51C89"/>
      </a:dk2>
      <a:lt2>
        <a:srgbClr val="E60000"/>
      </a:lt2>
      <a:accent1>
        <a:srgbClr val="1813B1"/>
      </a:accent1>
      <a:accent2>
        <a:srgbClr val="00ECF4"/>
      </a:accent2>
      <a:accent3>
        <a:srgbClr val="75D700"/>
      </a:accent3>
      <a:accent4>
        <a:srgbClr val="00812F"/>
      </a:accent4>
      <a:accent5>
        <a:srgbClr val="FFE800"/>
      </a:accent5>
      <a:accent6>
        <a:srgbClr val="FF8100"/>
      </a:accent6>
      <a:hlink>
        <a:srgbClr val="0563C1"/>
      </a:hlink>
      <a:folHlink>
        <a:srgbClr val="954F72"/>
      </a:folHlink>
    </a:clrScheme>
    <a:fontScheme name="Fujitsu Infinity Pro">
      <a:majorFont>
        <a:latin typeface="Fujitsu Infinity Pro Bold"/>
        <a:ea typeface=""/>
        <a:cs typeface=""/>
      </a:majorFont>
      <a:minorFont>
        <a:latin typeface="Fujitsu Infinit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7939</Words>
  <Application>Microsoft Office PowerPoint</Application>
  <PresentationFormat>画面に合わせる (16:9)</PresentationFormat>
  <Paragraphs>696</Paragraphs>
  <Slides>24</Slides>
  <Notes>20</Notes>
  <HiddenSlides>0</HiddenSlides>
  <MMClips>0</MMClips>
  <ScaleCrop>false</ScaleCrop>
  <HeadingPairs>
    <vt:vector size="6" baseType="variant">
      <vt:variant>
        <vt:lpstr>使用されているフォント</vt:lpstr>
      </vt:variant>
      <vt:variant>
        <vt:i4>12</vt:i4>
      </vt:variant>
      <vt:variant>
        <vt:lpstr>テーマ</vt:lpstr>
      </vt:variant>
      <vt:variant>
        <vt:i4>5</vt:i4>
      </vt:variant>
      <vt:variant>
        <vt:lpstr>スライド タイトル</vt:lpstr>
      </vt:variant>
      <vt:variant>
        <vt:i4>24</vt:i4>
      </vt:variant>
    </vt:vector>
  </HeadingPairs>
  <TitlesOfParts>
    <vt:vector size="41" baseType="lpstr">
      <vt:lpstr>Fujitsu Infinity Pro Bold It</vt:lpstr>
      <vt:lpstr>Fujitsu Infinity Pro Bold</vt:lpstr>
      <vt:lpstr>Times</vt:lpstr>
      <vt:lpstr>Fujitsu Infinity Pro ExtraBold</vt:lpstr>
      <vt:lpstr>Symbol</vt:lpstr>
      <vt:lpstr>游ゴシック</vt:lpstr>
      <vt:lpstr>Fujitsu Infinity Pro</vt:lpstr>
      <vt:lpstr>Times New Roman</vt:lpstr>
      <vt:lpstr>Fujitsu Infinity Pro Italic</vt:lpstr>
      <vt:lpstr>Fujitsu Infinity Pro Light</vt:lpstr>
      <vt:lpstr>Wingdings</vt:lpstr>
      <vt:lpstr>Arial</vt:lpstr>
      <vt:lpstr>F_Tool_T2_01_EN_Red</vt:lpstr>
      <vt:lpstr>F_Tool_T2_01_EN_Orange</vt:lpstr>
      <vt:lpstr>F_Tool_T2_01_EN_Blue</vt:lpstr>
      <vt:lpstr>F_Tool_T2_01_EN_Emerald</vt:lpstr>
      <vt:lpstr>F_Tool_T2_01_EN_Yellow</vt:lpstr>
      <vt:lpstr>FL plan on L1 enhancements for LTM at RAN1#112</vt:lpstr>
      <vt:lpstr>Overview</vt:lpstr>
      <vt:lpstr>Goal of RAN1#112(Feb)</vt:lpstr>
      <vt:lpstr>Detailed initial plan for each meeting</vt:lpstr>
      <vt:lpstr>RAN1 agreements and next action</vt:lpstr>
      <vt:lpstr>L1 measurement: L1 Intra-freq measurement</vt:lpstr>
      <vt:lpstr>L1 measurement: L1 Inter-freq measurement</vt:lpstr>
      <vt:lpstr>L1 measurement: Measurement RS</vt:lpstr>
      <vt:lpstr>L1 measurement: Measurement quantity</vt:lpstr>
      <vt:lpstr>L1 measurement: Filtering for L1 measurement results</vt:lpstr>
      <vt:lpstr>L1 measurement: Configurations for L1 measurement - 1</vt:lpstr>
      <vt:lpstr>Note: L1 measurement: Configurations for L1 measurement - 1</vt:lpstr>
      <vt:lpstr>Note: L1 measurement: Configurations for L1 measurement - 1</vt:lpstr>
      <vt:lpstr>Note: L1 measurement: Configurations for L1 measurement - 1</vt:lpstr>
      <vt:lpstr>L1 measurement: Configurations for L1 measurement - 2</vt:lpstr>
      <vt:lpstr>L1 measurement reporting - 1</vt:lpstr>
      <vt:lpstr>L1 measurement reporting - 2</vt:lpstr>
      <vt:lpstr>Beam indication: mechanism</vt:lpstr>
      <vt:lpstr>Beam indication: Timing of beam indication </vt:lpstr>
      <vt:lpstr>Cell switch command</vt:lpstr>
      <vt:lpstr>Preparation for handover before reception of cell switch command</vt:lpstr>
      <vt:lpstr>Note: Procedure issues (based on scenario 2)</vt:lpstr>
      <vt:lpstr>Note: Procedure issues (based on scenario 1, if introduced)</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2021-11-02T02:38:45Z</dcterms:created>
  <dcterms:modified xsi:type="dcterms:W3CDTF">2023-02-13T06:48:31Z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7295cc1-d279-42ac-ab4d-3b0f4fece050_Enabled">
    <vt:lpwstr>true</vt:lpwstr>
  </property>
  <property fmtid="{D5CDD505-2E9C-101B-9397-08002B2CF9AE}" pid="3" name="MSIP_Label_a7295cc1-d279-42ac-ab4d-3b0f4fece050_SetDate">
    <vt:lpwstr>2021-11-02T02:38:57Z</vt:lpwstr>
  </property>
  <property fmtid="{D5CDD505-2E9C-101B-9397-08002B2CF9AE}" pid="4" name="MSIP_Label_a7295cc1-d279-42ac-ab4d-3b0f4fece050_Method">
    <vt:lpwstr>Standard</vt:lpwstr>
  </property>
  <property fmtid="{D5CDD505-2E9C-101B-9397-08002B2CF9AE}" pid="5" name="MSIP_Label_a7295cc1-d279-42ac-ab4d-3b0f4fece050_Name">
    <vt:lpwstr>FUJITSU-RESTRICTED​</vt:lpwstr>
  </property>
  <property fmtid="{D5CDD505-2E9C-101B-9397-08002B2CF9AE}" pid="6" name="MSIP_Label_a7295cc1-d279-42ac-ab4d-3b0f4fece050_SiteId">
    <vt:lpwstr>a19f121d-81e1-4858-a9d8-736e267fd4c7</vt:lpwstr>
  </property>
  <property fmtid="{D5CDD505-2E9C-101B-9397-08002B2CF9AE}" pid="7" name="MSIP_Label_a7295cc1-d279-42ac-ab4d-3b0f4fece050_ActionId">
    <vt:lpwstr>a626525d-c998-4c4c-b5ff-d4906da4cc7c</vt:lpwstr>
  </property>
  <property fmtid="{D5CDD505-2E9C-101B-9397-08002B2CF9AE}" pid="8" name="MSIP_Label_a7295cc1-d279-42ac-ab4d-3b0f4fece050_ContentBits">
    <vt:lpwstr>0</vt:lpwstr>
  </property>
</Properties>
</file>