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7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81" r:id="rId2"/>
    <p:sldId id="1026" r:id="rId3"/>
    <p:sldId id="1027" r:id="rId4"/>
    <p:sldId id="1028" r:id="rId5"/>
    <p:sldId id="1029" r:id="rId6"/>
    <p:sldId id="1031" r:id="rId7"/>
    <p:sldId id="1032" r:id="rId8"/>
    <p:sldId id="1033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444500" indent="-444500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03275" indent="-265113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0763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341438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RAN#98-e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R1-2300002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LTE CRs submitted to RAN#98-e were approved</a:t>
            </a:r>
          </a:p>
          <a:p>
            <a:r>
              <a:rPr lang="en-US" dirty="0"/>
              <a:t>All RAN1 endorsed NR CRs submitted to RAN#98-e were approved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7923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Plan in RP-222730 and RP-223528 was endorsed</a:t>
            </a:r>
          </a:p>
          <a:p>
            <a:pPr lvl="1"/>
            <a:r>
              <a:rPr lang="en-US" sz="1600" dirty="0"/>
              <a:t>Rel-18 ASN.1 freeze conclusions in RP-223528 superseded the conclusion in RP-222730</a:t>
            </a:r>
          </a:p>
          <a:p>
            <a:endParaRPr lang="en-US" sz="1800" dirty="0"/>
          </a:p>
          <a:p>
            <a:r>
              <a:rPr lang="en-US" sz="1800" dirty="0"/>
              <a:t>Summary of Rel-18 and Rel-19 timeline (from RAN1 perspective)</a:t>
            </a:r>
          </a:p>
          <a:p>
            <a:pPr lvl="1"/>
            <a:r>
              <a:rPr lang="en-US" sz="1600" dirty="0"/>
              <a:t>Rel-18 timeline</a:t>
            </a:r>
          </a:p>
          <a:p>
            <a:pPr lvl="2"/>
            <a:r>
              <a:rPr lang="en-US" sz="1400" dirty="0"/>
              <a:t>No change to the original RAN Rel-18 timeline, i.e. Sept’ 23 for RAN1 functional freeze</a:t>
            </a:r>
          </a:p>
          <a:p>
            <a:pPr lvl="2"/>
            <a:r>
              <a:rPr lang="en-US" sz="1400" dirty="0"/>
              <a:t>For RAN1, 4Q’2023 is fully dedicated to Rel-18 maintenance</a:t>
            </a:r>
          </a:p>
          <a:p>
            <a:pPr lvl="1"/>
            <a:r>
              <a:rPr lang="en-US" sz="1600" dirty="0"/>
              <a:t>Rel-19 timeline</a:t>
            </a:r>
          </a:p>
          <a:p>
            <a:pPr lvl="2"/>
            <a:r>
              <a:rPr lang="en-US" sz="1400" dirty="0"/>
              <a:t>Target RAN1/2/3 package approval in Dec’23 (RAN#102) and RAN4 package approval in Mar’24 (RAN#103)</a:t>
            </a:r>
          </a:p>
          <a:p>
            <a:pPr lvl="2"/>
            <a:r>
              <a:rPr lang="en-US" sz="1400" dirty="0"/>
              <a:t>Steps towards RAN Rel-19 package approval</a:t>
            </a:r>
          </a:p>
          <a:p>
            <a:pPr lvl="3"/>
            <a:r>
              <a:rPr lang="en-US" sz="1400" dirty="0"/>
              <a:t>RAN Rel-19 workshop (May or June’23): propose to be a 2-day F2F </a:t>
            </a:r>
          </a:p>
          <a:p>
            <a:pPr lvl="3"/>
            <a:r>
              <a:rPr lang="en-US" sz="1400" dirty="0"/>
              <a:t>RAN#100 (June’23): no Rel-19 discussion</a:t>
            </a:r>
          </a:p>
          <a:p>
            <a:pPr lvl="3"/>
            <a:r>
              <a:rPr lang="en-US" sz="1400" dirty="0"/>
              <a:t>RAN#101 (Sep’23) to consolidate RAN1/2/3-led proposals</a:t>
            </a:r>
          </a:p>
          <a:p>
            <a:pPr lvl="3"/>
            <a:r>
              <a:rPr lang="en-US" sz="1400" i="1" dirty="0">
                <a:solidFill>
                  <a:srgbClr val="FF0000"/>
                </a:solidFill>
              </a:rPr>
              <a:t>TBD whether it’s necessary to have email discussions in Oct’23 to start deriving RAN1/2/3 WIs and SIs from the consolidated proposals</a:t>
            </a:r>
            <a:endParaRPr lang="en-US" sz="1400" dirty="0">
              <a:solidFill>
                <a:srgbClr val="FF0000"/>
              </a:solidFill>
            </a:endParaRPr>
          </a:p>
          <a:p>
            <a:pPr lvl="3"/>
            <a:r>
              <a:rPr lang="en-US" sz="1400" dirty="0"/>
              <a:t>RAN#102 (Dec’23) to approve RAN1/2/3 package for Rel-19, and to consolidate RAN4-led proposals</a:t>
            </a:r>
          </a:p>
          <a:p>
            <a:pPr lvl="3"/>
            <a:r>
              <a:rPr lang="en-US" sz="1400" i="1" dirty="0">
                <a:solidFill>
                  <a:srgbClr val="FF0000"/>
                </a:solidFill>
              </a:rPr>
              <a:t>TBD whether it’s necessary to have email discussions in Feb’24 to start deriving RAN4 WIs and SIs from the consolidated proposals</a:t>
            </a:r>
          </a:p>
          <a:p>
            <a:pPr lvl="3"/>
            <a:r>
              <a:rPr lang="en-US" sz="1400" dirty="0"/>
              <a:t>RAN#103 (March’2024) to approve RAN4 package for Rel-19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Planning (1/2)</a:t>
            </a:r>
          </a:p>
        </p:txBody>
      </p:sp>
    </p:spTree>
    <p:extLst>
      <p:ext uri="{BB962C8B-B14F-4D97-AF65-F5344CB8AC3E}">
        <p14:creationId xmlns:p14="http://schemas.microsoft.com/office/powerpoint/2010/main" val="346533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Straight Connector 29">
            <a:extLst>
              <a:ext uri="{FF2B5EF4-FFF2-40B4-BE49-F238E27FC236}">
                <a16:creationId xmlns:a16="http://schemas.microsoft.com/office/drawing/2014/main" id="{E16FEF70-BECF-426F-A542-6A3A75EBD659}"/>
              </a:ext>
            </a:extLst>
          </p:cNvPr>
          <p:cNvCxnSpPr/>
          <p:nvPr/>
        </p:nvCxnSpPr>
        <p:spPr bwMode="auto">
          <a:xfrm>
            <a:off x="4947738" y="1725133"/>
            <a:ext cx="0" cy="21158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3"/>
            <a:ext cx="11314633" cy="590640"/>
          </a:xfrm>
        </p:spPr>
        <p:txBody>
          <a:bodyPr/>
          <a:lstStyle/>
          <a:p>
            <a:r>
              <a:rPr lang="en-US" dirty="0"/>
              <a:t>Timeline illustration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Planning (2/2)</a:t>
            </a:r>
          </a:p>
        </p:txBody>
      </p:sp>
      <p:grpSp>
        <p:nvGrpSpPr>
          <p:cNvPr id="79" name="그룹 78"/>
          <p:cNvGrpSpPr/>
          <p:nvPr/>
        </p:nvGrpSpPr>
        <p:grpSpPr>
          <a:xfrm>
            <a:off x="1884001" y="1915058"/>
            <a:ext cx="9448449" cy="4884871"/>
            <a:chOff x="797068" y="826186"/>
            <a:chExt cx="11664539" cy="6030595"/>
          </a:xfrm>
        </p:grpSpPr>
        <p:cxnSp>
          <p:nvCxnSpPr>
            <p:cNvPr id="44" name="Straight Connector 51">
              <a:extLst>
                <a:ext uri="{FF2B5EF4-FFF2-40B4-BE49-F238E27FC236}">
                  <a16:creationId xmlns:a16="http://schemas.microsoft.com/office/drawing/2014/main" id="{21D3CFBF-FA92-4B7E-BBCF-F52271A045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84027" y="1451969"/>
              <a:ext cx="49646" cy="480636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45" name="Straight Connector 43">
              <a:extLst>
                <a:ext uri="{FF2B5EF4-FFF2-40B4-BE49-F238E27FC236}">
                  <a16:creationId xmlns:a16="http://schemas.microsoft.com/office/drawing/2014/main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99889" y="1490021"/>
              <a:ext cx="28841" cy="399485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grpSp>
          <p:nvGrpSpPr>
            <p:cNvPr id="46" name="Group 2">
              <a:extLst>
                <a:ext uri="{FF2B5EF4-FFF2-40B4-BE49-F238E27FC236}">
                  <a16:creationId xmlns:a16="http://schemas.microsoft.com/office/drawing/2014/main" id="{BC4304DE-3705-4168-949B-AA8F5859F82D}"/>
                </a:ext>
              </a:extLst>
            </p:cNvPr>
            <p:cNvGrpSpPr/>
            <p:nvPr/>
          </p:nvGrpSpPr>
          <p:grpSpPr>
            <a:xfrm>
              <a:off x="797068" y="826186"/>
              <a:ext cx="11664539" cy="3102649"/>
              <a:chOff x="1624841" y="1587114"/>
              <a:chExt cx="11664539" cy="3102649"/>
            </a:xfrm>
          </p:grpSpPr>
          <p:cxnSp>
            <p:nvCxnSpPr>
              <p:cNvPr id="47" name="Straight Connector 40">
                <a:extLst>
                  <a:ext uri="{FF2B5EF4-FFF2-40B4-BE49-F238E27FC236}">
                    <a16:creationId xmlns:a16="http://schemas.microsoft.com/office/drawing/2014/main" id="{442F9A2D-3051-4739-921C-863453D3D6A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421061" y="2307526"/>
                <a:ext cx="17245" cy="124829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stealth" w="med" len="med"/>
                <a:tailEnd type="none" w="med" len="med"/>
              </a:ln>
              <a:effectLst/>
            </p:spPr>
          </p:cxnSp>
          <p:sp>
            <p:nvSpPr>
              <p:cNvPr id="48" name="Rectangle 38">
                <a:extLst>
                  <a:ext uri="{FF2B5EF4-FFF2-40B4-BE49-F238E27FC236}">
                    <a16:creationId xmlns:a16="http://schemas.microsoft.com/office/drawing/2014/main" id="{45BE3D10-BD50-4C88-9AE7-1E5A4838AF4A}"/>
                  </a:ext>
                </a:extLst>
              </p:cNvPr>
              <p:cNvSpPr/>
              <p:nvPr/>
            </p:nvSpPr>
            <p:spPr bwMode="auto">
              <a:xfrm>
                <a:off x="2633481" y="2584439"/>
                <a:ext cx="5762686" cy="38500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R18 RAN1</a:t>
                </a:r>
                <a:endPara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Rectangle 39">
                <a:extLst>
                  <a:ext uri="{FF2B5EF4-FFF2-40B4-BE49-F238E27FC236}">
                    <a16:creationId xmlns:a16="http://schemas.microsoft.com/office/drawing/2014/main" id="{CD7F7D34-2EA7-4ACF-A7FD-2E5343A23DAF}"/>
                  </a:ext>
                </a:extLst>
              </p:cNvPr>
              <p:cNvSpPr/>
              <p:nvPr/>
            </p:nvSpPr>
            <p:spPr bwMode="auto">
              <a:xfrm>
                <a:off x="3506468" y="3617082"/>
                <a:ext cx="5891532" cy="36933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R18 RAN</a:t>
                </a:r>
                <a:r>
                  <a:rPr lang="en-US" sz="1050" b="1" dirty="0">
                    <a:latin typeface="Arial" charset="0"/>
                  </a:rPr>
                  <a:t>2/3/4</a:t>
                </a:r>
                <a:endParaRPr kumimoji="0" lang="en-US" sz="1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50" name="Straight Connector 42">
                <a:extLst>
                  <a:ext uri="{FF2B5EF4-FFF2-40B4-BE49-F238E27FC236}">
                    <a16:creationId xmlns:a16="http://schemas.microsoft.com/office/drawing/2014/main" id="{43BF4C0B-F90D-412E-9732-9C998BCAE0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395245" y="2288844"/>
                <a:ext cx="34012" cy="190531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C412C17-1C77-4382-8AB6-D939FEC79082}"/>
                  </a:ext>
                </a:extLst>
              </p:cNvPr>
              <p:cNvSpPr txBox="1"/>
              <p:nvPr/>
            </p:nvSpPr>
            <p:spPr>
              <a:xfrm>
                <a:off x="7555638" y="3014557"/>
                <a:ext cx="1651035" cy="45595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i="1" dirty="0"/>
                  <a:t>R18 RAN1 </a:t>
                </a:r>
                <a:r>
                  <a:rPr lang="en-US" sz="900" b="1" i="1" dirty="0" err="1"/>
                  <a:t>Func</a:t>
                </a:r>
                <a:r>
                  <a:rPr lang="en-US" sz="900" b="1" i="1" dirty="0"/>
                  <a:t>. Freeze</a:t>
                </a:r>
              </a:p>
              <a:p>
                <a:pPr algn="ctr"/>
                <a:r>
                  <a:rPr lang="en-US" sz="900" b="1" i="1" u="sng" dirty="0">
                    <a:solidFill>
                      <a:srgbClr val="FF0000"/>
                    </a:solidFill>
                  </a:rPr>
                  <a:t>(NO CHANGE)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1CE2C8A-8C50-4CE4-9C95-82E98B21ACF5}"/>
                  </a:ext>
                </a:extLst>
              </p:cNvPr>
              <p:cNvSpPr txBox="1"/>
              <p:nvPr/>
            </p:nvSpPr>
            <p:spPr>
              <a:xfrm>
                <a:off x="8547415" y="4062823"/>
                <a:ext cx="1765249" cy="6269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i="1" dirty="0"/>
                  <a:t>R18 RAN2/3/4 </a:t>
                </a:r>
              </a:p>
              <a:p>
                <a:pPr algn="ctr"/>
                <a:r>
                  <a:rPr lang="en-US" sz="900" b="1" i="1" dirty="0" err="1"/>
                  <a:t>Func</a:t>
                </a:r>
                <a:r>
                  <a:rPr lang="en-US" sz="900" b="1" i="1" dirty="0"/>
                  <a:t>. Freeze</a:t>
                </a:r>
              </a:p>
              <a:p>
                <a:pPr algn="ctr"/>
                <a:r>
                  <a:rPr lang="en-US" sz="900" b="1" i="1" u="sng" dirty="0">
                    <a:solidFill>
                      <a:srgbClr val="FF0000"/>
                    </a:solidFill>
                  </a:rPr>
                  <a:t>(NO CHANGE)</a:t>
                </a:r>
              </a:p>
            </p:txBody>
          </p:sp>
          <p:sp>
            <p:nvSpPr>
              <p:cNvPr id="53" name="Rectangle 65">
                <a:extLst>
                  <a:ext uri="{FF2B5EF4-FFF2-40B4-BE49-F238E27FC236}">
                    <a16:creationId xmlns:a16="http://schemas.microsoft.com/office/drawing/2014/main" id="{232EB85C-523E-4437-9E39-78648601A2BF}"/>
                  </a:ext>
                </a:extLst>
              </p:cNvPr>
              <p:cNvSpPr/>
              <p:nvPr/>
            </p:nvSpPr>
            <p:spPr bwMode="auto">
              <a:xfrm>
                <a:off x="8455073" y="2584331"/>
                <a:ext cx="932252" cy="385113"/>
              </a:xfrm>
              <a:prstGeom prst="rect">
                <a:avLst/>
              </a:prstGeom>
              <a:pattFill prst="pct70">
                <a:fgClr>
                  <a:srgbClr val="FFC000"/>
                </a:fgClr>
                <a:bgClr>
                  <a:schemeClr val="bg1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</a:rPr>
                  <a:t>R18 </a:t>
                </a:r>
                <a:r>
                  <a:rPr kumimoji="0" lang="en-US" sz="900" b="1" i="0" u="none" strike="noStrike" cap="none" normalizeH="0" baseline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</a:rPr>
                  <a:t>Maint</a:t>
                </a:r>
                <a:endParaRPr kumimoji="0" lang="en-US" sz="9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Rectangle 66">
                <a:extLst>
                  <a:ext uri="{FF2B5EF4-FFF2-40B4-BE49-F238E27FC236}">
                    <a16:creationId xmlns:a16="http://schemas.microsoft.com/office/drawing/2014/main" id="{6E1E3AF7-5AFD-48B7-9863-027B71FD149A}"/>
                  </a:ext>
                </a:extLst>
              </p:cNvPr>
              <p:cNvSpPr/>
              <p:nvPr/>
            </p:nvSpPr>
            <p:spPr bwMode="auto">
              <a:xfrm>
                <a:off x="9431868" y="3620234"/>
                <a:ext cx="965460" cy="368978"/>
              </a:xfrm>
              <a:prstGeom prst="rect">
                <a:avLst/>
              </a:prstGeom>
              <a:pattFill prst="pct70">
                <a:fgClr>
                  <a:srgbClr val="FFC000"/>
                </a:fgClr>
                <a:bgClr>
                  <a:schemeClr val="bg1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</a:rPr>
                  <a:t>R18 </a:t>
                </a:r>
                <a:r>
                  <a:rPr kumimoji="0" lang="en-US" sz="900" b="1" i="0" u="none" strike="noStrike" cap="none" normalizeH="0" baseline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charset="0"/>
                  </a:rPr>
                  <a:t>Maint</a:t>
                </a:r>
                <a:endParaRPr kumimoji="0" lang="en-US" sz="9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55" name="Group 95">
                <a:extLst>
                  <a:ext uri="{FF2B5EF4-FFF2-40B4-BE49-F238E27FC236}">
                    <a16:creationId xmlns:a16="http://schemas.microsoft.com/office/drawing/2014/main" id="{A9E4EC6A-76B8-4780-B666-F577B67FAA44}"/>
                  </a:ext>
                </a:extLst>
              </p:cNvPr>
              <p:cNvGrpSpPr/>
              <p:nvPr/>
            </p:nvGrpSpPr>
            <p:grpSpPr>
              <a:xfrm>
                <a:off x="1624841" y="1587114"/>
                <a:ext cx="3896235" cy="701898"/>
                <a:chOff x="1624841" y="1587114"/>
                <a:chExt cx="3896235" cy="701898"/>
              </a:xfrm>
            </p:grpSpPr>
            <p:sp>
              <p:nvSpPr>
                <p:cNvPr id="66" name="Rectangle 89">
                  <a:extLst>
                    <a:ext uri="{FF2B5EF4-FFF2-40B4-BE49-F238E27FC236}">
                      <a16:creationId xmlns:a16="http://schemas.microsoft.com/office/drawing/2014/main" id="{5F69CE14-C646-443F-A140-59EE003F1266}"/>
                    </a:ext>
                  </a:extLst>
                </p:cNvPr>
                <p:cNvSpPr/>
                <p:nvPr/>
              </p:nvSpPr>
              <p:spPr bwMode="auto">
                <a:xfrm>
                  <a:off x="1624841" y="1587114"/>
                  <a:ext cx="3896235" cy="363819"/>
                </a:xfrm>
                <a:prstGeom prst="rect">
                  <a:avLst/>
                </a:prstGeom>
                <a:solidFill>
                  <a:srgbClr val="CC00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200" b="1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charset="0"/>
                    </a:rPr>
                    <a:t>2022</a:t>
                  </a:r>
                </a:p>
              </p:txBody>
            </p:sp>
            <p:sp>
              <p:nvSpPr>
                <p:cNvPr id="67" name="Rectangle 90">
                  <a:extLst>
                    <a:ext uri="{FF2B5EF4-FFF2-40B4-BE49-F238E27FC236}">
                      <a16:creationId xmlns:a16="http://schemas.microsoft.com/office/drawing/2014/main" id="{3EB2B6C0-19CF-41A9-981B-02B27C0C9992}"/>
                    </a:ext>
                  </a:extLst>
                </p:cNvPr>
                <p:cNvSpPr/>
                <p:nvPr/>
              </p:nvSpPr>
              <p:spPr bwMode="auto">
                <a:xfrm>
                  <a:off x="1624841" y="1950933"/>
                  <a:ext cx="1026513" cy="33807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5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Q1</a:t>
                  </a:r>
                </a:p>
              </p:txBody>
            </p:sp>
            <p:sp>
              <p:nvSpPr>
                <p:cNvPr id="68" name="Rectangle 91">
                  <a:extLst>
                    <a:ext uri="{FF2B5EF4-FFF2-40B4-BE49-F238E27FC236}">
                      <a16:creationId xmlns:a16="http://schemas.microsoft.com/office/drawing/2014/main" id="{0E0800E7-E394-4CFC-91EB-A1E96E6C40BF}"/>
                    </a:ext>
                  </a:extLst>
                </p:cNvPr>
                <p:cNvSpPr/>
                <p:nvPr/>
              </p:nvSpPr>
              <p:spPr bwMode="auto">
                <a:xfrm>
                  <a:off x="2651355" y="1946998"/>
                  <a:ext cx="911521" cy="33807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5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Q2</a:t>
                  </a:r>
                </a:p>
              </p:txBody>
            </p:sp>
            <p:sp>
              <p:nvSpPr>
                <p:cNvPr id="69" name="Rectangle 92">
                  <a:extLst>
                    <a:ext uri="{FF2B5EF4-FFF2-40B4-BE49-F238E27FC236}">
                      <a16:creationId xmlns:a16="http://schemas.microsoft.com/office/drawing/2014/main" id="{4CCC6B63-D573-4172-9AE8-8893E002384F}"/>
                    </a:ext>
                  </a:extLst>
                </p:cNvPr>
                <p:cNvSpPr/>
                <p:nvPr/>
              </p:nvSpPr>
              <p:spPr bwMode="auto">
                <a:xfrm>
                  <a:off x="3559579" y="1950930"/>
                  <a:ext cx="952930" cy="33807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5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Q3</a:t>
                  </a:r>
                </a:p>
              </p:txBody>
            </p:sp>
            <p:sp>
              <p:nvSpPr>
                <p:cNvPr id="70" name="Rectangle 93">
                  <a:extLst>
                    <a:ext uri="{FF2B5EF4-FFF2-40B4-BE49-F238E27FC236}">
                      <a16:creationId xmlns:a16="http://schemas.microsoft.com/office/drawing/2014/main" id="{B53489C8-6F8F-4F2A-B6B8-F0CB0DCD0F53}"/>
                    </a:ext>
                  </a:extLst>
                </p:cNvPr>
                <p:cNvSpPr/>
                <p:nvPr/>
              </p:nvSpPr>
              <p:spPr bwMode="auto">
                <a:xfrm>
                  <a:off x="4518544" y="1950932"/>
                  <a:ext cx="1002517" cy="338077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5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Q4</a:t>
                  </a:r>
                </a:p>
              </p:txBody>
            </p:sp>
          </p:grpSp>
          <p:sp>
            <p:nvSpPr>
              <p:cNvPr id="56" name="Rectangle 97">
                <a:extLst>
                  <a:ext uri="{FF2B5EF4-FFF2-40B4-BE49-F238E27FC236}">
                    <a16:creationId xmlns:a16="http://schemas.microsoft.com/office/drawing/2014/main" id="{CE64C879-6A22-46B8-BCBB-5CA4DB2127A3}"/>
                  </a:ext>
                </a:extLst>
              </p:cNvPr>
              <p:cNvSpPr/>
              <p:nvPr/>
            </p:nvSpPr>
            <p:spPr bwMode="auto">
              <a:xfrm>
                <a:off x="5496925" y="1590881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2023</a:t>
                </a:r>
              </a:p>
            </p:txBody>
          </p:sp>
          <p:sp>
            <p:nvSpPr>
              <p:cNvPr id="57" name="Rectangle 98">
                <a:extLst>
                  <a:ext uri="{FF2B5EF4-FFF2-40B4-BE49-F238E27FC236}">
                    <a16:creationId xmlns:a16="http://schemas.microsoft.com/office/drawing/2014/main" id="{63BDA0C2-64D9-491F-A800-7AEE0B82D92A}"/>
                  </a:ext>
                </a:extLst>
              </p:cNvPr>
              <p:cNvSpPr/>
              <p:nvPr/>
            </p:nvSpPr>
            <p:spPr bwMode="auto">
              <a:xfrm>
                <a:off x="5496925" y="1944761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58" name="Rectangle 99">
                <a:extLst>
                  <a:ext uri="{FF2B5EF4-FFF2-40B4-BE49-F238E27FC236}">
                    <a16:creationId xmlns:a16="http://schemas.microsoft.com/office/drawing/2014/main" id="{F00B3DE4-C7D4-40AB-9651-987861975B89}"/>
                  </a:ext>
                </a:extLst>
              </p:cNvPr>
              <p:cNvSpPr/>
              <p:nvPr/>
            </p:nvSpPr>
            <p:spPr bwMode="auto">
              <a:xfrm>
                <a:off x="6523439" y="1950765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59" name="Rectangle 100">
                <a:extLst>
                  <a:ext uri="{FF2B5EF4-FFF2-40B4-BE49-F238E27FC236}">
                    <a16:creationId xmlns:a16="http://schemas.microsoft.com/office/drawing/2014/main" id="{150E296A-5118-4802-B248-3692FE1CD251}"/>
                  </a:ext>
                </a:extLst>
              </p:cNvPr>
              <p:cNvSpPr/>
              <p:nvPr/>
            </p:nvSpPr>
            <p:spPr bwMode="auto">
              <a:xfrm>
                <a:off x="7431663" y="1944758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60" name="Rectangle 101">
                <a:extLst>
                  <a:ext uri="{FF2B5EF4-FFF2-40B4-BE49-F238E27FC236}">
                    <a16:creationId xmlns:a16="http://schemas.microsoft.com/office/drawing/2014/main" id="{83E56D68-2960-4E79-8F9D-7CA2DB6082F9}"/>
                  </a:ext>
                </a:extLst>
              </p:cNvPr>
              <p:cNvSpPr/>
              <p:nvPr/>
            </p:nvSpPr>
            <p:spPr bwMode="auto">
              <a:xfrm>
                <a:off x="8390628" y="1944760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  <p:sp>
            <p:nvSpPr>
              <p:cNvPr id="61" name="Rectangle 103">
                <a:extLst>
                  <a:ext uri="{FF2B5EF4-FFF2-40B4-BE49-F238E27FC236}">
                    <a16:creationId xmlns:a16="http://schemas.microsoft.com/office/drawing/2014/main" id="{B7BC3FDE-9F69-425C-B716-7212AD519B57}"/>
                  </a:ext>
                </a:extLst>
              </p:cNvPr>
              <p:cNvSpPr/>
              <p:nvPr/>
            </p:nvSpPr>
            <p:spPr bwMode="auto">
              <a:xfrm>
                <a:off x="9393145" y="159193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2024</a:t>
                </a:r>
              </a:p>
            </p:txBody>
          </p:sp>
          <p:sp>
            <p:nvSpPr>
              <p:cNvPr id="62" name="Rectangle 104">
                <a:extLst>
                  <a:ext uri="{FF2B5EF4-FFF2-40B4-BE49-F238E27FC236}">
                    <a16:creationId xmlns:a16="http://schemas.microsoft.com/office/drawing/2014/main" id="{A94B8068-CBA5-4C8B-BB1F-0451DAC90415}"/>
                  </a:ext>
                </a:extLst>
              </p:cNvPr>
              <p:cNvSpPr/>
              <p:nvPr/>
            </p:nvSpPr>
            <p:spPr bwMode="auto">
              <a:xfrm>
                <a:off x="9393145" y="1945814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63" name="Rectangle 105">
                <a:extLst>
                  <a:ext uri="{FF2B5EF4-FFF2-40B4-BE49-F238E27FC236}">
                    <a16:creationId xmlns:a16="http://schemas.microsoft.com/office/drawing/2014/main" id="{3B12D46F-6C4B-450E-A890-187960AB59FD}"/>
                  </a:ext>
                </a:extLst>
              </p:cNvPr>
              <p:cNvSpPr/>
              <p:nvPr/>
            </p:nvSpPr>
            <p:spPr bwMode="auto">
              <a:xfrm>
                <a:off x="10419659" y="195181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64" name="Rectangle 106">
                <a:extLst>
                  <a:ext uri="{FF2B5EF4-FFF2-40B4-BE49-F238E27FC236}">
                    <a16:creationId xmlns:a16="http://schemas.microsoft.com/office/drawing/2014/main" id="{F8A11CB2-A800-4BAE-8198-C7BDBFEFA147}"/>
                  </a:ext>
                </a:extLst>
              </p:cNvPr>
              <p:cNvSpPr/>
              <p:nvPr/>
            </p:nvSpPr>
            <p:spPr bwMode="auto">
              <a:xfrm>
                <a:off x="11327883" y="1945811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65" name="Rectangle 107">
                <a:extLst>
                  <a:ext uri="{FF2B5EF4-FFF2-40B4-BE49-F238E27FC236}">
                    <a16:creationId xmlns:a16="http://schemas.microsoft.com/office/drawing/2014/main" id="{55C0F344-C4E0-4265-8222-2D01927B1B57}"/>
                  </a:ext>
                </a:extLst>
              </p:cNvPr>
              <p:cNvSpPr/>
              <p:nvPr/>
            </p:nvSpPr>
            <p:spPr bwMode="auto">
              <a:xfrm>
                <a:off x="12286848" y="1945813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71" name="Rectangle 44">
              <a:extLst>
                <a:ext uri="{FF2B5EF4-FFF2-40B4-BE49-F238E27FC236}">
                  <a16:creationId xmlns:a16="http://schemas.microsoft.com/office/drawing/2014/main" id="{45BE3D10-BD50-4C88-9AE7-1E5A4838AF4A}"/>
                </a:ext>
              </a:extLst>
            </p:cNvPr>
            <p:cNvSpPr/>
            <p:nvPr/>
          </p:nvSpPr>
          <p:spPr bwMode="auto">
            <a:xfrm>
              <a:off x="797068" y="4845301"/>
              <a:ext cx="5806822" cy="3850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SA2 / SA stage 2 R18</a:t>
              </a: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C412C17-1C77-4382-8AB6-D939FEC79082}"/>
                </a:ext>
              </a:extLst>
            </p:cNvPr>
            <p:cNvSpPr txBox="1"/>
            <p:nvPr/>
          </p:nvSpPr>
          <p:spPr>
            <a:xfrm>
              <a:off x="5799601" y="5331043"/>
              <a:ext cx="1711238" cy="4559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/>
                <a:t>R18 SA2 </a:t>
              </a:r>
              <a:r>
                <a:rPr lang="en-US" sz="900" b="1" i="1" dirty="0" err="1"/>
                <a:t>Func</a:t>
              </a:r>
              <a:r>
                <a:rPr lang="en-US" sz="900" b="1" i="1" dirty="0"/>
                <a:t>. Freeze</a:t>
              </a:r>
            </a:p>
            <a:p>
              <a:pPr algn="ctr"/>
              <a:r>
                <a:rPr lang="en-US" sz="900" b="1" i="1" u="sng" dirty="0">
                  <a:solidFill>
                    <a:srgbClr val="FF0000"/>
                  </a:solidFill>
                </a:rPr>
                <a:t>(+3 Month)</a:t>
              </a:r>
            </a:p>
          </p:txBody>
        </p:sp>
        <p:sp>
          <p:nvSpPr>
            <p:cNvPr id="73" name="Rectangle 47">
              <a:extLst>
                <a:ext uri="{FF2B5EF4-FFF2-40B4-BE49-F238E27FC236}">
                  <a16:creationId xmlns:a16="http://schemas.microsoft.com/office/drawing/2014/main" id="{CD7F7D34-2EA7-4ACF-A7FD-2E5343A23DAF}"/>
                </a:ext>
              </a:extLst>
            </p:cNvPr>
            <p:cNvSpPr/>
            <p:nvPr/>
          </p:nvSpPr>
          <p:spPr bwMode="auto">
            <a:xfrm>
              <a:off x="797069" y="5757359"/>
              <a:ext cx="880887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50" b="1" dirty="0">
                  <a:latin typeface="Arial" charset="0"/>
                </a:rPr>
                <a:t>3GPP SA/CT  R</a:t>
              </a: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18</a:t>
              </a: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8728395" y="6229841"/>
              <a:ext cx="1755098" cy="6269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u="sng" dirty="0"/>
                <a:t>R18 SA/CT Stage 3 Functional Freeze</a:t>
              </a:r>
            </a:p>
            <a:p>
              <a:pPr algn="ctr"/>
              <a:r>
                <a:rPr lang="en-US" sz="900" b="1" i="1" u="sng" dirty="0">
                  <a:solidFill>
                    <a:srgbClr val="FF0000"/>
                  </a:solidFill>
                </a:rPr>
                <a:t>(+3 Month)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9086825" y="3313134"/>
              <a:ext cx="1160616" cy="6269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u="sng" dirty="0"/>
                <a:t>R18 ASN.1 </a:t>
              </a:r>
            </a:p>
            <a:p>
              <a:pPr algn="ctr"/>
              <a:r>
                <a:rPr lang="en-US" sz="900" b="1" u="sng" dirty="0"/>
                <a:t>first</a:t>
              </a:r>
            </a:p>
            <a:p>
              <a:pPr algn="ctr"/>
              <a:r>
                <a:rPr lang="en-US" sz="900" b="1" u="sng" dirty="0"/>
                <a:t>Review </a:t>
              </a:r>
            </a:p>
          </p:txBody>
        </p:sp>
        <p:cxnSp>
          <p:nvCxnSpPr>
            <p:cNvPr id="76" name="Straight Connector 50">
              <a:extLst>
                <a:ext uri="{FF2B5EF4-FFF2-40B4-BE49-F238E27FC236}">
                  <a16:creationId xmlns:a16="http://schemas.microsoft.com/office/drawing/2014/main" id="{21D3CFBF-FA92-4B7E-BBCF-F52271A045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505552" y="1528969"/>
              <a:ext cx="49646" cy="480636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9654271" y="5656021"/>
              <a:ext cx="1908189" cy="6269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u="sng" dirty="0"/>
                <a:t>R18 CT/SA </a:t>
              </a:r>
            </a:p>
            <a:p>
              <a:pPr algn="ctr"/>
              <a:r>
                <a:rPr lang="en-US" sz="900" b="1" i="1" u="sng" dirty="0"/>
                <a:t>ASN.1 &amp; </a:t>
              </a:r>
              <a:r>
                <a:rPr lang="en-US" sz="900" b="1" i="1" u="sng" dirty="0" err="1"/>
                <a:t>OpenAPI</a:t>
              </a:r>
              <a:r>
                <a:rPr lang="en-US" sz="900" b="1" i="1" u="sng" dirty="0"/>
                <a:t>  freeze</a:t>
              </a:r>
            </a:p>
            <a:p>
              <a:pPr algn="ctr"/>
              <a:r>
                <a:rPr lang="en-US" sz="900" b="1" i="1" u="sng" dirty="0">
                  <a:solidFill>
                    <a:srgbClr val="FF0000"/>
                  </a:solidFill>
                </a:rPr>
                <a:t>(+3 Month)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D2D3F19-AB4A-4EF1-9A71-1EF0EFFBAF3C}"/>
                </a:ext>
              </a:extLst>
            </p:cNvPr>
            <p:cNvSpPr txBox="1"/>
            <p:nvPr/>
          </p:nvSpPr>
          <p:spPr>
            <a:xfrm>
              <a:off x="10062912" y="3313134"/>
              <a:ext cx="1160616" cy="455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u="sng" dirty="0"/>
                <a:t>R18 ASN.1 </a:t>
              </a:r>
            </a:p>
            <a:p>
              <a:pPr algn="ctr"/>
              <a:r>
                <a:rPr lang="en-US" sz="900" b="1" u="sng" dirty="0"/>
                <a:t>Freeze</a:t>
              </a:r>
            </a:p>
          </p:txBody>
        </p:sp>
      </p:grpSp>
      <p:sp>
        <p:nvSpPr>
          <p:cNvPr id="81" name="Star: 5 Points 36">
            <a:extLst>
              <a:ext uri="{FF2B5EF4-FFF2-40B4-BE49-F238E27FC236}">
                <a16:creationId xmlns:a16="http://schemas.microsoft.com/office/drawing/2014/main" id="{19F9BD2F-46D8-43B5-A7A0-BBB86F6215E4}"/>
              </a:ext>
            </a:extLst>
          </p:cNvPr>
          <p:cNvSpPr/>
          <p:nvPr/>
        </p:nvSpPr>
        <p:spPr bwMode="auto">
          <a:xfrm>
            <a:off x="4706410" y="1443471"/>
            <a:ext cx="465404" cy="394386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B87056-FCC9-481B-AC57-CD561AF480D7}"/>
              </a:ext>
            </a:extLst>
          </p:cNvPr>
          <p:cNvSpPr txBox="1"/>
          <p:nvPr/>
        </p:nvSpPr>
        <p:spPr>
          <a:xfrm>
            <a:off x="4223054" y="1148108"/>
            <a:ext cx="1349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We are here</a:t>
            </a:r>
          </a:p>
        </p:txBody>
      </p:sp>
      <p:sp>
        <p:nvSpPr>
          <p:cNvPr id="83" name="Arrow: Up 77">
            <a:extLst>
              <a:ext uri="{FF2B5EF4-FFF2-40B4-BE49-F238E27FC236}">
                <a16:creationId xmlns:a16="http://schemas.microsoft.com/office/drawing/2014/main" id="{11E1A3FF-1CC8-40B0-9B56-4CEA1F9A0BB1}"/>
              </a:ext>
            </a:extLst>
          </p:cNvPr>
          <p:cNvSpPr/>
          <p:nvPr/>
        </p:nvSpPr>
        <p:spPr bwMode="auto">
          <a:xfrm flipV="1">
            <a:off x="6370328" y="1538411"/>
            <a:ext cx="210339" cy="337833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ECB0261-3E21-4707-BFCD-FC85C9C723C6}"/>
              </a:ext>
            </a:extLst>
          </p:cNvPr>
          <p:cNvSpPr txBox="1"/>
          <p:nvPr/>
        </p:nvSpPr>
        <p:spPr>
          <a:xfrm>
            <a:off x="5589841" y="933800"/>
            <a:ext cx="1791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800BE"/>
                </a:solidFill>
              </a:rPr>
              <a:t>R19 Workshop</a:t>
            </a:r>
          </a:p>
          <a:p>
            <a:pPr algn="ctr"/>
            <a:r>
              <a:rPr lang="en-US" sz="1200" b="1" dirty="0">
                <a:solidFill>
                  <a:srgbClr val="C800BE"/>
                </a:solidFill>
              </a:rPr>
              <a:t>(TBD: after RAN1#113 or </a:t>
            </a:r>
            <a:br>
              <a:rPr lang="en-US" sz="1200" b="1" dirty="0">
                <a:solidFill>
                  <a:srgbClr val="C800BE"/>
                </a:solidFill>
              </a:rPr>
            </a:br>
            <a:r>
              <a:rPr lang="en-US" sz="1200" b="1" dirty="0">
                <a:solidFill>
                  <a:srgbClr val="C800BE"/>
                </a:solidFill>
              </a:rPr>
              <a:t>with RAN#100)</a:t>
            </a:r>
          </a:p>
        </p:txBody>
      </p:sp>
      <p:sp>
        <p:nvSpPr>
          <p:cNvPr id="87" name="Arrow: Up 77">
            <a:extLst>
              <a:ext uri="{FF2B5EF4-FFF2-40B4-BE49-F238E27FC236}">
                <a16:creationId xmlns:a16="http://schemas.microsoft.com/office/drawing/2014/main" id="{11E1A3FF-1CC8-40B0-9B56-4CEA1F9A0BB1}"/>
              </a:ext>
            </a:extLst>
          </p:cNvPr>
          <p:cNvSpPr/>
          <p:nvPr/>
        </p:nvSpPr>
        <p:spPr bwMode="auto">
          <a:xfrm flipV="1">
            <a:off x="8025397" y="1538411"/>
            <a:ext cx="210339" cy="337833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ECB0261-3E21-4707-BFCD-FC85C9C723C6}"/>
              </a:ext>
            </a:extLst>
          </p:cNvPr>
          <p:cNvSpPr txBox="1"/>
          <p:nvPr/>
        </p:nvSpPr>
        <p:spPr>
          <a:xfrm>
            <a:off x="7658737" y="1106332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800BE"/>
                </a:solidFill>
              </a:rPr>
              <a:t>R19 </a:t>
            </a:r>
            <a:r>
              <a:rPr lang="en-US" sz="1200" b="1" dirty="0" err="1">
                <a:solidFill>
                  <a:srgbClr val="C800BE"/>
                </a:solidFill>
              </a:rPr>
              <a:t>Pkg</a:t>
            </a:r>
            <a:br>
              <a:rPr lang="en-US" sz="1200" b="1" dirty="0">
                <a:solidFill>
                  <a:srgbClr val="C800BE"/>
                </a:solidFill>
              </a:rPr>
            </a:br>
            <a:r>
              <a:rPr lang="en-US" sz="1200" b="1" dirty="0">
                <a:solidFill>
                  <a:srgbClr val="C800BE"/>
                </a:solidFill>
              </a:rPr>
              <a:t>(RAN1/2/3)</a:t>
            </a:r>
          </a:p>
        </p:txBody>
      </p:sp>
      <p:sp>
        <p:nvSpPr>
          <p:cNvPr id="89" name="Arrow: Up 77">
            <a:extLst>
              <a:ext uri="{FF2B5EF4-FFF2-40B4-BE49-F238E27FC236}">
                <a16:creationId xmlns:a16="http://schemas.microsoft.com/office/drawing/2014/main" id="{11E1A3FF-1CC8-40B0-9B56-4CEA1F9A0BB1}"/>
              </a:ext>
            </a:extLst>
          </p:cNvPr>
          <p:cNvSpPr/>
          <p:nvPr/>
        </p:nvSpPr>
        <p:spPr bwMode="auto">
          <a:xfrm flipV="1">
            <a:off x="8884675" y="1529455"/>
            <a:ext cx="210339" cy="337833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ECB0261-3E21-4707-BFCD-FC85C9C723C6}"/>
              </a:ext>
            </a:extLst>
          </p:cNvPr>
          <p:cNvSpPr txBox="1"/>
          <p:nvPr/>
        </p:nvSpPr>
        <p:spPr>
          <a:xfrm>
            <a:off x="8653469" y="1097376"/>
            <a:ext cx="692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800BE"/>
                </a:solidFill>
              </a:rPr>
              <a:t>R19 </a:t>
            </a:r>
            <a:r>
              <a:rPr lang="en-US" sz="1200" b="1" dirty="0" err="1">
                <a:solidFill>
                  <a:srgbClr val="C800BE"/>
                </a:solidFill>
              </a:rPr>
              <a:t>Pkg</a:t>
            </a:r>
            <a:endParaRPr lang="en-US" sz="1200" b="1" dirty="0">
              <a:solidFill>
                <a:srgbClr val="C800BE"/>
              </a:solidFill>
            </a:endParaRPr>
          </a:p>
          <a:p>
            <a:pPr algn="ctr"/>
            <a:r>
              <a:rPr lang="en-US" sz="1200" b="1" dirty="0">
                <a:solidFill>
                  <a:srgbClr val="C800BE"/>
                </a:solidFill>
              </a:rPr>
              <a:t>(RAN4)</a:t>
            </a:r>
          </a:p>
        </p:txBody>
      </p:sp>
    </p:spTree>
    <p:extLst>
      <p:ext uri="{BB962C8B-B14F-4D97-AF65-F5344CB8AC3E}">
        <p14:creationId xmlns:p14="http://schemas.microsoft.com/office/powerpoint/2010/main" val="129276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Network energy savings for NR (WID in RP-223540)</a:t>
            </a:r>
          </a:p>
          <a:p>
            <a:r>
              <a:rPr lang="en-US" dirty="0"/>
              <a:t>Expanded and Improved NR Positioning (WID in RP-223549)</a:t>
            </a:r>
          </a:p>
          <a:p>
            <a:r>
              <a:rPr lang="en-US" dirty="0"/>
              <a:t>XR Enhancements for NR (WID in RP-223502)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Rel-18: New Work Items</a:t>
            </a:r>
          </a:p>
        </p:txBody>
      </p:sp>
    </p:spTree>
    <p:extLst>
      <p:ext uri="{BB962C8B-B14F-4D97-AF65-F5344CB8AC3E}">
        <p14:creationId xmlns:p14="http://schemas.microsoft.com/office/powerpoint/2010/main" val="916598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NR network-controlled repeaters (revised WID in RP-223505)</a:t>
            </a:r>
          </a:p>
          <a:p>
            <a:pPr lvl="1"/>
            <a:r>
              <a:rPr lang="en-US" sz="1600" dirty="0"/>
              <a:t>It was decided that power control aspects will not be included as part of the Rel-18 scope</a:t>
            </a:r>
          </a:p>
          <a:p>
            <a:pPr lvl="1"/>
            <a:endParaRPr lang="en-US" sz="1600" dirty="0"/>
          </a:p>
          <a:p>
            <a:r>
              <a:rPr lang="en-US" sz="1800" dirty="0"/>
              <a:t>NR </a:t>
            </a:r>
            <a:r>
              <a:rPr lang="en-US" sz="1800" dirty="0" err="1"/>
              <a:t>sidelink</a:t>
            </a:r>
            <a:r>
              <a:rPr lang="en-US" sz="1800" dirty="0"/>
              <a:t> evolution (revised WID in RP-222806)</a:t>
            </a:r>
          </a:p>
          <a:p>
            <a:pPr lvl="1"/>
            <a:r>
              <a:rPr lang="en-US" sz="1600" dirty="0"/>
              <a:t>Continue the FR2 topic as a “study” only objective from RAN#98-e with both RAN1 and RAN2 involvement</a:t>
            </a:r>
          </a:p>
          <a:p>
            <a:pPr lvl="2"/>
            <a:r>
              <a:rPr lang="en-US" sz="1400" dirty="0"/>
              <a:t>The priority handling of this objective is up to the session chairs in RAN1 and RAN2</a:t>
            </a:r>
          </a:p>
          <a:p>
            <a:pPr lvl="2"/>
            <a:r>
              <a:rPr lang="en-US" sz="1400" dirty="0"/>
              <a:t>The timing to start the RAN2 study is up to RAN2 session chair (e.g., after RAN1 has made some progress)</a:t>
            </a:r>
          </a:p>
          <a:p>
            <a:pPr lvl="1"/>
            <a:r>
              <a:rPr lang="en-US" sz="1600" dirty="0"/>
              <a:t>Revisit the CA objective in March, including the possibility of including it in Rel-18 with minimal WG efforts, or dropping it from Rel-18 but re-consider it in Rel-19</a:t>
            </a:r>
          </a:p>
          <a:p>
            <a:pPr lvl="1"/>
            <a:r>
              <a:rPr lang="en-US" sz="1600" dirty="0"/>
              <a:t>For the SL-U objective, focus on FR1 unlicensed bands (n46 and n96/n102)</a:t>
            </a:r>
          </a:p>
          <a:p>
            <a:pPr lvl="1"/>
            <a:endParaRPr lang="en-US" sz="1600" dirty="0"/>
          </a:p>
          <a:p>
            <a:r>
              <a:rPr lang="en-US" sz="1800" dirty="0"/>
              <a:t>NR NTN (Non-Terrestrial Networks) enhancements (revised WID in RP-223534)</a:t>
            </a:r>
          </a:p>
          <a:p>
            <a:pPr lvl="1"/>
            <a:r>
              <a:rPr lang="en-US" sz="1600" dirty="0"/>
              <a:t>RAN to prioritize the specification of necessary enhancements to multi-RTT to support the network verified UE location in NTN assuming a single satellite in view [RAN1, 2, 3, 4]</a:t>
            </a:r>
          </a:p>
          <a:p>
            <a:pPr lvl="1"/>
            <a:endParaRPr lang="en-US" sz="1600" dirty="0"/>
          </a:p>
          <a:p>
            <a:r>
              <a:rPr lang="en-US" sz="1800" dirty="0"/>
              <a:t>Enhanced support of reduced capability NR devices (revised WID in RP-223544)</a:t>
            </a:r>
          </a:p>
          <a:p>
            <a:pPr lvl="1"/>
            <a:r>
              <a:rPr lang="en-US" sz="1600" dirty="0"/>
              <a:t>Support of additional separate early indication(s) has been included as part of objective for UE BB bandwidth reduction [RAN1, RAN2]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Rel-18: Existing Work Items (1/2)</a:t>
            </a:r>
          </a:p>
        </p:txBody>
      </p:sp>
    </p:spTree>
    <p:extLst>
      <p:ext uri="{BB962C8B-B14F-4D97-AF65-F5344CB8AC3E}">
        <p14:creationId xmlns:p14="http://schemas.microsoft.com/office/powerpoint/2010/main" val="3518691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MIMO Evolution for Downlink and Uplink (revised WID in RP-223276 – no impact on RAN1 objective)</a:t>
            </a:r>
          </a:p>
          <a:p>
            <a:pPr lvl="1"/>
            <a:r>
              <a:rPr lang="en-US" sz="1600" dirty="0"/>
              <a:t>On the scope/workload issue on Rel-18 NR MIMO evolution for downlink and uplink WI, no RAN-level action is needed at RAN#98</a:t>
            </a:r>
          </a:p>
          <a:p>
            <a:pPr lvl="1"/>
            <a:endParaRPr lang="en-US" sz="1600" dirty="0"/>
          </a:p>
          <a:p>
            <a:r>
              <a:rPr lang="en-US" sz="1800" dirty="0"/>
              <a:t>Multi-carrier Enhancement</a:t>
            </a:r>
          </a:p>
          <a:p>
            <a:pPr lvl="1"/>
            <a:r>
              <a:rPr lang="en-US" sz="1600" dirty="0"/>
              <a:t>It is confirmed by RAN/RAN1 chairs that additional 1 TU is allocated to Rel-18 MC </a:t>
            </a:r>
            <a:r>
              <a:rPr lang="en-US" sz="1600" dirty="0" err="1"/>
              <a:t>enh</a:t>
            </a:r>
            <a:r>
              <a:rPr lang="en-US" sz="1600" dirty="0"/>
              <a:t> WI for RAN1 in Q1 2023 (RAN1#112 meeting) by using one of RAN1 reserved TUs</a:t>
            </a:r>
          </a:p>
          <a:p>
            <a:pPr lvl="1"/>
            <a:r>
              <a:rPr lang="en-US" sz="1600" dirty="0"/>
              <a:t>Despite a lengthy discussion, there was no decision on the </a:t>
            </a:r>
            <a:r>
              <a:rPr lang="en-US" sz="1600" dirty="0" err="1"/>
              <a:t>bitwidth</a:t>
            </a:r>
            <a:r>
              <a:rPr lang="en-US" sz="1600" dirty="0"/>
              <a:t>/type of </a:t>
            </a:r>
            <a:r>
              <a:rPr lang="it-IT" sz="1600" dirty="0"/>
              <a:t>UL/SUL indicator in DCI format 0_X</a:t>
            </a:r>
          </a:p>
          <a:p>
            <a:pPr lvl="1"/>
            <a:endParaRPr lang="en-US" sz="1600" dirty="0"/>
          </a:p>
          <a:p>
            <a:r>
              <a:rPr lang="en-US" sz="1800" dirty="0"/>
              <a:t>Study on Artificial Intelligence (AI)/Machine Learning (ML) for NR air interface</a:t>
            </a:r>
          </a:p>
          <a:p>
            <a:pPr lvl="1"/>
            <a:r>
              <a:rPr lang="en-US" sz="1600" dirty="0"/>
              <a:t>Representative sub use cases according to RAN1 were confirmed in RAN</a:t>
            </a:r>
          </a:p>
          <a:p>
            <a:pPr lvl="1"/>
            <a:r>
              <a:rPr lang="en-US" sz="1600" dirty="0"/>
              <a:t>No RAN guidance on the issue of “For BM-Case1 and BM-Case2, beams in Set A and Set B should be in the same Frequency Range”</a:t>
            </a:r>
          </a:p>
          <a:p>
            <a:pPr lvl="1"/>
            <a:r>
              <a:rPr lang="en-US" sz="1600" dirty="0"/>
              <a:t>Work arrangement on about what to be discussed or what to be prioritized is up to WGs</a:t>
            </a:r>
          </a:p>
          <a:p>
            <a:pPr lvl="1"/>
            <a:endParaRPr lang="en-US" sz="16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Rel-18: Existing Work Items (2/3)</a:t>
            </a:r>
          </a:p>
        </p:txBody>
      </p:sp>
    </p:spTree>
    <p:extLst>
      <p:ext uri="{BB962C8B-B14F-4D97-AF65-F5344CB8AC3E}">
        <p14:creationId xmlns:p14="http://schemas.microsoft.com/office/powerpoint/2010/main" val="900596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Other revised work items (no impact on RAN1 objective)</a:t>
            </a:r>
          </a:p>
          <a:p>
            <a:pPr lvl="1"/>
            <a:r>
              <a:rPr lang="en-US" sz="1600" dirty="0"/>
              <a:t>NR Support for </a:t>
            </a:r>
            <a:r>
              <a:rPr lang="en-US" sz="1600" dirty="0" err="1"/>
              <a:t>Uncrewed</a:t>
            </a:r>
            <a:r>
              <a:rPr lang="en-US" sz="1600" dirty="0"/>
              <a:t> Aerial Vehicles (revised WID in RP-223545)</a:t>
            </a:r>
          </a:p>
          <a:p>
            <a:pPr lvl="1"/>
            <a:r>
              <a:rPr lang="en-US" sz="1600" dirty="0" err="1"/>
              <a:t>IoT</a:t>
            </a:r>
            <a:r>
              <a:rPr lang="en-US" sz="1600" dirty="0"/>
              <a:t> NTN enhancements (revised WID in RP-223519)</a:t>
            </a:r>
          </a:p>
          <a:p>
            <a:pPr lvl="1"/>
            <a:r>
              <a:rPr lang="en-US" sz="1600" dirty="0"/>
              <a:t>Further NR mobility enhancements (revised WID in RP-223520)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Rel-18: Existing Work Items (3/3)</a:t>
            </a:r>
          </a:p>
        </p:txBody>
      </p:sp>
    </p:spTree>
    <p:extLst>
      <p:ext uri="{BB962C8B-B14F-4D97-AF65-F5344CB8AC3E}">
        <p14:creationId xmlns:p14="http://schemas.microsoft.com/office/powerpoint/2010/main" val="1283627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16783</TotalTime>
  <Words>880</Words>
  <Application>Microsoft Office PowerPoint</Application>
  <PresentationFormat>Widescreen</PresentationFormat>
  <Paragraphs>110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微软雅黑</vt:lpstr>
      <vt:lpstr>Arial</vt:lpstr>
      <vt:lpstr>Arial Black</vt:lpstr>
      <vt:lpstr>Calibri</vt:lpstr>
      <vt:lpstr>Times New Roman</vt:lpstr>
      <vt:lpstr>3gpp</vt:lpstr>
      <vt:lpstr>Highlights from RAN#98-e</vt:lpstr>
      <vt:lpstr>LTE and NR CRs</vt:lpstr>
      <vt:lpstr>RAN Planning (1/2)</vt:lpstr>
      <vt:lpstr>RAN Planning (2/2)</vt:lpstr>
      <vt:lpstr>Rel-18: New Work Items</vt:lpstr>
      <vt:lpstr>Rel-18: Existing Work Items (1/2)</vt:lpstr>
      <vt:lpstr>Rel-18: Existing Work Items (2/3)</vt:lpstr>
      <vt:lpstr>Rel-18: Existing Work Items (3/3)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R5-228058</cp:lastModifiedBy>
  <cp:revision>846</cp:revision>
  <cp:lastPrinted>2016-09-15T08:31:00Z</cp:lastPrinted>
  <dcterms:created xsi:type="dcterms:W3CDTF">2009-11-27T05:15:00Z</dcterms:created>
  <dcterms:modified xsi:type="dcterms:W3CDTF">2023-02-20T15:17:47Z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