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20"/>
  </p:notesMasterIdLst>
  <p:handoutMasterIdLst>
    <p:handoutMasterId r:id="rId21"/>
  </p:handoutMasterIdLst>
  <p:sldIdLst>
    <p:sldId id="303" r:id="rId5"/>
    <p:sldId id="304" r:id="rId6"/>
    <p:sldId id="305" r:id="rId7"/>
    <p:sldId id="329" r:id="rId8"/>
    <p:sldId id="307" r:id="rId9"/>
    <p:sldId id="985" r:id="rId10"/>
    <p:sldId id="324" r:id="rId11"/>
    <p:sldId id="990" r:id="rId12"/>
    <p:sldId id="988" r:id="rId13"/>
    <p:sldId id="322" r:id="rId14"/>
    <p:sldId id="331" r:id="rId15"/>
    <p:sldId id="323" r:id="rId16"/>
    <p:sldId id="326" r:id="rId17"/>
    <p:sldId id="332" r:id="rId18"/>
    <p:sldId id="987"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4" autoAdjust="0"/>
    <p:restoredTop sz="93979" autoAdjust="0"/>
  </p:normalViewPr>
  <p:slideViewPr>
    <p:cSldViewPr snapToGrid="0">
      <p:cViewPr varScale="1">
        <p:scale>
          <a:sx n="103" d="100"/>
          <a:sy n="103" d="100"/>
        </p:scale>
        <p:origin x="240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D1E2AC7-8A99-4C93-922D-22B26B6BA756}"/>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68F84C71-966F-4009-A253-5DF57D946E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CC825C06-8C52-4A35-BEE3-9F715698A8F6}" type="datetime1">
              <a:rPr lang="en-US"/>
              <a:pPr>
                <a:defRPr/>
              </a:pPr>
              <a:t>11/10/2022</a:t>
            </a:fld>
            <a:endParaRPr lang="en-US" dirty="0"/>
          </a:p>
        </p:txBody>
      </p:sp>
      <p:sp>
        <p:nvSpPr>
          <p:cNvPr id="9220" name="Rectangle 4">
            <a:extLst>
              <a:ext uri="{FF2B5EF4-FFF2-40B4-BE49-F238E27FC236}">
                <a16:creationId xmlns:a16="http://schemas.microsoft.com/office/drawing/2014/main" id="{B6F7B719-8C85-462F-9F6D-94EC2257899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19F48EF-5A9A-4AB5-B62E-EC5F8ECE8399}"/>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91ACF32-DA3C-4D1F-A235-63765761107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2C8EE89-6D7F-4A84-9520-7F9AA1B440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ECD2819-16CC-423D-8F6B-4952EDA5707C}"/>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fld id="{FE26A2D6-6FC5-4BE1-A406-23F93D8C5B02}" type="datetime1">
              <a:rPr lang="en-US"/>
              <a:pPr>
                <a:defRPr/>
              </a:pPr>
              <a:t>11/10/2022</a:t>
            </a:fld>
            <a:endParaRPr lang="en-US" dirty="0"/>
          </a:p>
        </p:txBody>
      </p:sp>
      <p:sp>
        <p:nvSpPr>
          <p:cNvPr id="3076" name="Rectangle 4">
            <a:extLst>
              <a:ext uri="{FF2B5EF4-FFF2-40B4-BE49-F238E27FC236}">
                <a16:creationId xmlns:a16="http://schemas.microsoft.com/office/drawing/2014/main" id="{3019D1C9-A0E6-46D2-98A2-9F527A614E3F}"/>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995EF13-62D0-43E6-9B81-F4E81C179200}"/>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B63B2DC-9EBA-41B5-8404-1E4111A9EB3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8D01ED44-ACB2-4E03-900C-0D1C087208E8}"/>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F347B574-C549-4096-A9A4-5A59F2DF4A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D1761C8B-6C2A-4378-8BE1-AB0F2AEFD6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0E25FCD-64F7-4FAC-AF85-E1461B89461C}"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69C56512-DABE-4591-95A2-635B2190F5B9}"/>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BEC01206-F8AD-4D54-9DA2-5E22D22192F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454C975-BA25-4913-BD3E-E4C8EC919A8C}"/>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6C935446-EB2B-4174-8E12-17DBFCC44674}"/>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F93930DC-CE86-4A4C-98FA-52D1DA5D9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81E42C9-13DD-4D3C-B21C-F337C0649865}"/>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81657C5C-CDED-4B49-ACB9-D19ADA68238E}" type="slidenum">
              <a:rPr lang="en-GB" altLang="en-US" b="1" smtClean="0"/>
              <a:pPr algn="ctr">
                <a:defRPr/>
              </a:pPr>
              <a:t>‹#›</a:t>
            </a:fld>
            <a:endParaRPr lang="en-GB" altLang="en-US" b="1"/>
          </a:p>
          <a:p>
            <a:pPr>
              <a:defRPr/>
            </a:pPr>
            <a:endParaRPr lang="en-GB" altLang="en-US"/>
          </a:p>
        </p:txBody>
      </p:sp>
      <p:sp>
        <p:nvSpPr>
          <p:cNvPr id="8" name="Rectangle 15">
            <a:extLst>
              <a:ext uri="{FF2B5EF4-FFF2-40B4-BE49-F238E27FC236}">
                <a16:creationId xmlns:a16="http://schemas.microsoft.com/office/drawing/2014/main" id="{891388F4-D826-4643-AF3E-61F24C37F8F2}"/>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9" name="Rectangle 16">
            <a:extLst>
              <a:ext uri="{FF2B5EF4-FFF2-40B4-BE49-F238E27FC236}">
                <a16:creationId xmlns:a16="http://schemas.microsoft.com/office/drawing/2014/main" id="{4DA1F272-F871-41A4-ADE4-57550258059B}"/>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11" name="TextBox 10">
            <a:extLst>
              <a:ext uri="{FF2B5EF4-FFF2-40B4-BE49-F238E27FC236}">
                <a16:creationId xmlns:a16="http://schemas.microsoft.com/office/drawing/2014/main" id="{0E57B193-880C-4C6C-B01E-8B8E3CA52DC7}"/>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RAN1#111 meeting 14/11-18/11/2022</a:t>
            </a:r>
          </a:p>
        </p:txBody>
      </p:sp>
    </p:spTree>
    <p:extLst>
      <p:ext uri="{BB962C8B-B14F-4D97-AF65-F5344CB8AC3E}">
        <p14:creationId xmlns:p14="http://schemas.microsoft.com/office/powerpoint/2010/main" val="425642054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0113504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1028927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7F93736E-7002-4AD8-8427-53A3AF9F5A12}"/>
              </a:ext>
            </a:extLst>
          </p:cNvPr>
          <p:cNvSpPr txBox="1">
            <a:spLocks/>
          </p:cNvSpPr>
          <p:nvPr userDrawn="1"/>
        </p:nvSpPr>
        <p:spPr bwMode="auto">
          <a:xfrm>
            <a:off x="82962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6ED83FAC-AB4C-4660-9CA2-D56FC1F7A067}"/>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DBA5F0FB-2B9A-4BD1-8DC3-297C11AFFEF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01AEF93-8C1A-4FD5-BE83-438CEA00836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E28CF9F5-729A-4885-AA49-CEFC14EB48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D8E6AA41-A50F-4051-A405-72A57FEDA9B3}"/>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F6BA1CB-2E95-498C-8E4D-036AEEDAEC84}" type="slidenum">
              <a:rPr lang="en-GB" altLang="en-US" b="1" smtClean="0"/>
              <a:pPr algn="ctr">
                <a:defRPr/>
              </a:pPr>
              <a:t>‹#›</a:t>
            </a:fld>
            <a:endParaRPr lang="en-GB" altLang="en-US" b="1"/>
          </a:p>
          <a:p>
            <a:pPr>
              <a:defRPr/>
            </a:pPr>
            <a:endParaRPr lang="en-GB" altLang="en-US"/>
          </a:p>
        </p:txBody>
      </p:sp>
      <p:sp>
        <p:nvSpPr>
          <p:cNvPr id="1033" name="Rectangle 15">
            <a:extLst>
              <a:ext uri="{FF2B5EF4-FFF2-40B4-BE49-F238E27FC236}">
                <a16:creationId xmlns:a16="http://schemas.microsoft.com/office/drawing/2014/main" id="{57ECDDCE-7C92-4C73-A1AE-C529F830AAD9}"/>
              </a:ext>
            </a:extLst>
          </p:cNvPr>
          <p:cNvSpPr>
            <a:spLocks noChangeArrowheads="1"/>
          </p:cNvSpPr>
          <p:nvPr userDrawn="1"/>
        </p:nvSpPr>
        <p:spPr bwMode="auto">
          <a:xfrm>
            <a:off x="4086225" y="3305175"/>
            <a:ext cx="971550" cy="24765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BB30A7FF-262E-4F6A-9A1A-7D106E745110}"/>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
        <p:nvSpPr>
          <p:cNvPr id="15" name="TextBox 14">
            <a:extLst>
              <a:ext uri="{FF2B5EF4-FFF2-40B4-BE49-F238E27FC236}">
                <a16:creationId xmlns:a16="http://schemas.microsoft.com/office/drawing/2014/main" id="{39C1F1AD-0907-4C06-BDC9-B52D3734BB5E}"/>
              </a:ext>
            </a:extLst>
          </p:cNvPr>
          <p:cNvSpPr txBox="1"/>
          <p:nvPr userDrawn="1"/>
        </p:nvSpPr>
        <p:spPr>
          <a:xfrm>
            <a:off x="538163" y="6394450"/>
            <a:ext cx="4033837" cy="311150"/>
          </a:xfrm>
          <a:prstGeom prst="rect">
            <a:avLst/>
          </a:prstGeom>
          <a:noFill/>
        </p:spPr>
        <p:txBody>
          <a:bodyPr anchor="ctr">
            <a:normAutofit/>
          </a:bodyPr>
          <a:lstStyle/>
          <a:p>
            <a:pPr>
              <a:defRPr/>
            </a:pPr>
            <a:r>
              <a:rPr lang="en-GB" spc="300" dirty="0">
                <a:solidFill>
                  <a:schemeClr val="bg1"/>
                </a:solidFill>
              </a:rPr>
              <a:t> </a:t>
            </a:r>
            <a:r>
              <a:rPr lang="en-GB" spc="300" dirty="0"/>
              <a:t>RAN1#111 meeting 14/11-18/11/2022</a:t>
            </a:r>
          </a:p>
        </p:txBody>
      </p:sp>
    </p:spTree>
  </p:cSld>
  <p:clrMap bg1="lt1" tx1="dk1" bg2="lt2" tx2="dk2" accent1="accent1" accent2="accent2" accent3="accent3" accent4="accent4" accent5="accent5" accent6="accent6" hlink="hlink" folHlink="folHlink"/>
  <p:sldLayoutIdLst>
    <p:sldLayoutId id="2147484675" r:id="rId1"/>
    <p:sldLayoutId id="2147484673" r:id="rId2"/>
    <p:sldLayoutId id="21474846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about-3gpp/legal-matters/21-3gpp-calendar/1616-statement-of-antitrust-compliance" TargetMode="External"/><Relationship Id="rId2" Type="http://schemas.openxmlformats.org/officeDocument/2006/relationships/hyperlink" Target="https://www.3gpp.org/3gpp-calendar/89-call-for-ipr-meeting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tohru.3gpp.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registration?MtgId=3992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ortal.3gpp.org/ngppapp/ContributionImport.aspx?mode=bulk&amp;meetingId=39925" TargetMode="External"/><Relationship Id="rId2" Type="http://schemas.openxmlformats.org/officeDocument/2006/relationships/hyperlink" Target="https://portal.3gpp.org/ngppapp/CreateTdoc.Aspx?mode=create&amp;meetingId=39925"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groups/3gu-help#h5-2-reserve-a-tdoc-number-for-a-meetin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ran/WG1_RL1/TSGR1_111/Inbo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Meetings_3GPP_SYNC/RAN1"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RAN_WG1_LTE@list.etsi.org" TargetMode="External"/><Relationship Id="rId2" Type="http://schemas.openxmlformats.org/officeDocument/2006/relationships/hyperlink" Target="mailto:3GPP_TSG_RAN_WG1@list.etsi.org" TargetMode="External"/><Relationship Id="rId1" Type="http://schemas.openxmlformats.org/officeDocument/2006/relationships/slideLayout" Target="../slideLayouts/slideLayout2.xml"/><Relationship Id="rId4" Type="http://schemas.openxmlformats.org/officeDocument/2006/relationships/hyperlink" Target="mailto:3GPP_TSG_RAN_WG1_NR@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D05E3493-2530-4336-87A7-0142F86E5ADC}"/>
              </a:ext>
            </a:extLst>
          </p:cNvPr>
          <p:cNvSpPr>
            <a:spLocks noGrp="1" noChangeArrowheads="1"/>
          </p:cNvSpPr>
          <p:nvPr>
            <p:ph type="ctrTitle"/>
          </p:nvPr>
        </p:nvSpPr>
        <p:spPr>
          <a:xfrm>
            <a:off x="647700" y="1327150"/>
            <a:ext cx="7772400" cy="1957388"/>
          </a:xfrm>
        </p:spPr>
        <p:txBody>
          <a:bodyPr>
            <a:normAutofit fontScale="90000"/>
          </a:bodyPr>
          <a:lstStyle/>
          <a:p>
            <a:pPr>
              <a:defRPr/>
            </a:pPr>
            <a:r>
              <a:rPr lang="en-GB" sz="2600" b="1" i="1" dirty="0">
                <a:effectLst>
                  <a:outerShdw blurRad="38100" dist="38100" dir="2700000" algn="tl">
                    <a:srgbClr val="C0C0C0"/>
                  </a:outerShdw>
                </a:effectLst>
              </a:rPr>
              <a:t>  </a:t>
            </a:r>
            <a:br>
              <a:rPr lang="en-GB" sz="2600" dirty="0"/>
            </a:br>
            <a:r>
              <a:rPr lang="en-GB" sz="2600" dirty="0"/>
              <a:t> </a:t>
            </a:r>
            <a:br>
              <a:rPr lang="en-US" altLang="en-US" sz="3600" b="1" dirty="0">
                <a:solidFill>
                  <a:srgbClr val="0000CC"/>
                </a:solidFill>
              </a:rPr>
            </a:br>
            <a:r>
              <a:rPr lang="en-US" altLang="en-US" sz="4000" b="1" dirty="0">
                <a:solidFill>
                  <a:srgbClr val="0000CC"/>
                </a:solidFill>
              </a:rPr>
              <a:t>RAN1#111 Meeting</a:t>
            </a:r>
            <a:br>
              <a:rPr lang="en-US" altLang="en-US" sz="4000" b="1" dirty="0">
                <a:solidFill>
                  <a:srgbClr val="0000CC"/>
                </a:solidFill>
              </a:rPr>
            </a:br>
            <a:br>
              <a:rPr lang="en-US" altLang="en-US" sz="4000" b="1" dirty="0">
                <a:solidFill>
                  <a:srgbClr val="0000CC"/>
                </a:solidFill>
              </a:rPr>
            </a:br>
            <a:r>
              <a:rPr lang="en-US" altLang="en-US" sz="4000" b="1" dirty="0">
                <a:solidFill>
                  <a:srgbClr val="0000CC"/>
                </a:solidFill>
              </a:rPr>
              <a:t>Timelines, Scope, Process</a:t>
            </a:r>
            <a:br>
              <a:rPr lang="en-GB" sz="4900" b="1" i="1" dirty="0"/>
            </a:br>
            <a:r>
              <a:rPr lang="en-GB" sz="2600" dirty="0">
                <a:latin typeface="Arial" charset="0"/>
              </a:rPr>
              <a:t> </a:t>
            </a:r>
            <a:br>
              <a:rPr lang="en-US" sz="2600" dirty="0">
                <a:effectLst>
                  <a:outerShdw blurRad="38100" dist="38100" dir="2700000" algn="tl">
                    <a:srgbClr val="C0C0C0"/>
                  </a:outerShdw>
                </a:effectLst>
                <a:latin typeface="Arial" charset="0"/>
              </a:rPr>
            </a:br>
            <a:br>
              <a:rPr lang="en-US" sz="2300" dirty="0">
                <a:effectLst>
                  <a:outerShdw blurRad="38100" dist="38100" dir="2700000" algn="tl">
                    <a:srgbClr val="C0C0C0"/>
                  </a:outerShdw>
                </a:effectLst>
              </a:rPr>
            </a:br>
            <a:endParaRPr lang="en-GB" sz="23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5F53920D-A9EE-4505-A450-4BD39A8BF949}"/>
              </a:ext>
            </a:extLst>
          </p:cNvPr>
          <p:cNvSpPr>
            <a:spLocks noGrp="1"/>
          </p:cNvSpPr>
          <p:nvPr>
            <p:ph type="subTitle" idx="1"/>
          </p:nvPr>
        </p:nvSpPr>
        <p:spPr>
          <a:xfrm>
            <a:off x="1384300" y="3187700"/>
            <a:ext cx="6400800" cy="2343150"/>
          </a:xfrm>
        </p:spPr>
        <p:txBody>
          <a:bodyPr/>
          <a:lstStyle/>
          <a:p>
            <a:pPr eaLnBrk="1" hangingPunct="1"/>
            <a:br>
              <a:rPr lang="en-US" altLang="en-US" sz="2000" dirty="0"/>
            </a:br>
            <a:r>
              <a:rPr lang="en-US" altLang="en-US" dirty="0"/>
              <a:t>RAN1 Chair/ETSI MCC</a:t>
            </a:r>
          </a:p>
          <a:p>
            <a:pPr eaLnBrk="1" hangingPunct="1"/>
            <a:endParaRPr lang="en-GB" altLang="en-US" dirty="0"/>
          </a:p>
          <a:p>
            <a:pPr eaLnBrk="1" hangingPunct="1"/>
            <a:r>
              <a:rPr lang="en-GB" altLang="en-US" dirty="0"/>
              <a:t> R1-2210802</a:t>
            </a:r>
          </a:p>
          <a:p>
            <a:pPr>
              <a:lnSpc>
                <a:spcPct val="80000"/>
              </a:lnSpc>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7D7DA30-EE66-4FA3-BEF1-FA18B79442DE}"/>
              </a:ext>
            </a:extLst>
          </p:cNvPr>
          <p:cNvSpPr>
            <a:spLocks noGrp="1"/>
          </p:cNvSpPr>
          <p:nvPr>
            <p:ph type="title"/>
          </p:nvPr>
        </p:nvSpPr>
        <p:spPr>
          <a:xfrm>
            <a:off x="488950" y="228600"/>
            <a:ext cx="6827838" cy="498475"/>
          </a:xfrm>
        </p:spPr>
        <p:txBody>
          <a:bodyPr/>
          <a:lstStyle/>
          <a:p>
            <a:r>
              <a:rPr lang="en-US" altLang="en-US"/>
              <a:t>Process (Contd.)</a:t>
            </a:r>
          </a:p>
        </p:txBody>
      </p:sp>
      <p:sp>
        <p:nvSpPr>
          <p:cNvPr id="13315" name="Content Placeholder 2">
            <a:extLst>
              <a:ext uri="{FF2B5EF4-FFF2-40B4-BE49-F238E27FC236}">
                <a16:creationId xmlns:a16="http://schemas.microsoft.com/office/drawing/2014/main" id="{3AC38D90-8656-4506-A9BD-DB179E4D7DD4}"/>
              </a:ext>
            </a:extLst>
          </p:cNvPr>
          <p:cNvSpPr>
            <a:spLocks noGrp="1"/>
          </p:cNvSpPr>
          <p:nvPr>
            <p:ph idx="1"/>
          </p:nvPr>
        </p:nvSpPr>
        <p:spPr>
          <a:xfrm>
            <a:off x="485775" y="927100"/>
            <a:ext cx="8388350" cy="5357813"/>
          </a:xfrm>
        </p:spPr>
        <p:txBody>
          <a:bodyPr/>
          <a:lstStyle/>
          <a:p>
            <a:pPr lvl="1"/>
            <a:r>
              <a:rPr lang="en-GB" altLang="en-US" dirty="0"/>
              <a:t>Use of email exploders</a:t>
            </a:r>
          </a:p>
          <a:p>
            <a:pPr lvl="2"/>
            <a:r>
              <a:rPr lang="en-GB" altLang="en-US" sz="1800" dirty="0"/>
              <a:t>To avoid an impossibly heavy burden upon our email server, </a:t>
            </a:r>
            <a:r>
              <a:rPr lang="en-GB" altLang="en-US" sz="1800" b="1" u="sng" dirty="0"/>
              <a:t>no documents </a:t>
            </a:r>
            <a:r>
              <a:rPr lang="en-GB" altLang="en-US" sz="1800" dirty="0"/>
              <a:t>are to be distributed by attaching them to messages on the meeting's email reflector. Instead, emails should indicate the filename and, optionally, the full URL of documents pointing to the provided drafts folder (see next slides).</a:t>
            </a:r>
          </a:p>
          <a:p>
            <a:pPr lvl="2"/>
            <a:r>
              <a:rPr lang="en-GB" altLang="en-US" sz="1800" dirty="0"/>
              <a:t>In addition, </a:t>
            </a:r>
            <a:r>
              <a:rPr lang="en-GB" altLang="en-US" sz="1800" b="1" u="sng" dirty="0"/>
              <a:t>refrain from incorporating large extract of specs </a:t>
            </a:r>
            <a:r>
              <a:rPr lang="en-GB" altLang="en-US" sz="1800" dirty="0"/>
              <a:t>(e.g. text proposal) that include equations and/or images to avoid creating a similar issue as attaching documents. Instead, use the provided drafts folder </a:t>
            </a:r>
          </a:p>
          <a:p>
            <a:pPr lvl="2"/>
            <a:r>
              <a:rPr lang="en-GB" altLang="en-US" sz="1800" b="1" u="sng" dirty="0"/>
              <a:t>Email moderators are requested, when summarizing the progress of their related email threads, to delete the background history </a:t>
            </a:r>
            <a:r>
              <a:rPr lang="en-GB" altLang="en-US" sz="1800" dirty="0"/>
              <a:t>and … reduce (drastically) the size of the email threads!!</a:t>
            </a:r>
          </a:p>
          <a:p>
            <a:pPr lvl="2"/>
            <a:r>
              <a:rPr lang="en-GB" altLang="en-US" sz="1800" b="1" u="sng" dirty="0">
                <a:solidFill>
                  <a:srgbClr val="FF0000"/>
                </a:solidFill>
              </a:rPr>
              <a:t>In line with the above 3 bullets, an email size limitation is set to 1M maximum – any emails exceeding that limit will be rejected.</a:t>
            </a:r>
          </a:p>
          <a:p>
            <a:pPr lvl="2"/>
            <a:r>
              <a:rPr lang="en-GB" altLang="en-US" sz="1800" dirty="0"/>
              <a:t>People subscribed to RAN1 exploder list but who are not bona fide representatives of a 3GPP Individual Member (or OP or MRP) must not take part in the proceedings of RAN1#111 meeting.</a:t>
            </a:r>
          </a:p>
          <a:p>
            <a:pPr lvl="2"/>
            <a:endParaRPr lang="en-GB" altLang="en-US"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151189C-EE6A-4E0D-86FE-C5008F3E8991}"/>
              </a:ext>
            </a:extLst>
          </p:cNvPr>
          <p:cNvSpPr>
            <a:spLocks noGrp="1"/>
          </p:cNvSpPr>
          <p:nvPr>
            <p:ph type="title"/>
          </p:nvPr>
        </p:nvSpPr>
        <p:spPr>
          <a:xfrm>
            <a:off x="488950" y="228600"/>
            <a:ext cx="6827838" cy="498475"/>
          </a:xfrm>
        </p:spPr>
        <p:txBody>
          <a:bodyPr/>
          <a:lstStyle/>
          <a:p>
            <a:r>
              <a:rPr lang="en-US" altLang="en-US"/>
              <a:t>Process (Contd.)</a:t>
            </a:r>
          </a:p>
        </p:txBody>
      </p:sp>
      <p:sp>
        <p:nvSpPr>
          <p:cNvPr id="12291" name="Content Placeholder 2">
            <a:extLst>
              <a:ext uri="{FF2B5EF4-FFF2-40B4-BE49-F238E27FC236}">
                <a16:creationId xmlns:a16="http://schemas.microsoft.com/office/drawing/2014/main" id="{C3FF170A-5C5F-43ED-833B-F5F57999B5B9}"/>
              </a:ext>
            </a:extLst>
          </p:cNvPr>
          <p:cNvSpPr>
            <a:spLocks noGrp="1"/>
          </p:cNvSpPr>
          <p:nvPr>
            <p:ph idx="1"/>
          </p:nvPr>
        </p:nvSpPr>
        <p:spPr>
          <a:xfrm>
            <a:off x="485775" y="927100"/>
            <a:ext cx="8388350" cy="5357813"/>
          </a:xfrm>
        </p:spPr>
        <p:txBody>
          <a:bodyPr/>
          <a:lstStyle/>
          <a:p>
            <a:pPr lvl="1">
              <a:defRPr/>
            </a:pPr>
            <a:r>
              <a:rPr lang="en-GB" altLang="en-US" dirty="0"/>
              <a:t>Use of email exploders (Contd.)</a:t>
            </a:r>
          </a:p>
          <a:p>
            <a:pPr lvl="2">
              <a:defRPr/>
            </a:pPr>
            <a:r>
              <a:rPr lang="en-GB" altLang="en-US" dirty="0"/>
              <a:t>It’s also important to emphasize using an appropriate email thread title for easy tracking</a:t>
            </a:r>
          </a:p>
          <a:p>
            <a:pPr lvl="3">
              <a:defRPr/>
            </a:pPr>
            <a:r>
              <a:rPr lang="en-GB" altLang="en-US" sz="1800" dirty="0"/>
              <a:t>E.g., if not done appropriately, after a while an email thread may become something like:</a:t>
            </a:r>
          </a:p>
          <a:p>
            <a:pPr lvl="4">
              <a:defRPr/>
            </a:pPr>
            <a:r>
              <a:rPr lang="en-GB" altLang="en-US" sz="1400" dirty="0">
                <a:highlight>
                  <a:srgbClr val="00FF00"/>
                </a:highlight>
              </a:rPr>
              <a:t>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RE: 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复:RE</a:t>
            </a:r>
            <a:r>
              <a:rPr lang="en-GB" altLang="en-US" sz="1400" dirty="0"/>
              <a:t>: </a:t>
            </a:r>
            <a:r>
              <a:rPr lang="en-GB" altLang="en-US" sz="1400" dirty="0" err="1"/>
              <a:t>xxxx</a:t>
            </a:r>
            <a:endParaRPr lang="en-GB" altLang="en-US" sz="1400" dirty="0"/>
          </a:p>
          <a:p>
            <a:pPr lvl="4">
              <a:defRPr/>
            </a:pPr>
            <a:r>
              <a:rPr lang="en-GB" altLang="en-US" sz="1400" dirty="0">
                <a:highlight>
                  <a:srgbClr val="FF0000"/>
                </a:highlight>
              </a:rPr>
              <a:t>[External] RE</a:t>
            </a:r>
            <a:r>
              <a:rPr lang="en-GB" altLang="en-US" sz="1400" dirty="0"/>
              <a:t>: </a:t>
            </a:r>
            <a:r>
              <a:rPr lang="en-GB" altLang="en-US" sz="1400" dirty="0" err="1"/>
              <a:t>xxxx</a:t>
            </a:r>
            <a:endParaRPr lang="en-GB" altLang="en-US" sz="1400" dirty="0"/>
          </a:p>
          <a:p>
            <a:pPr lvl="4">
              <a:defRPr/>
            </a:pPr>
            <a:r>
              <a:rPr lang="en-GB" altLang="en-US" sz="1400" dirty="0"/>
              <a:t>Etc.</a:t>
            </a:r>
          </a:p>
          <a:p>
            <a:pPr marL="1371600" lvl="3" indent="0">
              <a:buFont typeface="Arial" panose="020B0604020202020204" pitchFamily="34" charset="0"/>
              <a:buNone/>
              <a:defRPr/>
            </a:pPr>
            <a:r>
              <a:rPr lang="en-GB" altLang="en-US" sz="1800" dirty="0"/>
              <a:t>	which makes it very hard to track. PLEASE fix it to RE: </a:t>
            </a:r>
            <a:r>
              <a:rPr lang="en-GB" altLang="en-US" sz="1800" dirty="0" err="1"/>
              <a:t>xxxx</a:t>
            </a:r>
            <a:r>
              <a:rPr lang="en-GB" altLang="en-US" sz="1800" dirty="0"/>
              <a:t>! </a:t>
            </a:r>
          </a:p>
          <a:p>
            <a:pPr lvl="2">
              <a:defRPr/>
            </a:pPr>
            <a:endParaRPr lang="en-GB" altLang="en-US"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995968-0904-426A-A28B-F28EA2F68181}"/>
              </a:ext>
            </a:extLst>
          </p:cNvPr>
          <p:cNvSpPr>
            <a:spLocks noGrp="1"/>
          </p:cNvSpPr>
          <p:nvPr>
            <p:ph type="title"/>
          </p:nvPr>
        </p:nvSpPr>
        <p:spPr>
          <a:xfrm>
            <a:off x="488950" y="228600"/>
            <a:ext cx="6827838" cy="498475"/>
          </a:xfrm>
        </p:spPr>
        <p:txBody>
          <a:bodyPr/>
          <a:lstStyle/>
          <a:p>
            <a:r>
              <a:rPr lang="en-US" altLang="en-US"/>
              <a:t>Process (Contd.)</a:t>
            </a:r>
          </a:p>
        </p:txBody>
      </p:sp>
      <p:sp>
        <p:nvSpPr>
          <p:cNvPr id="15363" name="Content Placeholder 2">
            <a:extLst>
              <a:ext uri="{FF2B5EF4-FFF2-40B4-BE49-F238E27FC236}">
                <a16:creationId xmlns:a16="http://schemas.microsoft.com/office/drawing/2014/main" id="{7AB58078-0F2F-4423-B39A-46AE76740BF0}"/>
              </a:ext>
            </a:extLst>
          </p:cNvPr>
          <p:cNvSpPr>
            <a:spLocks noGrp="1"/>
          </p:cNvSpPr>
          <p:nvPr>
            <p:ph idx="1"/>
          </p:nvPr>
        </p:nvSpPr>
        <p:spPr>
          <a:xfrm>
            <a:off x="485775" y="1228725"/>
            <a:ext cx="8388350" cy="5056188"/>
          </a:xfrm>
        </p:spPr>
        <p:txBody>
          <a:bodyPr/>
          <a:lstStyle/>
          <a:p>
            <a:pPr lvl="1"/>
            <a:r>
              <a:rPr lang="en-GB" altLang="en-US" dirty="0"/>
              <a:t>Drafts folder</a:t>
            </a:r>
          </a:p>
          <a:p>
            <a:pPr lvl="2"/>
            <a:r>
              <a:rPr lang="en-GB" altLang="en-US" sz="1800" dirty="0"/>
              <a:t>This is to be used for drafts of </a:t>
            </a:r>
            <a:r>
              <a:rPr lang="en-GB" altLang="en-US" sz="1800" dirty="0" err="1"/>
              <a:t>tdocs</a:t>
            </a:r>
            <a:r>
              <a:rPr lang="en-GB" altLang="en-US" sz="1800" dirty="0"/>
              <a:t> and other material during the meeting. Such documents must not be circulated as attachments to email lists.</a:t>
            </a:r>
          </a:p>
          <a:p>
            <a:pPr lvl="2"/>
            <a:r>
              <a:rPr lang="en-GB" altLang="en-US" sz="1800" dirty="0"/>
              <a:t>The folder will be organized:</a:t>
            </a:r>
          </a:p>
          <a:p>
            <a:pPr lvl="3"/>
            <a:r>
              <a:rPr lang="en-GB" altLang="en-US" sz="1800" dirty="0"/>
              <a:t>With sub-folders per Agenda Items</a:t>
            </a:r>
          </a:p>
          <a:p>
            <a:pPr lvl="3"/>
            <a:r>
              <a:rPr lang="en-GB" altLang="en-US" sz="1800" dirty="0"/>
              <a:t>A sub-structure can be defined if it helps </a:t>
            </a:r>
          </a:p>
          <a:p>
            <a:pPr lvl="2"/>
            <a:r>
              <a:rPr lang="en-GB" altLang="en-US" sz="1800" dirty="0"/>
              <a:t>To avoid ending-up with too long file names and downloading/opening issues, the following naming convention is recommended:</a:t>
            </a:r>
          </a:p>
          <a:p>
            <a:pPr lvl="3"/>
            <a:r>
              <a:rPr lang="en-GB" altLang="en-US" sz="1400" dirty="0"/>
              <a:t>Keep the previous company’s name (only the most recent one) in the filename, e.g.</a:t>
            </a:r>
          </a:p>
          <a:p>
            <a:pPr lvl="4"/>
            <a:r>
              <a:rPr lang="en-GB" altLang="en-US" sz="1000" dirty="0"/>
              <a:t>5/Summary-1-v000-Moderator (HW)</a:t>
            </a:r>
          </a:p>
          <a:p>
            <a:pPr lvl="4"/>
            <a:r>
              <a:rPr lang="en-GB" altLang="en-US" sz="1000" dirty="0"/>
              <a:t>5/Summary-1-v001-LG</a:t>
            </a:r>
          </a:p>
          <a:p>
            <a:pPr lvl="4"/>
            <a:r>
              <a:rPr lang="en-GB" altLang="en-US" sz="1000" dirty="0"/>
              <a:t>5/Summary-1-v002-LG-CATT</a:t>
            </a:r>
          </a:p>
          <a:p>
            <a:pPr lvl="4"/>
            <a:r>
              <a:rPr lang="en-GB" altLang="en-US" sz="1000" dirty="0"/>
              <a:t>5/Summary-1-v003-CATT-vivo</a:t>
            </a:r>
          </a:p>
          <a:p>
            <a:pPr lvl="4"/>
            <a:r>
              <a:rPr lang="en-GB" altLang="en-US" sz="1000" dirty="0"/>
              <a:t>5/Summary-1-v004-Moderator(HW)</a:t>
            </a:r>
          </a:p>
          <a:p>
            <a:pPr lvl="3"/>
            <a:r>
              <a:rPr lang="en-GB" altLang="en-US" sz="1400" dirty="0"/>
              <a:t>It helps identifying on which previous version your input is based on and solve any crossing emails issue. Note the use of 3digit version numbers in the file names.</a:t>
            </a:r>
          </a:p>
          <a:p>
            <a:pPr lvl="3"/>
            <a:endParaRPr lang="en-GB" altLang="en-US" sz="1400" dirty="0"/>
          </a:p>
          <a:p>
            <a:pPr lvl="3"/>
            <a:endParaRPr lang="en-GB" altLang="en-US" sz="18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9B331D4-4D64-45B8-BB51-677D3B3FE379}"/>
              </a:ext>
            </a:extLst>
          </p:cNvPr>
          <p:cNvSpPr>
            <a:spLocks noGrp="1"/>
          </p:cNvSpPr>
          <p:nvPr>
            <p:ph type="title"/>
          </p:nvPr>
        </p:nvSpPr>
        <p:spPr>
          <a:xfrm>
            <a:off x="488950" y="228600"/>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6EC2935A-C08A-4034-A98E-42850D7BDD71}"/>
              </a:ext>
            </a:extLst>
          </p:cNvPr>
          <p:cNvSpPr>
            <a:spLocks noGrp="1"/>
          </p:cNvSpPr>
          <p:nvPr>
            <p:ph idx="1"/>
          </p:nvPr>
        </p:nvSpPr>
        <p:spPr>
          <a:xfrm>
            <a:off x="485775" y="1311275"/>
            <a:ext cx="8388350" cy="4973638"/>
          </a:xfrm>
        </p:spPr>
        <p:txBody>
          <a:bodyPr/>
          <a:lstStyle/>
          <a:p>
            <a:pPr lvl="1">
              <a:defRPr/>
            </a:pPr>
            <a:r>
              <a:rPr lang="en-GB" altLang="en-US" dirty="0"/>
              <a:t>IPR and antitrust statements</a:t>
            </a:r>
          </a:p>
          <a:p>
            <a:pPr lvl="2">
              <a:defRPr/>
            </a:pPr>
            <a:r>
              <a:rPr lang="en-GB" altLang="en-US" dirty="0"/>
              <a:t>The texts can be found at </a:t>
            </a:r>
          </a:p>
          <a:p>
            <a:pPr marL="914400" lvl="2" indent="0">
              <a:buFont typeface="Arial" panose="020B0604020202020204" pitchFamily="34" charset="0"/>
              <a:buNone/>
              <a:defRPr/>
            </a:pPr>
            <a:r>
              <a:rPr lang="en-GB" altLang="en-US" dirty="0">
                <a:hlinkClick r:id="rId2"/>
              </a:rPr>
              <a:t>https://www.3gpp.org/3gpp-calendar/89-call-for-ipr-meetings</a:t>
            </a:r>
            <a:endParaRPr lang="en-GB" altLang="en-US" dirty="0"/>
          </a:p>
          <a:p>
            <a:pPr marL="914400" lvl="2" indent="0">
              <a:buFont typeface="Arial" panose="020B0604020202020204" pitchFamily="34" charset="0"/>
              <a:buNone/>
              <a:defRPr/>
            </a:pPr>
            <a:r>
              <a:rPr lang="en-GB" altLang="en-US" dirty="0"/>
              <a:t>and</a:t>
            </a:r>
          </a:p>
          <a:p>
            <a:pPr marL="914400" lvl="2" indent="0">
              <a:buFont typeface="Arial" panose="020B0604020202020204" pitchFamily="34" charset="0"/>
              <a:buNone/>
              <a:defRPr/>
            </a:pPr>
            <a:r>
              <a:rPr lang="en-GB" altLang="en-US" dirty="0">
                <a:hlinkClick r:id="rId3"/>
              </a:rPr>
              <a:t>https://www.3gpp.org/about-3gpp/legal-matters/21-3gpp-calendar/1616-statement-of-antitrust-compliance</a:t>
            </a:r>
            <a:endParaRPr lang="en-GB" altLang="en-US" dirty="0"/>
          </a:p>
          <a:p>
            <a:pPr marL="914400" lvl="2" indent="0">
              <a:buFont typeface="Arial" panose="020B0604020202020204" pitchFamily="34" charset="0"/>
              <a:buNone/>
              <a:defRPr/>
            </a:pPr>
            <a:r>
              <a:rPr lang="en-GB" altLang="en-US" dirty="0"/>
              <a:t>respectively.</a:t>
            </a:r>
          </a:p>
          <a:p>
            <a:pPr lvl="2">
              <a:defRPr/>
            </a:pPr>
            <a:endParaRPr lang="en-GB" altLang="en-US" dirty="0"/>
          </a:p>
          <a:p>
            <a:pPr lvl="1">
              <a:defRPr/>
            </a:pPr>
            <a:endParaRPr lang="en-GB" altLang="en-US" dirty="0"/>
          </a:p>
          <a:p>
            <a:pPr lvl="2">
              <a:defRPr/>
            </a:pPr>
            <a:endParaRPr lang="en-GB" altLang="en-US" dirty="0"/>
          </a:p>
          <a:p>
            <a:pPr lvl="2">
              <a:defRPr/>
            </a:pPr>
            <a:endParaRPr lang="en-GB" altLang="en-US" dirty="0"/>
          </a:p>
          <a:p>
            <a:pPr lvl="2">
              <a:defRPr/>
            </a:pPr>
            <a:endParaRPr lang="en-GB" altLang="en-US"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a:t>Conference call: GoToWebinar (GTW)</a:t>
            </a:r>
            <a:endParaRPr lang="en-GB" altLang="en-US"/>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2400" dirty="0"/>
              <a:t>The GTW sessions will be possible for all online sessions (up to 3 parallel sessions)</a:t>
            </a:r>
          </a:p>
          <a:p>
            <a:pPr>
              <a:buFont typeface="Arial" panose="020B0604020202020204" pitchFamily="34" charset="0"/>
              <a:buChar char="•"/>
              <a:defRPr/>
            </a:pPr>
            <a:r>
              <a:rPr lang="en-GB" sz="2400" dirty="0"/>
              <a:t>Microsoft Teams will be used for the organized offline sessions (up to 2 parallel sessions)</a:t>
            </a:r>
          </a:p>
          <a:p>
            <a:pPr lvl="1">
              <a:defRPr/>
            </a:pPr>
            <a:r>
              <a:rPr lang="en-GB" sz="2000" dirty="0"/>
              <a:t>For the details of the time management during RAN1#111, please r</a:t>
            </a:r>
            <a:r>
              <a:rPr lang="en-GB" altLang="en-US" sz="2000" dirty="0"/>
              <a:t>efer to the “RAN1#111 Meeting Management” document in R1-2210803</a:t>
            </a:r>
            <a:endParaRPr lang="en-GB" sz="2000" dirty="0"/>
          </a:p>
          <a:p>
            <a:pPr>
              <a:buFont typeface="Arial" panose="020B0604020202020204" pitchFamily="34" charset="0"/>
              <a:buChar char="•"/>
              <a:defRPr/>
            </a:pPr>
            <a:r>
              <a:rPr lang="en-GB" sz="2400" dirty="0"/>
              <a:t>Note:</a:t>
            </a:r>
          </a:p>
          <a:p>
            <a:pPr lvl="1">
              <a:defRPr/>
            </a:pPr>
            <a:r>
              <a:rPr lang="en-GB" sz="2000" dirty="0"/>
              <a:t>Recording of the GTW/Teams session of the present meeting is strictly prohibited. No individual or entity—including the speakers and/or the authors—may electronically record  any portion of the meeting  without prior written consent of the chair and all the meeting participants.</a:t>
            </a:r>
          </a:p>
          <a:p>
            <a:pPr marL="0" indent="0">
              <a:buFontTx/>
              <a:buNone/>
              <a:defRPr/>
            </a:pPr>
            <a:r>
              <a:rPr lang="en-GB" sz="1600" dirty="0"/>
              <a:t> </a:t>
            </a:r>
          </a:p>
          <a:p>
            <a:pPr>
              <a:buFont typeface="Arial" panose="020B0604020202020204" pitchFamily="34" charset="0"/>
              <a:buChar char="•"/>
              <a:defRPr/>
            </a:pPr>
            <a:endParaRPr lang="en-GB" sz="2000" dirty="0"/>
          </a:p>
          <a:p>
            <a:pPr>
              <a:buFont typeface="Arial" panose="020B0604020202020204" pitchFamily="34" charset="0"/>
              <a:buChar char="•"/>
              <a:defRPr/>
            </a:pPr>
            <a:endParaRPr lang="en-GB"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31D45A6-2359-4FBC-ACC4-0EC7D103C8A3}"/>
              </a:ext>
            </a:extLst>
          </p:cNvPr>
          <p:cNvSpPr>
            <a:spLocks noGrp="1"/>
          </p:cNvSpPr>
          <p:nvPr>
            <p:ph type="title"/>
          </p:nvPr>
        </p:nvSpPr>
        <p:spPr>
          <a:xfrm>
            <a:off x="488950" y="228600"/>
            <a:ext cx="6827838" cy="542925"/>
          </a:xfrm>
        </p:spPr>
        <p:txBody>
          <a:bodyPr/>
          <a:lstStyle/>
          <a:p>
            <a:r>
              <a:rPr lang="en-US" altLang="en-US" dirty="0"/>
              <a:t>Hand raising facility</a:t>
            </a:r>
            <a:endParaRPr lang="en-GB" altLang="en-US" dirty="0"/>
          </a:p>
        </p:txBody>
      </p:sp>
      <p:sp>
        <p:nvSpPr>
          <p:cNvPr id="3" name="Content Placeholder 2">
            <a:extLst>
              <a:ext uri="{FF2B5EF4-FFF2-40B4-BE49-F238E27FC236}">
                <a16:creationId xmlns:a16="http://schemas.microsoft.com/office/drawing/2014/main" id="{244C6A97-54C4-405A-84BD-1111597E4BD6}"/>
              </a:ext>
            </a:extLst>
          </p:cNvPr>
          <p:cNvSpPr>
            <a:spLocks noGrp="1"/>
          </p:cNvSpPr>
          <p:nvPr>
            <p:ph idx="1"/>
          </p:nvPr>
        </p:nvSpPr>
        <p:spPr>
          <a:xfrm>
            <a:off x="485775" y="1155700"/>
            <a:ext cx="8388350" cy="5129213"/>
          </a:xfrm>
        </p:spPr>
        <p:txBody>
          <a:bodyPr/>
          <a:lstStyle/>
          <a:p>
            <a:pPr>
              <a:buFont typeface="Arial" panose="020B0604020202020204" pitchFamily="34" charset="0"/>
              <a:buChar char="•"/>
              <a:defRPr/>
            </a:pPr>
            <a:r>
              <a:rPr lang="en-GB" sz="1800" dirty="0"/>
              <a:t>For hand raising, 3GPP </a:t>
            </a:r>
            <a:r>
              <a:rPr lang="en-GB" sz="1800" dirty="0" err="1"/>
              <a:t>Tohru</a:t>
            </a:r>
            <a:r>
              <a:rPr lang="en-GB" sz="1800" dirty="0"/>
              <a:t> will be used by </a:t>
            </a:r>
            <a:r>
              <a:rPr lang="en-GB" sz="1800" b="1" dirty="0">
                <a:solidFill>
                  <a:srgbClr val="FF0000"/>
                </a:solidFill>
              </a:rPr>
              <a:t>BOTH</a:t>
            </a:r>
            <a:r>
              <a:rPr lang="en-GB" sz="1800" dirty="0"/>
              <a:t> F2F participants and remote participants</a:t>
            </a:r>
          </a:p>
          <a:p>
            <a:pPr>
              <a:buFont typeface="Arial" panose="020B0604020202020204" pitchFamily="34" charset="0"/>
              <a:buChar char="•"/>
              <a:defRPr/>
            </a:pPr>
            <a:r>
              <a:rPr lang="en-GB" sz="1800" dirty="0"/>
              <a:t>Delegates involved in the technical discussions, please connect to the 3GPP tool at: </a:t>
            </a:r>
            <a:r>
              <a:rPr lang="en-GB" sz="1800" dirty="0">
                <a:hlinkClick r:id="rId2"/>
              </a:rPr>
              <a:t>https://tohru.3gpp.org/</a:t>
            </a:r>
            <a:r>
              <a:rPr lang="en-GB" sz="1800" dirty="0"/>
              <a:t> </a:t>
            </a:r>
          </a:p>
          <a:p>
            <a:pPr lvl="1">
              <a:defRPr/>
            </a:pPr>
            <a:r>
              <a:rPr lang="en-GB" sz="2000" dirty="0"/>
              <a:t>Meeting IDs are:</a:t>
            </a:r>
          </a:p>
          <a:p>
            <a:pPr lvl="2">
              <a:defRPr/>
            </a:pPr>
            <a:r>
              <a:rPr lang="en-GB" sz="1600" dirty="0"/>
              <a:t>RAN1_Main (Main meeting room: Ground floor)</a:t>
            </a:r>
          </a:p>
          <a:p>
            <a:pPr lvl="2">
              <a:defRPr/>
            </a:pPr>
            <a:r>
              <a:rPr lang="en-GB" sz="1600" dirty="0"/>
              <a:t>RAN1_Brk1 (Breakout 1 meeting room: Ground floor)</a:t>
            </a:r>
          </a:p>
          <a:p>
            <a:pPr lvl="2">
              <a:defRPr/>
            </a:pPr>
            <a:r>
              <a:rPr lang="en-GB" sz="1600" dirty="0"/>
              <a:t>RAN1_Brk2 (Breakout 2 meeting room: Ground floor)</a:t>
            </a:r>
          </a:p>
          <a:p>
            <a:pPr lvl="2">
              <a:defRPr/>
            </a:pPr>
            <a:r>
              <a:rPr lang="en-GB" sz="1600" dirty="0"/>
              <a:t>RAN1_Off1 (Offline 1 meeting room: Ground floor)</a:t>
            </a:r>
          </a:p>
          <a:p>
            <a:pPr lvl="2">
              <a:defRPr/>
            </a:pPr>
            <a:r>
              <a:rPr lang="en-GB" sz="1600" dirty="0"/>
              <a:t>RAN1_Off2 (Offline 2 meeting room: Ground floor)</a:t>
            </a:r>
          </a:p>
          <a:p>
            <a:pPr>
              <a:buFont typeface="Arial" panose="020B0604020202020204" pitchFamily="34" charset="0"/>
              <a:buChar char="•"/>
              <a:defRPr/>
            </a:pPr>
            <a:r>
              <a:rPr lang="en-GB" sz="2400" b="1" dirty="0">
                <a:solidFill>
                  <a:srgbClr val="FF0000"/>
                </a:solidFill>
                <a:effectLst/>
                <a:latin typeface="Calibri" panose="020F0502020204030204" pitchFamily="34" charset="0"/>
                <a:ea typeface="Calibri" panose="020F0502020204030204" pitchFamily="34" charset="0"/>
              </a:rPr>
              <a:t>PLEASE STRICTLY FOLLOW the naming convention</a:t>
            </a:r>
          </a:p>
          <a:p>
            <a:pPr lvl="1">
              <a:defRPr/>
            </a:pPr>
            <a:r>
              <a:rPr lang="en-GB" sz="1600" b="1" dirty="0">
                <a:latin typeface="Calibri" panose="020F0502020204030204" pitchFamily="34" charset="0"/>
                <a:ea typeface="Calibri" panose="020F0502020204030204" pitchFamily="34" charset="0"/>
              </a:rPr>
              <a:t>For F2F participants</a:t>
            </a:r>
          </a:p>
          <a:p>
            <a:pPr lvl="2">
              <a:defRPr/>
            </a:pPr>
            <a:r>
              <a:rPr lang="en-GB" sz="1200" b="1" dirty="0">
                <a:latin typeface="Calibri" panose="020F0502020204030204" pitchFamily="34" charset="0"/>
                <a:ea typeface="Calibri" panose="020F0502020204030204" pitchFamily="34" charset="0"/>
              </a:rPr>
              <a:t>First name: </a:t>
            </a:r>
            <a:r>
              <a:rPr lang="en-US" sz="1200" b="1" dirty="0">
                <a:effectLst/>
                <a:latin typeface="Calibri" panose="020F0502020204030204" pitchFamily="34" charset="0"/>
                <a:ea typeface="Times New Roman" panose="02020603050405020304" pitchFamily="18" charset="0"/>
              </a:rPr>
              <a:t>“</a:t>
            </a:r>
            <a:r>
              <a:rPr lang="en-US" sz="1400" b="1" dirty="0">
                <a:effectLst/>
                <a:highlight>
                  <a:srgbClr val="FFFF00"/>
                </a:highlight>
                <a:latin typeface="Calibri" panose="020F0502020204030204" pitchFamily="34" charset="0"/>
                <a:ea typeface="Times New Roman" panose="02020603050405020304" pitchFamily="18" charset="0"/>
              </a:rPr>
              <a:t>[F] </a:t>
            </a:r>
            <a:r>
              <a:rPr lang="en-US" sz="1200" b="1" dirty="0">
                <a:effectLst/>
                <a:latin typeface="Calibri" panose="020F0502020204030204" pitchFamily="34" charset="0"/>
                <a:ea typeface="Times New Roman" panose="02020603050405020304" pitchFamily="18" charset="0"/>
              </a:rPr>
              <a:t>COMPANY – FirstName”</a:t>
            </a:r>
          </a:p>
          <a:p>
            <a:pPr lvl="2">
              <a:defRPr/>
            </a:pPr>
            <a:r>
              <a:rPr lang="en-US" sz="1200" b="1" dirty="0">
                <a:effectLst/>
                <a:latin typeface="Calibri" panose="020F0502020204030204" pitchFamily="34" charset="0"/>
                <a:ea typeface="Times New Roman" panose="02020603050405020304" pitchFamily="18" charset="0"/>
              </a:rPr>
              <a:t>Last name: “</a:t>
            </a:r>
            <a:r>
              <a:rPr lang="en-US" sz="1200" b="1" dirty="0" err="1">
                <a:effectLst/>
                <a:latin typeface="Calibri" panose="020F0502020204030204" pitchFamily="34" charset="0"/>
                <a:ea typeface="Times New Roman" panose="02020603050405020304" pitchFamily="18" charset="0"/>
              </a:rPr>
              <a:t>LastName</a:t>
            </a:r>
            <a:r>
              <a:rPr lang="en-US" sz="1200" b="1" dirty="0">
                <a:effectLst/>
                <a:latin typeface="Calibri" panose="020F0502020204030204" pitchFamily="34" charset="0"/>
                <a:ea typeface="Times New Roman" panose="02020603050405020304" pitchFamily="18" charset="0"/>
              </a:rPr>
              <a:t>”</a:t>
            </a:r>
            <a:endParaRPr lang="en-GB" sz="1200" dirty="0">
              <a:effectLst/>
              <a:latin typeface="Calibri" panose="020F0502020204030204" pitchFamily="34" charset="0"/>
              <a:ea typeface="Calibri" panose="020F0502020204030204" pitchFamily="34" charset="0"/>
            </a:endParaRPr>
          </a:p>
          <a:p>
            <a:pPr lvl="1">
              <a:defRPr/>
            </a:pPr>
            <a:r>
              <a:rPr lang="en-US" sz="1600" b="1" dirty="0">
                <a:effectLst/>
                <a:latin typeface="Calibri" panose="020F0502020204030204" pitchFamily="34" charset="0"/>
                <a:ea typeface="Times New Roman" panose="02020603050405020304" pitchFamily="18" charset="0"/>
              </a:rPr>
              <a:t>For remote participants</a:t>
            </a:r>
          </a:p>
          <a:p>
            <a:pPr lvl="2">
              <a:defRPr/>
            </a:pPr>
            <a:r>
              <a:rPr lang="en-GB" sz="1200" b="1" dirty="0">
                <a:latin typeface="Calibri" panose="020F0502020204030204" pitchFamily="34" charset="0"/>
                <a:ea typeface="Calibri" panose="020F0502020204030204" pitchFamily="34" charset="0"/>
              </a:rPr>
              <a:t>First name: </a:t>
            </a:r>
            <a:r>
              <a:rPr lang="en-US" sz="1400" b="1" dirty="0">
                <a:effectLst/>
                <a:latin typeface="Calibri" panose="020F0502020204030204" pitchFamily="34" charset="0"/>
                <a:ea typeface="Times New Roman" panose="02020603050405020304" pitchFamily="18" charset="0"/>
              </a:rPr>
              <a:t>“</a:t>
            </a:r>
            <a:r>
              <a:rPr lang="en-US" sz="1400" b="1" dirty="0">
                <a:effectLst/>
                <a:highlight>
                  <a:srgbClr val="FFFF00"/>
                </a:highlight>
                <a:latin typeface="Calibri" panose="020F0502020204030204" pitchFamily="34" charset="0"/>
                <a:ea typeface="Times New Roman" panose="02020603050405020304" pitchFamily="18" charset="0"/>
              </a:rPr>
              <a:t>[</a:t>
            </a:r>
            <a:r>
              <a:rPr lang="en-US" sz="1200" b="1" dirty="0">
                <a:effectLst/>
                <a:highlight>
                  <a:srgbClr val="FFFF00"/>
                </a:highlight>
                <a:latin typeface="Calibri" panose="020F0502020204030204" pitchFamily="34" charset="0"/>
                <a:ea typeface="Times New Roman" panose="02020603050405020304" pitchFamily="18" charset="0"/>
              </a:rPr>
              <a:t>R] </a:t>
            </a:r>
            <a:r>
              <a:rPr lang="en-US" sz="1200" b="1" dirty="0">
                <a:effectLst/>
                <a:latin typeface="Calibri" panose="020F0502020204030204" pitchFamily="34" charset="0"/>
                <a:ea typeface="Times New Roman" panose="02020603050405020304" pitchFamily="18" charset="0"/>
              </a:rPr>
              <a:t>COMPANY – FirstName”</a:t>
            </a:r>
            <a:endParaRPr lang="en-GB" sz="1200" dirty="0">
              <a:effectLst/>
              <a:latin typeface="Calibri" panose="020F0502020204030204" pitchFamily="34" charset="0"/>
              <a:ea typeface="Calibri" panose="020F0502020204030204" pitchFamily="34" charset="0"/>
            </a:endParaRPr>
          </a:p>
          <a:p>
            <a:pPr lvl="2">
              <a:defRPr/>
            </a:pPr>
            <a:r>
              <a:rPr lang="en-US" sz="1200" b="1" dirty="0">
                <a:effectLst/>
                <a:latin typeface="Calibri" panose="020F0502020204030204" pitchFamily="34" charset="0"/>
                <a:ea typeface="Times New Roman" panose="02020603050405020304" pitchFamily="18" charset="0"/>
              </a:rPr>
              <a:t>Last name: “</a:t>
            </a:r>
            <a:r>
              <a:rPr lang="en-US" sz="1200" b="1" dirty="0" err="1">
                <a:effectLst/>
                <a:latin typeface="Calibri" panose="020F0502020204030204" pitchFamily="34" charset="0"/>
                <a:ea typeface="Times New Roman" panose="02020603050405020304" pitchFamily="18" charset="0"/>
              </a:rPr>
              <a:t>LastName</a:t>
            </a:r>
            <a:r>
              <a:rPr lang="en-US" sz="1200" b="1" dirty="0">
                <a:effectLst/>
                <a:latin typeface="Calibri" panose="020F0502020204030204" pitchFamily="34" charset="0"/>
                <a:ea typeface="Times New Roman" panose="02020603050405020304" pitchFamily="18" charset="0"/>
              </a:rPr>
              <a:t>”</a:t>
            </a:r>
            <a:endParaRPr lang="en-GB" sz="1200" dirty="0"/>
          </a:p>
        </p:txBody>
      </p:sp>
    </p:spTree>
    <p:extLst>
      <p:ext uri="{BB962C8B-B14F-4D97-AF65-F5344CB8AC3E}">
        <p14:creationId xmlns:p14="http://schemas.microsoft.com/office/powerpoint/2010/main" val="32376714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F27FE38-B4EC-45B4-9CBE-B0CFBDB6AD41}"/>
              </a:ext>
            </a:extLst>
          </p:cNvPr>
          <p:cNvSpPr>
            <a:spLocks noGrp="1"/>
          </p:cNvSpPr>
          <p:nvPr>
            <p:ph idx="1"/>
          </p:nvPr>
        </p:nvSpPr>
        <p:spPr>
          <a:xfrm>
            <a:off x="485775" y="1876425"/>
            <a:ext cx="8388350" cy="4408488"/>
          </a:xfrm>
        </p:spPr>
        <p:txBody>
          <a:bodyPr/>
          <a:lstStyle/>
          <a:p>
            <a:pPr lvl="1">
              <a:defRPr/>
            </a:pPr>
            <a:r>
              <a:rPr lang="en-GB" altLang="en-US" sz="2800" dirty="0"/>
              <a:t>ETSI/MCC is pleased to welcome you to </a:t>
            </a:r>
          </a:p>
          <a:p>
            <a:pPr marL="914400" lvl="2" indent="0">
              <a:buFont typeface="Arial" panose="020B0604020202020204" pitchFamily="34" charset="0"/>
              <a:buNone/>
              <a:defRPr/>
            </a:pPr>
            <a:r>
              <a:rPr lang="en-GB" altLang="en-US" sz="2400" dirty="0">
                <a:solidFill>
                  <a:srgbClr val="FF0000"/>
                </a:solidFill>
              </a:rPr>
              <a:t>3GPP RAN1#111 (ordinary) meeting</a:t>
            </a:r>
          </a:p>
          <a:p>
            <a:pPr lvl="2">
              <a:defRPr/>
            </a:pPr>
            <a:r>
              <a:rPr lang="en-GB" dirty="0"/>
              <a:t>From 	</a:t>
            </a:r>
            <a:r>
              <a:rPr lang="en-GB" b="1" dirty="0"/>
              <a:t>Monday 14 November 2022, 08:00 UTC</a:t>
            </a:r>
          </a:p>
          <a:p>
            <a:pPr lvl="2">
              <a:defRPr/>
            </a:pPr>
            <a:r>
              <a:rPr lang="en-GB" dirty="0"/>
              <a:t>To 	</a:t>
            </a:r>
            <a:r>
              <a:rPr lang="en-GB" b="1" dirty="0"/>
              <a:t>Friday 18 November 2022, 16:00 UTC</a:t>
            </a:r>
            <a:r>
              <a:rPr lang="en-GB" dirty="0"/>
              <a:t> </a:t>
            </a:r>
          </a:p>
          <a:p>
            <a:pPr lvl="1">
              <a:defRPr/>
            </a:pPr>
            <a:r>
              <a:rPr lang="en-GB" b="1" dirty="0">
                <a:solidFill>
                  <a:srgbClr val="FF0000"/>
                </a:solidFill>
              </a:rPr>
              <a:t>This is a face-to-face meeting with two-way remote participation.</a:t>
            </a:r>
          </a:p>
          <a:p>
            <a:pPr lvl="1">
              <a:defRPr/>
            </a:pPr>
            <a:r>
              <a:rPr lang="en-GB" sz="2000" dirty="0"/>
              <a:t>The following slides in this document are mainly intended to those participating remotely to RAN1#111. Nevertheless, </a:t>
            </a:r>
            <a:r>
              <a:rPr lang="en-GB" sz="2000" u="sng" dirty="0"/>
              <a:t>all participants are expected to follow the process and rules described herein</a:t>
            </a:r>
            <a:r>
              <a:rPr lang="en-GB" sz="2000" dirty="0"/>
              <a:t>.</a:t>
            </a:r>
          </a:p>
          <a:p>
            <a:pPr marL="457200" lvl="1" indent="0">
              <a:buNone/>
              <a:defRPr/>
            </a:pPr>
            <a:endParaRPr lang="en-US" altLang="en-US" sz="2800" dirty="0"/>
          </a:p>
          <a:p>
            <a:pPr marL="457200" lvl="1" indent="0">
              <a:buFont typeface="Arial" panose="020B0604020202020204" pitchFamily="34" charset="0"/>
              <a:buNone/>
              <a:defRPr/>
            </a:pPr>
            <a:endParaRPr lang="en-US"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CCB1F0-7088-48A3-84B1-52DFAC41BB4E}"/>
              </a:ext>
            </a:extLst>
          </p:cNvPr>
          <p:cNvSpPr>
            <a:spLocks noGrp="1"/>
          </p:cNvSpPr>
          <p:nvPr>
            <p:ph type="title"/>
          </p:nvPr>
        </p:nvSpPr>
        <p:spPr>
          <a:xfrm>
            <a:off x="488950" y="228600"/>
            <a:ext cx="6827838" cy="498475"/>
          </a:xfrm>
        </p:spPr>
        <p:txBody>
          <a:bodyPr/>
          <a:lstStyle/>
          <a:p>
            <a:r>
              <a:rPr lang="en-US" altLang="en-US"/>
              <a:t>Timeline/Scope</a:t>
            </a:r>
          </a:p>
        </p:txBody>
      </p:sp>
      <p:sp>
        <p:nvSpPr>
          <p:cNvPr id="8195" name="Content Placeholder 2">
            <a:extLst>
              <a:ext uri="{FF2B5EF4-FFF2-40B4-BE49-F238E27FC236}">
                <a16:creationId xmlns:a16="http://schemas.microsoft.com/office/drawing/2014/main" id="{31876A6E-D67D-49FF-9633-E371EBD625E9}"/>
              </a:ext>
            </a:extLst>
          </p:cNvPr>
          <p:cNvSpPr>
            <a:spLocks noGrp="1"/>
          </p:cNvSpPr>
          <p:nvPr>
            <p:ph idx="1"/>
          </p:nvPr>
        </p:nvSpPr>
        <p:spPr>
          <a:xfrm>
            <a:off x="485775" y="1263650"/>
            <a:ext cx="8388350" cy="5021263"/>
          </a:xfrm>
        </p:spPr>
        <p:txBody>
          <a:bodyPr/>
          <a:lstStyle/>
          <a:p>
            <a:pPr lvl="1"/>
            <a:r>
              <a:rPr lang="en-GB" altLang="en-US" sz="2000" dirty="0"/>
              <a:t>Refer to the meeting agenda in R1-2210800</a:t>
            </a:r>
          </a:p>
          <a:p>
            <a:pPr lvl="1"/>
            <a:r>
              <a:rPr lang="en-GB" altLang="en-US" sz="2000" dirty="0"/>
              <a:t>Refer to the “RAN1#111 Meeting Management” document in R1-2210803 for the detailed scope of this meeting.</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384AE7C-68E1-492D-B1F5-F7383F8599BC}"/>
              </a:ext>
            </a:extLst>
          </p:cNvPr>
          <p:cNvSpPr>
            <a:spLocks noGrp="1"/>
          </p:cNvSpPr>
          <p:nvPr>
            <p:ph type="title"/>
          </p:nvPr>
        </p:nvSpPr>
        <p:spPr>
          <a:xfrm>
            <a:off x="488950" y="228600"/>
            <a:ext cx="6827838" cy="498475"/>
          </a:xfrm>
        </p:spPr>
        <p:txBody>
          <a:bodyPr/>
          <a:lstStyle/>
          <a:p>
            <a:r>
              <a:rPr lang="en-US" altLang="en-US" dirty="0"/>
              <a:t>Process</a:t>
            </a:r>
          </a:p>
        </p:txBody>
      </p:sp>
      <p:sp>
        <p:nvSpPr>
          <p:cNvPr id="9219" name="Content Placeholder 2">
            <a:extLst>
              <a:ext uri="{FF2B5EF4-FFF2-40B4-BE49-F238E27FC236}">
                <a16:creationId xmlns:a16="http://schemas.microsoft.com/office/drawing/2014/main" id="{9ACD1878-6E20-49D9-9F69-3410F93816B9}"/>
              </a:ext>
            </a:extLst>
          </p:cNvPr>
          <p:cNvSpPr>
            <a:spLocks noGrp="1"/>
          </p:cNvSpPr>
          <p:nvPr>
            <p:ph idx="1"/>
          </p:nvPr>
        </p:nvSpPr>
        <p:spPr>
          <a:xfrm>
            <a:off x="488950" y="1203325"/>
            <a:ext cx="8388350" cy="4973638"/>
          </a:xfrm>
        </p:spPr>
        <p:txBody>
          <a:bodyPr/>
          <a:lstStyle/>
          <a:p>
            <a:pPr lvl="1"/>
            <a:r>
              <a:rPr lang="en-GB" altLang="en-US" dirty="0"/>
              <a:t>Registration, check-in, voting rights</a:t>
            </a:r>
          </a:p>
          <a:p>
            <a:pPr lvl="2"/>
            <a:r>
              <a:rPr lang="en-GB" altLang="en-US" dirty="0"/>
              <a:t>It is </a:t>
            </a:r>
            <a:r>
              <a:rPr lang="en-GB" altLang="en-US" b="1" dirty="0"/>
              <a:t>essential that you register </a:t>
            </a:r>
            <a:r>
              <a:rPr lang="en-GB" altLang="en-US" dirty="0"/>
              <a:t>online your intention to participate in this meeting at </a:t>
            </a:r>
            <a:r>
              <a:rPr lang="en-GB" altLang="en-US" dirty="0">
                <a:hlinkClick r:id="rId2"/>
              </a:rPr>
              <a:t>https://portal.3gpp.org/#/registration?MtgId=39925</a:t>
            </a:r>
            <a:r>
              <a:rPr lang="en-GB" altLang="en-US" dirty="0"/>
              <a:t> </a:t>
            </a:r>
          </a:p>
          <a:p>
            <a:pPr lvl="2"/>
            <a:r>
              <a:rPr lang="en-GB" altLang="en-US" b="1" dirty="0"/>
              <a:t>Please unregister yourself if later on you change your mind and will not participate</a:t>
            </a:r>
            <a:r>
              <a:rPr lang="en-GB" altLang="en-US" dirty="0"/>
              <a:t>. This way, the list of registered delegates will be as accurate as possible.</a:t>
            </a:r>
            <a:endParaRPr lang="en-GB" altLang="en-US" b="1" u="sng" dirty="0">
              <a:solidFill>
                <a:srgbClr val="FF0000"/>
              </a:solidFill>
            </a:endParaRPr>
          </a:p>
          <a:p>
            <a:pPr lvl="1"/>
            <a:r>
              <a:rPr lang="en-GB" altLang="en-US" dirty="0"/>
              <a:t>Remote participants </a:t>
            </a:r>
            <a:r>
              <a:rPr lang="en-GB" altLang="en-US" sz="2400" dirty="0"/>
              <a:t>will not be able to check in for RAN1#111 meeting</a:t>
            </a:r>
          </a:p>
          <a:p>
            <a:pPr lvl="1"/>
            <a:r>
              <a:rPr lang="en-GB" altLang="en-US" dirty="0"/>
              <a:t>Voting rights may not be accrued through remote participation, but Hardship Exemption applies to all Individual Members for the entirety of 2022 (as per PCG#48 decision)</a:t>
            </a:r>
          </a:p>
          <a:p>
            <a:pPr lvl="2"/>
            <a:endParaRPr lang="en-GB" altLang="en-US" dirty="0"/>
          </a:p>
          <a:p>
            <a:pPr lvl="2"/>
            <a:endParaRPr lang="en-GB" altLang="en-US" dirty="0"/>
          </a:p>
          <a:p>
            <a:pPr lvl="2"/>
            <a:endParaRPr lang="en-GB"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sz="1800" dirty="0" err="1"/>
              <a:t>Tdocs</a:t>
            </a:r>
            <a:r>
              <a:rPr lang="en-GB" altLang="en-US" sz="1800" dirty="0"/>
              <a:t> must be reserved and uploaded using the 3GPP Portal (3GU) in the usual manner, according to the deadlines as in the meeting agenda (slide 3). </a:t>
            </a:r>
          </a:p>
          <a:p>
            <a:pPr lvl="2">
              <a:defRPr/>
            </a:pPr>
            <a:r>
              <a:rPr lang="en-GB" altLang="en-US" sz="1800" dirty="0"/>
              <a:t>Individual </a:t>
            </a:r>
            <a:r>
              <a:rPr lang="en-GB" altLang="en-US" sz="1800" dirty="0" err="1"/>
              <a:t>TDoc</a:t>
            </a:r>
            <a:r>
              <a:rPr lang="en-GB" altLang="en-US" sz="1800" dirty="0"/>
              <a:t> number must be requested in advance via 3GU at  </a:t>
            </a:r>
            <a:r>
              <a:rPr lang="en-GB" altLang="en-US" sz="1800" dirty="0">
                <a:hlinkClick r:id="rId2"/>
              </a:rPr>
              <a:t>https://portal.3gpp.org/ngppapp/CreateTdoc.Aspx?mode=create&amp;meetingId=39925</a:t>
            </a:r>
            <a:r>
              <a:rPr lang="en-GB" altLang="en-US" sz="1800" dirty="0"/>
              <a:t> </a:t>
            </a:r>
          </a:p>
          <a:p>
            <a:pPr lvl="2">
              <a:defRPr/>
            </a:pPr>
            <a:r>
              <a:rPr lang="en-GB" altLang="en-US" sz="1800" dirty="0"/>
              <a:t>Bulk reservation of </a:t>
            </a:r>
            <a:r>
              <a:rPr lang="en-GB" altLang="en-US" sz="1800" dirty="0" err="1"/>
              <a:t>TDoc</a:t>
            </a:r>
            <a:r>
              <a:rPr lang="en-GB" altLang="en-US" sz="1800" dirty="0"/>
              <a:t> numbers must be requested in advance by filling in the template at </a:t>
            </a:r>
            <a:r>
              <a:rPr lang="en-GB" altLang="en-US" sz="1800" dirty="0">
                <a:hlinkClick r:id="rId3"/>
              </a:rPr>
              <a:t>https://portal.3gpp.org/ngppapp/ContributionImport.aspx?mode=bulk&amp;meetingId=39925</a:t>
            </a:r>
            <a:r>
              <a:rPr lang="en-GB" altLang="en-US" sz="1800" dirty="0"/>
              <a:t> </a:t>
            </a:r>
          </a:p>
          <a:p>
            <a:pPr lvl="2">
              <a:defRPr/>
            </a:pPr>
            <a:r>
              <a:rPr lang="en-GB" altLang="en-US" sz="1800" dirty="0" err="1"/>
              <a:t>TDocs</a:t>
            </a:r>
            <a:r>
              <a:rPr lang="en-GB" altLang="en-US" sz="1800" dirty="0"/>
              <a:t> must be uploaded via the 3GPP portal using the "Upload </a:t>
            </a:r>
            <a:r>
              <a:rPr lang="en-GB" altLang="en-US" sz="1800" dirty="0" err="1"/>
              <a:t>TDoc</a:t>
            </a:r>
            <a:r>
              <a:rPr lang="en-GB" altLang="en-US" sz="1800" dirty="0"/>
              <a:t>" button on the </a:t>
            </a:r>
            <a:r>
              <a:rPr lang="en-GB" altLang="en-US" sz="1800" dirty="0" err="1"/>
              <a:t>TDocs</a:t>
            </a:r>
            <a:r>
              <a:rPr lang="en-GB" altLang="en-US" sz="1800" dirty="0"/>
              <a:t> tab of the portal home page. </a:t>
            </a:r>
          </a:p>
          <a:p>
            <a:pPr lvl="2">
              <a:defRPr/>
            </a:pPr>
            <a:r>
              <a:rPr lang="en-GB" altLang="en-US" sz="1800" dirty="0"/>
              <a:t>Documents uploaded after the submission deadline will be considered "late" and will only be addressed if time permits, at RAN1 chair’s discretion.</a:t>
            </a:r>
          </a:p>
          <a:p>
            <a:pPr lvl="2">
              <a:defRPr/>
            </a:pPr>
            <a:endParaRPr lang="en-GB" altLang="en-US" dirty="0"/>
          </a:p>
          <a:p>
            <a:pPr lvl="2">
              <a:defRPr/>
            </a:pPr>
            <a:endParaRPr lang="en-GB" altLang="en-US" dirty="0"/>
          </a:p>
          <a:p>
            <a:pPr marL="457200" lvl="1" indent="0">
              <a:buFont typeface="Arial" panose="020B0604020202020204" pitchFamily="34" charset="0"/>
              <a:buNone/>
              <a:defRPr/>
            </a:pPr>
            <a:endParaRPr lang="en-GB"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9E4B17-87B1-45F2-94B0-BD3B2BDB2949}"/>
              </a:ext>
            </a:extLst>
          </p:cNvPr>
          <p:cNvSpPr>
            <a:spLocks noGrp="1"/>
          </p:cNvSpPr>
          <p:nvPr>
            <p:ph type="title"/>
          </p:nvPr>
        </p:nvSpPr>
        <p:spPr>
          <a:xfrm>
            <a:off x="488950" y="204788"/>
            <a:ext cx="6827838" cy="498475"/>
          </a:xfrm>
        </p:spPr>
        <p:txBody>
          <a:bodyPr/>
          <a:lstStyle/>
          <a:p>
            <a:r>
              <a:rPr lang="en-US" altLang="en-US" dirty="0"/>
              <a:t>Process (Contd.)</a:t>
            </a:r>
          </a:p>
        </p:txBody>
      </p:sp>
      <p:sp>
        <p:nvSpPr>
          <p:cNvPr id="13315" name="Content Placeholder 2">
            <a:extLst>
              <a:ext uri="{FF2B5EF4-FFF2-40B4-BE49-F238E27FC236}">
                <a16:creationId xmlns:a16="http://schemas.microsoft.com/office/drawing/2014/main" id="{DA2CDE72-919A-4D52-8EB7-1E13709A3424}"/>
              </a:ext>
            </a:extLst>
          </p:cNvPr>
          <p:cNvSpPr>
            <a:spLocks noGrp="1"/>
          </p:cNvSpPr>
          <p:nvPr>
            <p:ph idx="1"/>
          </p:nvPr>
        </p:nvSpPr>
        <p:spPr>
          <a:xfrm>
            <a:off x="488950" y="1106488"/>
            <a:ext cx="8388350" cy="5392737"/>
          </a:xfrm>
        </p:spPr>
        <p:txBody>
          <a:bodyPr/>
          <a:lstStyle/>
          <a:p>
            <a:pPr lvl="1">
              <a:defRPr/>
            </a:pPr>
            <a:r>
              <a:rPr lang="en-GB" altLang="en-US" dirty="0"/>
              <a:t>Submission of input contributions</a:t>
            </a:r>
          </a:p>
          <a:p>
            <a:pPr lvl="2">
              <a:defRPr/>
            </a:pPr>
            <a:r>
              <a:rPr lang="en-GB" altLang="en-US" dirty="0">
                <a:solidFill>
                  <a:srgbClr val="FF0000"/>
                </a:solidFill>
              </a:rPr>
              <a:t>For company </a:t>
            </a:r>
            <a:r>
              <a:rPr lang="en-GB" altLang="en-US" dirty="0" err="1">
                <a:solidFill>
                  <a:srgbClr val="FF0000"/>
                </a:solidFill>
              </a:rPr>
              <a:t>tdocs</a:t>
            </a:r>
            <a:r>
              <a:rPr lang="en-GB" altLang="en-US" dirty="0">
                <a:solidFill>
                  <a:srgbClr val="FF0000"/>
                </a:solidFill>
              </a:rPr>
              <a:t> (draft response LSs, discussion papers) submitted to agenda item 5 (incoming LSs)</a:t>
            </a:r>
          </a:p>
          <a:p>
            <a:pPr lvl="3">
              <a:defRPr/>
            </a:pPr>
            <a:r>
              <a:rPr lang="en-GB" altLang="en-US" dirty="0">
                <a:solidFill>
                  <a:srgbClr val="FF0000"/>
                </a:solidFill>
              </a:rPr>
              <a:t>Companies are requested to indicate the “Related WIs” field when requesting </a:t>
            </a:r>
            <a:r>
              <a:rPr lang="en-GB" altLang="en-US" dirty="0" err="1">
                <a:solidFill>
                  <a:srgbClr val="FF0000"/>
                </a:solidFill>
              </a:rPr>
              <a:t>tdoc</a:t>
            </a:r>
            <a:r>
              <a:rPr lang="en-GB" altLang="en-US" dirty="0">
                <a:solidFill>
                  <a:srgbClr val="FF0000"/>
                </a:solidFill>
              </a:rPr>
              <a:t> numbers</a:t>
            </a:r>
          </a:p>
          <a:p>
            <a:pPr lvl="1">
              <a:defRPr/>
            </a:pPr>
            <a:r>
              <a:rPr lang="en-GB" altLang="en-US" dirty="0"/>
              <a:t>In general, you’re strongly encouraged to follow the </a:t>
            </a:r>
            <a:r>
              <a:rPr lang="en-GB" altLang="en-US" dirty="0" err="1"/>
              <a:t>guidances</a:t>
            </a:r>
            <a:r>
              <a:rPr lang="en-GB" altLang="en-US" dirty="0"/>
              <a:t> as shown at </a:t>
            </a:r>
            <a:r>
              <a:rPr lang="en-GB" altLang="en-US" dirty="0">
                <a:hlinkClick r:id="rId2"/>
              </a:rPr>
              <a:t>https://www.3gpp.org/specifications-groups/3gu-help#h5-2-reserve-a-tdoc-number-for-a-meeting</a:t>
            </a:r>
            <a:r>
              <a:rPr lang="en-GB" altLang="en-US" dirty="0"/>
              <a:t> </a:t>
            </a:r>
          </a:p>
          <a:p>
            <a:pPr lvl="2">
              <a:defRPr/>
            </a:pPr>
            <a:r>
              <a:rPr lang="en-GB" altLang="en-US" dirty="0"/>
              <a:t>Choosing the correct </a:t>
            </a:r>
            <a:r>
              <a:rPr lang="en-GB" altLang="en-US" dirty="0" err="1"/>
              <a:t>Tdoc</a:t>
            </a:r>
            <a:r>
              <a:rPr lang="en-GB" altLang="en-US" dirty="0"/>
              <a:t> type for your contribution(s) allows you to fill-in all the necessary details that help a lot all participants to be better prepared for the handling of discussion papers.</a:t>
            </a:r>
          </a:p>
          <a:p>
            <a:pPr marL="1371600" lvl="3" indent="0">
              <a:buNone/>
              <a:defRPr/>
            </a:pPr>
            <a:endParaRPr lang="en-GB" altLang="en-US" dirty="0"/>
          </a:p>
          <a:p>
            <a:pPr marL="457200" lvl="1" indent="0">
              <a:buFont typeface="Arial" panose="020B0604020202020204" pitchFamily="34" charset="0"/>
              <a:buNone/>
              <a:defRPr/>
            </a:pPr>
            <a:endParaRPr lang="en-GB" altLang="en-US" dirty="0"/>
          </a:p>
        </p:txBody>
      </p:sp>
    </p:spTree>
    <p:extLst>
      <p:ext uri="{BB962C8B-B14F-4D97-AF65-F5344CB8AC3E}">
        <p14:creationId xmlns:p14="http://schemas.microsoft.com/office/powerpoint/2010/main" val="42928320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defRPr/>
            </a:pPr>
            <a:r>
              <a:rPr lang="en-GB" altLang="en-US" dirty="0"/>
              <a:t>Before the meeting</a:t>
            </a:r>
          </a:p>
          <a:p>
            <a:pPr lvl="2">
              <a:defRPr/>
            </a:pPr>
            <a:r>
              <a:rPr lang="en-GB" altLang="en-US" sz="1800" dirty="0"/>
              <a:t>MCC  may allocate </a:t>
            </a:r>
            <a:r>
              <a:rPr lang="en-GB" altLang="en-US" sz="1800" dirty="0" err="1"/>
              <a:t>tdoc</a:t>
            </a:r>
            <a:r>
              <a:rPr lang="en-GB" altLang="en-US" sz="1800" dirty="0"/>
              <a:t># on request (e.g. for revision, feature lead summaries…)</a:t>
            </a:r>
          </a:p>
          <a:p>
            <a:pPr lvl="2">
              <a:defRPr/>
            </a:pPr>
            <a:r>
              <a:rPr lang="en-GB" altLang="en-US" sz="1800" dirty="0"/>
              <a:t>The new documents with </a:t>
            </a:r>
            <a:r>
              <a:rPr lang="en-GB" altLang="en-US" sz="1800" dirty="0" err="1"/>
              <a:t>tdoc</a:t>
            </a:r>
            <a:r>
              <a:rPr lang="en-GB" altLang="en-US" sz="1800" dirty="0"/>
              <a:t># must be uploaded to the “Inbox” folder</a:t>
            </a:r>
            <a:r>
              <a:rPr lang="en-GB" altLang="en-US" sz="1800" dirty="0">
                <a:solidFill>
                  <a:srgbClr val="000000"/>
                </a:solidFill>
              </a:rPr>
              <a:t>:</a:t>
            </a:r>
          </a:p>
          <a:p>
            <a:pPr marL="1371600" lvl="3" indent="0">
              <a:buNone/>
              <a:defRPr/>
            </a:pPr>
            <a:r>
              <a:rPr lang="en-GB" altLang="en-US" sz="1800" u="sng" dirty="0">
                <a:hlinkClick r:id="rId2"/>
              </a:rPr>
              <a:t>https://www.3gpp.org/ftp/tsg_ran/WG1_RL1/TSGR1_111/Inbox</a:t>
            </a:r>
            <a:r>
              <a:rPr lang="en-GB" altLang="en-US" sz="1800" u="sng" dirty="0"/>
              <a:t> </a:t>
            </a:r>
          </a:p>
          <a:p>
            <a:pPr marL="1371600" lvl="3" indent="0">
              <a:buNone/>
              <a:defRPr/>
            </a:pPr>
            <a:endParaRPr lang="en-GB" altLang="en-US" sz="1800" dirty="0"/>
          </a:p>
          <a:p>
            <a:pPr lvl="2">
              <a:defRPr/>
            </a:pPr>
            <a:r>
              <a:rPr lang="en-GB" altLang="en-US" sz="1400" dirty="0"/>
              <a:t>Note 1: Access to the Inbox folder on the public servers can be achieved using a web browser*:</a:t>
            </a:r>
          </a:p>
          <a:p>
            <a:pPr lvl="3">
              <a:defRPr/>
            </a:pPr>
            <a:r>
              <a:rPr lang="en-GB" altLang="en-US" sz="1400" dirty="0"/>
              <a:t>Open your browser and navigate to your chosen folder – for example,</a:t>
            </a:r>
          </a:p>
          <a:p>
            <a:pPr marL="1371600" lvl="3" indent="0">
              <a:buFont typeface="Arial" panose="020B0604020202020204" pitchFamily="34" charset="0"/>
              <a:buNone/>
              <a:defRPr/>
            </a:pPr>
            <a:r>
              <a:rPr lang="en-GB" altLang="en-US" sz="1400" dirty="0"/>
              <a:t>	</a:t>
            </a:r>
            <a:r>
              <a:rPr lang="en-GB" altLang="en-US" sz="1400" dirty="0">
                <a:hlinkClick r:id="rId2"/>
              </a:rPr>
              <a:t>https://www.3gpp.org/ftp/tsg_ran/WG1_RL1/TSGR1_111/Inbox</a:t>
            </a:r>
            <a:r>
              <a:rPr lang="en-GB" altLang="en-US" sz="1400" dirty="0"/>
              <a:t> </a:t>
            </a:r>
          </a:p>
          <a:p>
            <a:pPr lvl="3">
              <a:defRPr/>
            </a:pPr>
            <a:r>
              <a:rPr lang="en-GB" altLang="en-US" sz="1400" dirty="0"/>
              <a:t>Click the green button to log in using your EOL account</a:t>
            </a:r>
          </a:p>
          <a:p>
            <a:pPr lvl="3">
              <a:defRPr/>
            </a:pPr>
            <a:r>
              <a:rPr lang="en-GB" altLang="en-US" sz="1400" dirty="0"/>
              <a:t>A panel will appear in the upper part of the screen and documents may be dragged and dropped onto this landing pad; this causes them to be uploaded to the folder</a:t>
            </a:r>
          </a:p>
          <a:p>
            <a:pPr marL="914400" lvl="2" indent="0">
              <a:buFont typeface="Arial" panose="020B0604020202020204" pitchFamily="34" charset="0"/>
              <a:buNone/>
              <a:defRPr/>
            </a:pPr>
            <a:r>
              <a:rPr lang="en-GB" altLang="en-US" sz="1400" dirty="0"/>
              <a:t>* </a:t>
            </a:r>
            <a:r>
              <a:rPr lang="en-GB" altLang="en-US" sz="1400" b="1" u="sng" dirty="0"/>
              <a:t>At the moment, this feature does not work with Internet Explorer – use another browser!</a:t>
            </a:r>
          </a:p>
          <a:p>
            <a:pPr lvl="2">
              <a:defRPr/>
            </a:pPr>
            <a:r>
              <a:rPr lang="en-GB" altLang="en-US" sz="1400" dirty="0"/>
              <a:t>Note 2: Delegates whose company IT policies do not allow them to upload to a public server using FTP (see note 1) can still send their documents to MCC (only), who will upload them as soon as possible.</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defRPr/>
            </a:pPr>
            <a:r>
              <a:rPr lang="en-GB" altLang="en-US" dirty="0"/>
              <a:t>During the meeting</a:t>
            </a:r>
          </a:p>
          <a:p>
            <a:pPr lvl="2">
              <a:defRPr/>
            </a:pPr>
            <a:r>
              <a:rPr lang="en-GB" altLang="en-US" sz="1800" dirty="0"/>
              <a:t>MCC will allocate </a:t>
            </a:r>
            <a:r>
              <a:rPr lang="en-GB" altLang="en-US" sz="1800" dirty="0" err="1"/>
              <a:t>tdoc</a:t>
            </a:r>
            <a:r>
              <a:rPr lang="en-GB" altLang="en-US" sz="1800" dirty="0"/>
              <a:t># on request , and new documents with </a:t>
            </a:r>
            <a:r>
              <a:rPr lang="en-GB" altLang="en-US" sz="1800" dirty="0" err="1"/>
              <a:t>tdoc</a:t>
            </a:r>
            <a:r>
              <a:rPr lang="en-GB" altLang="en-US" sz="1800" dirty="0"/>
              <a:t># must be uploaded to the usual “Inbox” folder on meeting server 10.10.10.10 </a:t>
            </a:r>
            <a:r>
              <a:rPr lang="en-GB" altLang="en-US" sz="1800" dirty="0">
                <a:solidFill>
                  <a:srgbClr val="000000"/>
                </a:solidFill>
              </a:rPr>
              <a:t>:</a:t>
            </a:r>
          </a:p>
          <a:p>
            <a:pPr lvl="3">
              <a:defRPr/>
            </a:pPr>
            <a:r>
              <a:rPr lang="en-GB" altLang="en-US" sz="1800" dirty="0"/>
              <a:t>For F2F participants: no change and access to the inbox is allowed through the 3GPP </a:t>
            </a:r>
            <a:r>
              <a:rPr lang="en-GB" altLang="en-US" sz="1800" dirty="0" err="1"/>
              <a:t>WiFi</a:t>
            </a:r>
            <a:r>
              <a:rPr lang="en-GB" altLang="en-US" sz="1800" dirty="0"/>
              <a:t> network</a:t>
            </a:r>
          </a:p>
          <a:p>
            <a:pPr lvl="3">
              <a:defRPr/>
            </a:pPr>
            <a:r>
              <a:rPr lang="en-GB" altLang="en-US" sz="1800" dirty="0"/>
              <a:t>For remote participants: access to the same inbox (10.10.10.10) will be possible using the credentials that MCC will provide on Sunday prior to meeting start. </a:t>
            </a:r>
          </a:p>
          <a:p>
            <a:pPr lvl="3">
              <a:defRPr/>
            </a:pPr>
            <a:r>
              <a:rPr lang="en-GB" altLang="en-US" sz="1800" dirty="0"/>
              <a:t>Note the access to the meeting folders on the public servers will be denied for the full duration of the meeting</a:t>
            </a:r>
          </a:p>
          <a:p>
            <a:pPr lvl="1">
              <a:defRPr/>
            </a:pPr>
            <a:r>
              <a:rPr lang="en-GB" altLang="en-US" dirty="0"/>
              <a:t>Kind reminder to remote participants</a:t>
            </a:r>
          </a:p>
          <a:p>
            <a:pPr lvl="2">
              <a:defRPr/>
            </a:pPr>
            <a:r>
              <a:rPr lang="en-GB" altLang="en-US" sz="1800" dirty="0"/>
              <a:t>The </a:t>
            </a:r>
            <a:r>
              <a:rPr lang="en-US" sz="1800" dirty="0"/>
              <a:t>access to the mirrored meeting server folder at </a:t>
            </a:r>
            <a:r>
              <a:rPr lang="en-US" sz="1800" u="sng" dirty="0">
                <a:hlinkClick r:id="rId2"/>
              </a:rPr>
              <a:t>https://www.3gpp.org/ftp/Meetings_3GPP_SYNC/RAN1</a:t>
            </a:r>
            <a:r>
              <a:rPr lang="en-US" sz="1800" dirty="0"/>
              <a:t> will be possible all the time during the meeting.</a:t>
            </a:r>
          </a:p>
          <a:p>
            <a:pPr lvl="3">
              <a:defRPr/>
            </a:pPr>
            <a:r>
              <a:rPr lang="en-US" sz="1800" dirty="0"/>
              <a:t>Note 1: the mirroring is done every 5-10min.</a:t>
            </a:r>
          </a:p>
          <a:p>
            <a:pPr lvl="3">
              <a:defRPr/>
            </a:pPr>
            <a:r>
              <a:rPr lang="en-US" sz="1800" dirty="0"/>
              <a:t>Note 2: the mirrored meeting server folder operates in Read-only mode</a:t>
            </a:r>
          </a:p>
        </p:txBody>
      </p:sp>
    </p:spTree>
    <p:extLst>
      <p:ext uri="{BB962C8B-B14F-4D97-AF65-F5344CB8AC3E}">
        <p14:creationId xmlns:p14="http://schemas.microsoft.com/office/powerpoint/2010/main" val="20578849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C68B6B4-EB89-45F7-A0FC-FADD7114EF57}"/>
              </a:ext>
            </a:extLst>
          </p:cNvPr>
          <p:cNvSpPr>
            <a:spLocks noGrp="1"/>
          </p:cNvSpPr>
          <p:nvPr>
            <p:ph type="title"/>
          </p:nvPr>
        </p:nvSpPr>
        <p:spPr>
          <a:xfrm>
            <a:off x="488950" y="204788"/>
            <a:ext cx="6827838" cy="498475"/>
          </a:xfrm>
        </p:spPr>
        <p:txBody>
          <a:bodyPr/>
          <a:lstStyle/>
          <a:p>
            <a:r>
              <a:rPr lang="en-US" altLang="en-US"/>
              <a:t>Process (Contd.)</a:t>
            </a:r>
          </a:p>
        </p:txBody>
      </p:sp>
      <p:sp>
        <p:nvSpPr>
          <p:cNvPr id="14339" name="Content Placeholder 2">
            <a:extLst>
              <a:ext uri="{FF2B5EF4-FFF2-40B4-BE49-F238E27FC236}">
                <a16:creationId xmlns:a16="http://schemas.microsoft.com/office/drawing/2014/main" id="{1E3F551F-2405-40EA-A834-A22961219BD3}"/>
              </a:ext>
            </a:extLst>
          </p:cNvPr>
          <p:cNvSpPr>
            <a:spLocks noGrp="1"/>
          </p:cNvSpPr>
          <p:nvPr>
            <p:ph idx="1"/>
          </p:nvPr>
        </p:nvSpPr>
        <p:spPr>
          <a:xfrm>
            <a:off x="488950" y="877888"/>
            <a:ext cx="8388350" cy="5621337"/>
          </a:xfrm>
        </p:spPr>
        <p:txBody>
          <a:bodyPr/>
          <a:lstStyle/>
          <a:p>
            <a:pPr lvl="1"/>
            <a:r>
              <a:rPr lang="en-GB" altLang="en-US" dirty="0"/>
              <a:t>Email exploders</a:t>
            </a:r>
          </a:p>
          <a:p>
            <a:pPr lvl="2"/>
            <a:r>
              <a:rPr lang="en-GB" altLang="en-US" sz="1800" dirty="0"/>
              <a:t>RAN1 main email exploder (</a:t>
            </a:r>
            <a:r>
              <a:rPr lang="en-GB" altLang="en-US" sz="1800" dirty="0">
                <a:hlinkClick r:id="rId2"/>
              </a:rPr>
              <a:t>3GPP_TSG_RAN_WG1@list.etsi.org</a:t>
            </a:r>
            <a:r>
              <a:rPr lang="en-GB" altLang="en-US" sz="1800" dirty="0"/>
              <a:t>) for the official email discussions</a:t>
            </a:r>
          </a:p>
          <a:p>
            <a:pPr lvl="2"/>
            <a:r>
              <a:rPr lang="en-GB" altLang="en-US" sz="1800" dirty="0"/>
              <a:t>RAN1 LTE email exploder (</a:t>
            </a:r>
            <a:r>
              <a:rPr lang="en-GB" altLang="en-US" sz="1800" dirty="0">
                <a:hlinkClick r:id="rId3"/>
              </a:rPr>
              <a:t>3GPP_TSG_RAN_WG1_LTE@list.etsi.org</a:t>
            </a:r>
            <a:r>
              <a:rPr lang="en-GB" altLang="en-US" sz="1800" dirty="0"/>
              <a:t>) for LTE offline email discussions (if needed)</a:t>
            </a:r>
          </a:p>
          <a:p>
            <a:pPr lvl="2"/>
            <a:r>
              <a:rPr lang="en-GB" altLang="en-US" sz="1800" dirty="0"/>
              <a:t>RAN1 NR email exploder (</a:t>
            </a:r>
            <a:r>
              <a:rPr lang="en-GB" altLang="en-US" sz="1800" dirty="0">
                <a:hlinkClick r:id="rId4"/>
              </a:rPr>
              <a:t>3GPP_TSG_RAN_WG1_NR@list.etsi.org</a:t>
            </a:r>
            <a:r>
              <a:rPr lang="en-GB" altLang="en-US" sz="1800" dirty="0"/>
              <a:t>) for NR offline email discussions (if needed)</a:t>
            </a:r>
          </a:p>
          <a:p>
            <a:pPr lvl="2"/>
            <a:endParaRPr lang="en-GB" altLang="en-US" sz="1800" dirty="0"/>
          </a:p>
          <a:p>
            <a:pPr lvl="2"/>
            <a:r>
              <a:rPr lang="en-GB" altLang="en-US" sz="1800" dirty="0"/>
              <a:t>MCC can set other email exploder up on request, if deemed necessary</a:t>
            </a:r>
          </a:p>
          <a:p>
            <a:pPr lvl="2"/>
            <a:endParaRPr lang="en-GB" altLang="en-US" sz="1800" dirty="0"/>
          </a:p>
          <a:p>
            <a:pPr lvl="2"/>
            <a:r>
              <a:rPr lang="en-GB" altLang="en-US" sz="1800" u="sng" dirty="0">
                <a:solidFill>
                  <a:srgbClr val="FF0000"/>
                </a:solidFill>
              </a:rPr>
              <a:t>PLEASE PAY FULL ATTENTION to the following slides</a:t>
            </a:r>
          </a:p>
        </p:txBody>
      </p:sp>
    </p:spTree>
    <p:extLst>
      <p:ext uri="{BB962C8B-B14F-4D97-AF65-F5344CB8AC3E}">
        <p14:creationId xmlns:p14="http://schemas.microsoft.com/office/powerpoint/2010/main" val="4065071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bf8d809a012c1fdc63fdaf287337ce7e">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4d00ad1da995f1d6ca87c10da6e27e0" ns3:_="" ns4:_="">
    <xsd:import namespace="ba37140e-f4c5-4a6c-a9b4-20a691ce6c8a"/>
    <xsd:import namespace="cc9c437c-ae0c-4066-8d90-a0f7de786127"/>
    <xsd:element name="properties">
      <xsd:complexType>
        <xsd:sequence>
          <xsd:element name="documentManagement">
            <xsd:complexType>
              <xsd:all>
                <xsd:element ref="ns3:SharedWithDetails" minOccurs="0"/>
                <xsd:element ref="ns3:SharedWithUser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Details" ma:index="8" nillable="true" ma:displayName="Shared With Details" ma:internalName="SharedWithDetails" ma:readOnly="true">
      <xsd:simpleType>
        <xsd:restriction base="dms:Note">
          <xsd:maxLength value="255"/>
        </xsd:restriction>
      </xsd:simpleType>
    </xsd:element>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CD7CA3-FE5A-46D4-B94B-B89A030661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68C27D-3F95-4C0E-A973-DF00ACBED94B}">
  <ds:schemaRefs>
    <ds:schemaRef ds:uri="http://schemas.microsoft.com/sharepoint/v3/contenttype/forms"/>
  </ds:schemaRefs>
</ds:datastoreItem>
</file>

<file path=customXml/itemProps3.xml><?xml version="1.0" encoding="utf-8"?>
<ds:datastoreItem xmlns:ds="http://schemas.openxmlformats.org/officeDocument/2006/customXml" ds:itemID="{B02A0E67-DF16-4E62-AF53-42A7F8163D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31933</TotalTime>
  <Words>1739</Words>
  <Application>Microsoft Office PowerPoint</Application>
  <PresentationFormat>On-screen Show (4:3)</PresentationFormat>
  <Paragraphs>131</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 New Roman</vt:lpstr>
      <vt:lpstr>Office Theme</vt:lpstr>
      <vt:lpstr>     RAN1#111 Meeting  Timelines, Scope, Process    </vt:lpstr>
      <vt:lpstr>PowerPoint Presentation</vt:lpstr>
      <vt:lpstr>Timeline/Scope</vt:lpstr>
      <vt:lpstr>Process</vt:lpstr>
      <vt:lpstr>Process (Contd.)</vt:lpstr>
      <vt:lpstr>Process (Contd.)</vt:lpstr>
      <vt:lpstr>Process (Contd.)</vt:lpstr>
      <vt:lpstr>Process (Contd.)</vt:lpstr>
      <vt:lpstr>Process (Contd.)</vt:lpstr>
      <vt:lpstr>Process (Contd.)</vt:lpstr>
      <vt:lpstr>Process (Contd.)</vt:lpstr>
      <vt:lpstr>Process (Contd.)</vt:lpstr>
      <vt:lpstr>Process (Contd.)</vt:lpstr>
      <vt:lpstr>Conference call: GoToWebinar (GTW)</vt:lpstr>
      <vt:lpstr>Hand raising facility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MCC: 5870</cp:lastModifiedBy>
  <cp:revision>1037</cp:revision>
  <dcterms:created xsi:type="dcterms:W3CDTF">2008-08-30T09:32:10Z</dcterms:created>
  <dcterms:modified xsi:type="dcterms:W3CDTF">2022-11-10T17:22:11Z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