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981" r:id="rId2"/>
    <p:sldId id="988" r:id="rId3"/>
    <p:sldId id="989" r:id="rId4"/>
    <p:sldId id="1005" r:id="rId5"/>
    <p:sldId id="1012" r:id="rId6"/>
    <p:sldId id="1015" r:id="rId7"/>
    <p:sldId id="1017" r:id="rId8"/>
    <p:sldId id="1002" r:id="rId9"/>
    <p:sldId id="993" r:id="rId10"/>
    <p:sldId id="995" r:id="rId11"/>
    <p:sldId id="996" r:id="rId12"/>
    <p:sldId id="998" r:id="rId13"/>
    <p:sldId id="999" r:id="rId14"/>
    <p:sldId id="1001" r:id="rId15"/>
    <p:sldId id="1006" r:id="rId16"/>
    <p:sldId id="1007" r:id="rId17"/>
    <p:sldId id="1016" r:id="rId18"/>
    <p:sldId id="1003" r:id="rId1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732F"/>
    <a:srgbClr val="0000F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25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nsun\Documents\SEC%20documents\2022%20documents\2-3GPP%20meetings\RAN\RAN%2398-e\RAN1%23110%20tdocs%20and%20delegates%20statistic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nsun\Documents\SEC%20documents\2022%20documents\2-3GPP%20meetings\RAN\RAN%2398-e\RAN1%23110%20tdocs%20and%20delegates%20statistic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Participants per meeting (registered)</a:t>
            </a:r>
            <a:endParaRPr lang="ko-KR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3BC-41A2-9748-2A9BD1C70409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3BC-41A2-9748-2A9BD1C70409}"/>
              </c:ext>
            </c:extLst>
          </c:dPt>
          <c:dPt>
            <c:idx val="1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3BC-41A2-9748-2A9BD1C70409}"/>
              </c:ext>
            </c:extLst>
          </c:dPt>
          <c:cat>
            <c:strRef>
              <c:f>delegates!$A$7:$A$18</c:f>
              <c:strCache>
                <c:ptCount val="12"/>
                <c:pt idx="0">
                  <c:v>104-e</c:v>
                </c:pt>
                <c:pt idx="1">
                  <c:v>104b-e</c:v>
                </c:pt>
                <c:pt idx="2">
                  <c:v>105-e</c:v>
                </c:pt>
                <c:pt idx="3">
                  <c:v>106-e</c:v>
                </c:pt>
                <c:pt idx="4">
                  <c:v>106b-e</c:v>
                </c:pt>
                <c:pt idx="5">
                  <c:v>107-e</c:v>
                </c:pt>
                <c:pt idx="6">
                  <c:v>107b-e</c:v>
                </c:pt>
                <c:pt idx="7">
                  <c:v>108-e</c:v>
                </c:pt>
                <c:pt idx="8">
                  <c:v>109-e</c:v>
                </c:pt>
                <c:pt idx="9">
                  <c:v>110</c:v>
                </c:pt>
                <c:pt idx="10">
                  <c:v>110b-e</c:v>
                </c:pt>
                <c:pt idx="11">
                  <c:v>111</c:v>
                </c:pt>
              </c:strCache>
            </c:strRef>
          </c:cat>
          <c:val>
            <c:numRef>
              <c:f>delegates!$B$7:$B$18</c:f>
              <c:numCache>
                <c:formatCode>General</c:formatCode>
                <c:ptCount val="12"/>
                <c:pt idx="0">
                  <c:v>853</c:v>
                </c:pt>
                <c:pt idx="1">
                  <c:v>851</c:v>
                </c:pt>
                <c:pt idx="2">
                  <c:v>919</c:v>
                </c:pt>
                <c:pt idx="3">
                  <c:v>885</c:v>
                </c:pt>
                <c:pt idx="4">
                  <c:v>951</c:v>
                </c:pt>
                <c:pt idx="5">
                  <c:v>865</c:v>
                </c:pt>
                <c:pt idx="6">
                  <c:v>809</c:v>
                </c:pt>
                <c:pt idx="7">
                  <c:v>852</c:v>
                </c:pt>
                <c:pt idx="8">
                  <c:v>1110</c:v>
                </c:pt>
                <c:pt idx="9">
                  <c:v>1086</c:v>
                </c:pt>
                <c:pt idx="10">
                  <c:v>1059</c:v>
                </c:pt>
                <c:pt idx="11">
                  <c:v>1189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3BC-41A2-9748-2A9BD1C704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7759680"/>
        <c:axId val="907763008"/>
      </c:barChart>
      <c:catAx>
        <c:axId val="90775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63008"/>
        <c:crosses val="autoZero"/>
        <c:auto val="1"/>
        <c:lblAlgn val="ctr"/>
        <c:lblOffset val="100"/>
        <c:noMultiLvlLbl val="0"/>
      </c:catAx>
      <c:valAx>
        <c:axId val="907763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59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contributions per meeting </a:t>
            </a:r>
            <a:endParaRPr lang="ko-KR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F76-4A34-94AB-95A6ADEACEBA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4F76-4A34-94AB-95A6ADEACEBA}"/>
              </c:ext>
            </c:extLst>
          </c:dPt>
          <c:dPt>
            <c:idx val="1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F76-4A34-94AB-95A6ADEACEBA}"/>
              </c:ext>
            </c:extLst>
          </c:dPt>
          <c:cat>
            <c:strRef>
              <c:f>tdocs!$A$7:$A$18</c:f>
              <c:strCache>
                <c:ptCount val="12"/>
                <c:pt idx="0">
                  <c:v>104-e</c:v>
                </c:pt>
                <c:pt idx="1">
                  <c:v>104b-e</c:v>
                </c:pt>
                <c:pt idx="2">
                  <c:v>105-e</c:v>
                </c:pt>
                <c:pt idx="3">
                  <c:v>106-e</c:v>
                </c:pt>
                <c:pt idx="4">
                  <c:v>106b-e</c:v>
                </c:pt>
                <c:pt idx="5">
                  <c:v>107-e</c:v>
                </c:pt>
                <c:pt idx="6">
                  <c:v>107b-e</c:v>
                </c:pt>
                <c:pt idx="7">
                  <c:v>108-e</c:v>
                </c:pt>
                <c:pt idx="8">
                  <c:v>109-e</c:v>
                </c:pt>
                <c:pt idx="9">
                  <c:v>110</c:v>
                </c:pt>
                <c:pt idx="10">
                  <c:v>110b-e</c:v>
                </c:pt>
                <c:pt idx="11">
                  <c:v>111</c:v>
                </c:pt>
              </c:strCache>
            </c:strRef>
          </c:cat>
          <c:val>
            <c:numRef>
              <c:f>tdocs!$B$7:$B$18</c:f>
              <c:numCache>
                <c:formatCode>General</c:formatCode>
                <c:ptCount val="12"/>
                <c:pt idx="0">
                  <c:v>2273</c:v>
                </c:pt>
                <c:pt idx="1">
                  <c:v>1869</c:v>
                </c:pt>
                <c:pt idx="2">
                  <c:v>2231</c:v>
                </c:pt>
                <c:pt idx="3">
                  <c:v>2289</c:v>
                </c:pt>
                <c:pt idx="4">
                  <c:v>2013</c:v>
                </c:pt>
                <c:pt idx="5">
                  <c:v>2241</c:v>
                </c:pt>
                <c:pt idx="6">
                  <c:v>835</c:v>
                </c:pt>
                <c:pt idx="7">
                  <c:v>2159</c:v>
                </c:pt>
                <c:pt idx="8">
                  <c:v>2685</c:v>
                </c:pt>
                <c:pt idx="9">
                  <c:v>2609</c:v>
                </c:pt>
                <c:pt idx="10">
                  <c:v>2480</c:v>
                </c:pt>
                <c:pt idx="11">
                  <c:v>2206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F76-4A34-94AB-95A6ADEACE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7759680"/>
        <c:axId val="907763008"/>
      </c:barChart>
      <c:catAx>
        <c:axId val="90775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63008"/>
        <c:crosses val="autoZero"/>
        <c:auto val="1"/>
        <c:lblAlgn val="ctr"/>
        <c:lblOffset val="100"/>
        <c:noMultiLvlLbl val="0"/>
      </c:catAx>
      <c:valAx>
        <c:axId val="907763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59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67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RP-221886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LTE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546527"/>
              </p:ext>
            </p:extLst>
          </p:nvPr>
        </p:nvGraphicFramePr>
        <p:xfrm>
          <a:off x="551171" y="1500429"/>
          <a:ext cx="11099297" cy="1188087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IoT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(Internet of Things) NTN (non-terrestrial network)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RP-223230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849002"/>
              </p:ext>
            </p:extLst>
          </p:nvPr>
        </p:nvGraphicFramePr>
        <p:xfrm>
          <a:off x="9459583" y="3521834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397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 smtClean="0"/>
              <a:t>No </a:t>
            </a:r>
            <a:r>
              <a:rPr lang="en-US" altLang="en-US" sz="1800" dirty="0" err="1" smtClean="0"/>
              <a:t>tdocs</a:t>
            </a:r>
            <a:r>
              <a:rPr lang="en-US" altLang="en-US" sz="1800" dirty="0" smtClean="0"/>
              <a:t> were submitted for Rel-8 </a:t>
            </a:r>
            <a:r>
              <a:rPr lang="en-US" altLang="en-US" sz="1800" dirty="0"/>
              <a:t>to Rel-16 LTE </a:t>
            </a:r>
            <a:r>
              <a:rPr lang="en-US" altLang="en-US" sz="1800" dirty="0" smtClean="0"/>
              <a:t>RAN1 specs</a:t>
            </a:r>
          </a:p>
          <a:p>
            <a:pPr lvl="1"/>
            <a:endParaRPr lang="en-US" altLang="en-US" sz="1600" dirty="0"/>
          </a:p>
          <a:p>
            <a:r>
              <a:rPr lang="en-US" altLang="en-US" sz="1800" dirty="0" smtClean="0"/>
              <a:t>Rel-17 </a:t>
            </a:r>
            <a:r>
              <a:rPr lang="en-US" altLang="en-US" sz="1800" dirty="0"/>
              <a:t>LTE </a:t>
            </a:r>
            <a:r>
              <a:rPr lang="en-US" altLang="en-US" sz="1800" dirty="0" smtClean="0"/>
              <a:t>RAN1 specs are stable</a:t>
            </a:r>
          </a:p>
          <a:p>
            <a:pPr lvl="1"/>
            <a:r>
              <a:rPr lang="en-US" altLang="en-US" sz="1600" dirty="0" smtClean="0"/>
              <a:t>2 Cat-F CRs were </a:t>
            </a:r>
            <a:r>
              <a:rPr lang="en-US" altLang="en-US" sz="1600" dirty="0" smtClean="0"/>
              <a:t>endorsed</a:t>
            </a:r>
          </a:p>
          <a:p>
            <a:pPr lvl="1"/>
            <a:r>
              <a:rPr lang="en-US" altLang="en-US" sz="1600" dirty="0">
                <a:ea typeface="ＭＳ Ｐゴシック" panose="020B0600070205080204" pitchFamily="34" charset="-128"/>
              </a:rPr>
              <a:t>Rel-17 </a:t>
            </a:r>
            <a:r>
              <a:rPr lang="en-US" altLang="en-US" sz="1600" dirty="0" smtClean="0"/>
              <a:t>LTE </a:t>
            </a:r>
            <a:r>
              <a:rPr lang="en-US" altLang="en-US" sz="1600" dirty="0"/>
              <a:t>UE feature list is stable</a:t>
            </a:r>
          </a:p>
          <a:p>
            <a:pPr lvl="1"/>
            <a:endParaRPr lang="en-US" altLang="en-US" sz="1600" dirty="0" smtClean="0"/>
          </a:p>
          <a:p>
            <a:r>
              <a:rPr lang="en-US" altLang="en-US" sz="1800" dirty="0" smtClean="0"/>
              <a:t>Rel-18 </a:t>
            </a:r>
            <a:r>
              <a:rPr lang="en-US" altLang="en-US" sz="1800" dirty="0"/>
              <a:t>LTE (</a:t>
            </a:r>
            <a:r>
              <a:rPr lang="en-US" altLang="en-US" sz="1800" dirty="0" err="1"/>
              <a:t>IoT</a:t>
            </a:r>
            <a:r>
              <a:rPr lang="en-US" altLang="en-US" sz="1800" dirty="0"/>
              <a:t> </a:t>
            </a:r>
            <a:r>
              <a:rPr lang="en-US" altLang="en-US" sz="1800" dirty="0" smtClean="0"/>
              <a:t>NTN)</a:t>
            </a: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Adequate progress in all topics (disabling </a:t>
            </a:r>
            <a:r>
              <a:rPr lang="en-US" altLang="en-US" sz="1600" dirty="0">
                <a:ea typeface="ＭＳ Ｐゴシック" panose="020B0600070205080204" pitchFamily="34" charset="-128"/>
              </a:rPr>
              <a:t>of HARQ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feedback, improved </a:t>
            </a:r>
            <a:r>
              <a:rPr lang="en-US" altLang="en-US" sz="1600" dirty="0">
                <a:ea typeface="ＭＳ Ｐゴシック" panose="020B0600070205080204" pitchFamily="34" charset="-128"/>
              </a:rPr>
              <a:t>GNSS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operations)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600" dirty="0"/>
          </a:p>
          <a:p>
            <a:endParaRPr lang="en-US" altLang="en-US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</a:t>
            </a: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NR </a:t>
            </a:r>
            <a:r>
              <a:rPr lang="en-GB" altLang="ja-JP" dirty="0" smtClean="0"/>
              <a:t>WI/SIs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977530"/>
              </p:ext>
            </p:extLst>
          </p:nvPr>
        </p:nvGraphicFramePr>
        <p:xfrm>
          <a:off x="813558" y="1160578"/>
          <a:ext cx="10578656" cy="4660440"/>
        </p:xfrm>
        <a:graphic>
          <a:graphicData uri="http://schemas.openxmlformats.org/drawingml/2006/table">
            <a:tbl>
              <a:tblPr/>
              <a:tblGrid>
                <a:gridCol w="5306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05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665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Title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 </a:t>
                      </a:r>
                      <a:endParaRPr kumimoji="0" lang="ja-JP" altLang="en-GB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Completed?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Target completion date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SR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6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RAN1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Overall</a:t>
                      </a:r>
                      <a:endParaRPr kumimoji="0" lang="en-GB" altLang="ja-JP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Agreed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Proposed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MIMO evolution for downlink and uplink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RP-222836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Artificial Intelligence (AI)/Machine Learning (ML) for NR air interface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RP-223127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evolution of NR duplex operation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RP-223040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</a:t>
                      </a:r>
                      <a:r>
                        <a:rPr lang="en-US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sidelink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evolution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RP-222805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expanded and improved NR positioning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RP-222982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Enhanced support of reduced capability NR devices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RP-222827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network energy savings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RP-223002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network-controlled repeaters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RP-222874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7426175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Enhancement of NR Dynamic Spectrum Sharing (DSS)</a:t>
                      </a:r>
                      <a:endParaRPr lang="en-US" sz="11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RP-223284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1268070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Multi-carrier enhancements for NR </a:t>
                      </a:r>
                      <a:r>
                        <a:rPr lang="en-US" sz="1100" b="0" i="0" u="none" strike="noStrike" baseline="30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Note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RP-223164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87475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low-power Wake-up Signal and Receiver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RP-223097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664443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UAV (</a:t>
                      </a:r>
                      <a:r>
                        <a:rPr lang="en-US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Uncrewed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Aerial Vehicles)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RP-222959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1038345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XR enhancements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RP-222935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7585948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NTN (Non-Terrestrial Networks) enhancements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RP-222812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8776254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 Further NR mobility enhancements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RP-223235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118601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dedicated spectrum less than 5MHz for FR1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RP-222740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316173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416353"/>
              </p:ext>
            </p:extLst>
          </p:nvPr>
        </p:nvGraphicFramePr>
        <p:xfrm>
          <a:off x="9117793" y="6039670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직사각형 2"/>
          <p:cNvSpPr/>
          <p:nvPr/>
        </p:nvSpPr>
        <p:spPr>
          <a:xfrm>
            <a:off x="813558" y="6048069"/>
            <a:ext cx="69746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t" hangingPunct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100" dirty="0" smtClean="0">
                <a:latin typeface="Arial" panose="020B0604020202020204" pitchFamily="34" charset="0"/>
                <a:ea typeface="맑은 고딕" panose="020B0503020000020004" pitchFamily="34" charset="-127"/>
              </a:rPr>
              <a:t>Note: For Multi-carrier enhancement, additional RAN1 TUs are needed to finalize the details</a:t>
            </a:r>
          </a:p>
        </p:txBody>
      </p:sp>
    </p:spTree>
    <p:extLst>
      <p:ext uri="{BB962C8B-B14F-4D97-AF65-F5344CB8AC3E}">
        <p14:creationId xmlns:p14="http://schemas.microsoft.com/office/powerpoint/2010/main" val="3524157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Rel-15 and Rel-16 NR </a:t>
            </a:r>
            <a:r>
              <a:rPr lang="en-US" dirty="0" smtClean="0"/>
              <a:t>RAN1 specs </a:t>
            </a:r>
            <a:r>
              <a:rPr lang="en-US" dirty="0"/>
              <a:t>for </a:t>
            </a:r>
            <a:r>
              <a:rPr lang="en-US" dirty="0" smtClean="0"/>
              <a:t>are stable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No Cat-F CRs were endorsed for Rel-15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12 Cat-F CRs were endorsed for Rel-16 (18 in Q1 </a:t>
            </a:r>
            <a:r>
              <a:rPr lang="en-US" dirty="0" smtClean="0">
                <a:sym typeface="Wingdings" panose="05000000000000000000" pitchFamily="2" charset="2"/>
              </a:rPr>
              <a:t> 16 in Q2  12 in </a:t>
            </a:r>
            <a:r>
              <a:rPr lang="en-US" dirty="0">
                <a:sym typeface="Wingdings" panose="05000000000000000000" pitchFamily="2" charset="2"/>
              </a:rPr>
              <a:t>Q3  </a:t>
            </a:r>
            <a:r>
              <a:rPr lang="en-US" dirty="0" smtClean="0">
                <a:sym typeface="Wingdings" panose="05000000000000000000" pitchFamily="2" charset="2"/>
              </a:rPr>
              <a:t>12 </a:t>
            </a:r>
            <a:r>
              <a:rPr lang="en-US" dirty="0">
                <a:sym typeface="Wingdings" panose="05000000000000000000" pitchFamily="2" charset="2"/>
              </a:rPr>
              <a:t>in </a:t>
            </a:r>
            <a:r>
              <a:rPr lang="en-US" dirty="0" smtClean="0">
                <a:sym typeface="Wingdings" panose="05000000000000000000" pitchFamily="2" charset="2"/>
              </a:rPr>
              <a:t>Q4)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/>
              <a:t>Rel-17 </a:t>
            </a:r>
            <a:r>
              <a:rPr lang="en-US" altLang="en-US" dirty="0"/>
              <a:t>NR </a:t>
            </a:r>
            <a:r>
              <a:rPr lang="en-US" altLang="en-US" dirty="0" smtClean="0"/>
              <a:t>RAN1 specs are stabilizing well</a:t>
            </a:r>
            <a:endParaRPr lang="en-US" alt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>
                <a:ea typeface="ＭＳ Ｐゴシック" panose="020B0600070205080204" pitchFamily="34" charset="-128"/>
              </a:rPr>
              <a:t>105 Cat-F CRs were endorsed for Rel-17 in RAN1#110bis-e and RAN1#111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dirty="0" smtClean="0"/>
              <a:t>NR </a:t>
            </a:r>
            <a:r>
              <a:rPr lang="en-US" altLang="en-US" dirty="0"/>
              <a:t>UE feature list </a:t>
            </a:r>
            <a:r>
              <a:rPr lang="en-US" altLang="en-US" dirty="0" smtClean="0"/>
              <a:t>is </a:t>
            </a:r>
            <a:r>
              <a:rPr lang="en-US" altLang="en-US" dirty="0" smtClean="0"/>
              <a:t>stable except for few remaining details on MBS</a:t>
            </a:r>
            <a:endParaRPr lang="en-US" alt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dirty="0"/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dirty="0" smtClean="0"/>
              <a:t>	</a:t>
            </a:r>
            <a:endParaRPr lang="en-US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Maintenance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96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600" dirty="0"/>
              <a:t>NR MIMO evolution for downlink and uplink</a:t>
            </a:r>
          </a:p>
          <a:p>
            <a:pPr lvl="1"/>
            <a:r>
              <a:rPr lang="en-US" sz="1400" dirty="0" smtClean="0"/>
              <a:t>Adequate progress – agreements on all topics (</a:t>
            </a:r>
            <a:r>
              <a:rPr lang="en-US" sz="1400" dirty="0" err="1" smtClean="0"/>
              <a:t>mTRP</a:t>
            </a:r>
            <a:r>
              <a:rPr lang="en-US" sz="1400" dirty="0" smtClean="0"/>
              <a:t> enhancement, CSI enhancement, RS enhancement, enhanced UL)</a:t>
            </a:r>
          </a:p>
          <a:p>
            <a:pPr lvl="1"/>
            <a:endParaRPr lang="en-US" sz="1200" dirty="0"/>
          </a:p>
          <a:p>
            <a:pPr eaLnBrk="1" fontAlgn="t" hangingPunct="1"/>
            <a:r>
              <a:rPr lang="en-US" sz="1600" dirty="0"/>
              <a:t>Study on Artificial Intelligence (AI)/Machine Learning (ML) for NR air interface</a:t>
            </a:r>
          </a:p>
          <a:p>
            <a:pPr lvl="1" eaLnBrk="1" fontAlgn="t" hangingPunct="1"/>
            <a:r>
              <a:rPr lang="en-US" sz="1400" dirty="0"/>
              <a:t>Adequate progress – agreements on all </a:t>
            </a:r>
            <a:r>
              <a:rPr lang="en-US" sz="1400" dirty="0" smtClean="0"/>
              <a:t>topics (AI/ML framework, AI/ML for CSI, AI/ML for BM, AI/ML for positioning)</a:t>
            </a:r>
            <a:endParaRPr lang="en-US" sz="1400" dirty="0"/>
          </a:p>
          <a:p>
            <a:pPr lvl="1" eaLnBrk="1" fontAlgn="t" hangingPunct="1"/>
            <a:r>
              <a:rPr lang="en-US" sz="1400" dirty="0" smtClean="0"/>
              <a:t>Finalized representative </a:t>
            </a:r>
            <a:r>
              <a:rPr lang="en-US" sz="1400" dirty="0"/>
              <a:t>sub use cases for each use case for characterization and baseline performance </a:t>
            </a:r>
            <a:r>
              <a:rPr lang="en-US" sz="1400" dirty="0" smtClean="0"/>
              <a:t>evaluations</a:t>
            </a:r>
          </a:p>
          <a:p>
            <a:pPr lvl="1" eaLnBrk="1" fontAlgn="t" hangingPunct="1"/>
            <a:endParaRPr lang="en-US" sz="1200" dirty="0"/>
          </a:p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evolution of NR duplex operation</a:t>
            </a:r>
          </a:p>
          <a:p>
            <a:pPr lvl="1" eaLnBrk="1" fontAlgn="t" hangingPunct="1"/>
            <a:r>
              <a:rPr lang="en-US" sz="1400" dirty="0"/>
              <a:t>Adequate progress – agreements on all </a:t>
            </a:r>
            <a:r>
              <a:rPr lang="en-US" sz="1400" dirty="0" smtClean="0"/>
              <a:t>topics (evaluation, non-overlapping full duplex, dynamic TDD)</a:t>
            </a:r>
          </a:p>
          <a:p>
            <a:pPr lvl="1"/>
            <a:endParaRPr lang="en-US" sz="1200" dirty="0" smtClean="0"/>
          </a:p>
          <a:p>
            <a:pPr eaLnBrk="1" fontAlgn="t" hangingPunct="1"/>
            <a:r>
              <a:rPr lang="en-US" sz="1600" dirty="0"/>
              <a:t>NR </a:t>
            </a:r>
            <a:r>
              <a:rPr lang="en-US" sz="1600" dirty="0" err="1"/>
              <a:t>sidelink</a:t>
            </a:r>
            <a:r>
              <a:rPr lang="en-US" sz="1600" dirty="0"/>
              <a:t> evolution</a:t>
            </a:r>
          </a:p>
          <a:p>
            <a:pPr lvl="1" eaLnBrk="1" fontAlgn="t" hangingPunct="1"/>
            <a:r>
              <a:rPr lang="en-US" sz="1400" dirty="0" smtClean="0"/>
              <a:t>Adequate progress – agreements on all topics (SL on unlicensed spectrum, co-channel coexistence for LTE and NR SL, FR2 SL)</a:t>
            </a:r>
          </a:p>
          <a:p>
            <a:pPr lvl="1" eaLnBrk="1" fontAlgn="t" hangingPunct="1"/>
            <a:r>
              <a:rPr lang="en-US" sz="1400" dirty="0" smtClean="0"/>
              <a:t>RAN1 has started work on FR2 SL (focusing on evaluation methodology)</a:t>
            </a:r>
          </a:p>
          <a:p>
            <a:pPr lvl="1" eaLnBrk="1" fontAlgn="t" hangingPunct="1"/>
            <a:endParaRPr lang="en-US" sz="1200" dirty="0" smtClean="0"/>
          </a:p>
          <a:p>
            <a:pPr eaLnBrk="1" fontAlgn="t" hangingPunct="1"/>
            <a:r>
              <a:rPr lang="en-US" sz="1600" dirty="0"/>
              <a:t>Study on expanded and improved NR positioning</a:t>
            </a:r>
          </a:p>
          <a:p>
            <a:pPr lvl="1" eaLnBrk="1" fontAlgn="t" hangingPunct="1"/>
            <a:r>
              <a:rPr lang="en-US" sz="1400" dirty="0" smtClean="0">
                <a:solidFill>
                  <a:srgbClr val="FF0000"/>
                </a:solidFill>
              </a:rPr>
              <a:t>Rel-18 positioning study </a:t>
            </a:r>
            <a:r>
              <a:rPr lang="en-US" sz="1400" dirty="0">
                <a:solidFill>
                  <a:srgbClr val="FF0000"/>
                </a:solidFill>
              </a:rPr>
              <a:t>item in RAN1 is </a:t>
            </a:r>
            <a:r>
              <a:rPr lang="en-US" sz="1400" dirty="0" smtClean="0">
                <a:solidFill>
                  <a:srgbClr val="FF0000"/>
                </a:solidFill>
              </a:rPr>
              <a:t>completed</a:t>
            </a:r>
          </a:p>
          <a:p>
            <a:pPr lvl="1" eaLnBrk="1" fontAlgn="t" hangingPunct="1"/>
            <a:r>
              <a:rPr lang="en-GB" sz="1400" dirty="0"/>
              <a:t>RAN1 </a:t>
            </a:r>
            <a:r>
              <a:rPr lang="en-GB" sz="1400" dirty="0" smtClean="0"/>
              <a:t>submitted </a:t>
            </a:r>
            <a:r>
              <a:rPr lang="en-GB" sz="1400" dirty="0"/>
              <a:t>TR 38.859 v1.0.0 Study on expanded and improved NR positioning for one step approval by RAN</a:t>
            </a:r>
            <a:endParaRPr lang="en-US" sz="1400" dirty="0"/>
          </a:p>
          <a:p>
            <a:pPr lvl="1" eaLnBrk="1" fontAlgn="t" hangingPunct="1"/>
            <a:endParaRPr lang="en-US" sz="1200" dirty="0"/>
          </a:p>
          <a:p>
            <a:r>
              <a:rPr lang="en-US" sz="1600" dirty="0" smtClean="0"/>
              <a:t>Enhanced support of reduced capability NR device</a:t>
            </a:r>
            <a:endParaRPr lang="en-US" sz="1600" dirty="0"/>
          </a:p>
          <a:p>
            <a:pPr lvl="1" eaLnBrk="1" fontAlgn="t" hangingPunct="1"/>
            <a:r>
              <a:rPr lang="en-US" sz="1400" dirty="0" smtClean="0"/>
              <a:t>Adequate progress – agreements on all </a:t>
            </a:r>
            <a:r>
              <a:rPr lang="en-US" sz="1400" dirty="0"/>
              <a:t>topics </a:t>
            </a:r>
            <a:r>
              <a:rPr lang="en-US" sz="1400" dirty="0" smtClean="0"/>
              <a:t>(UE </a:t>
            </a:r>
            <a:r>
              <a:rPr lang="en-US" sz="1400" dirty="0"/>
              <a:t>complexity </a:t>
            </a:r>
            <a:r>
              <a:rPr lang="en-US" sz="1400" dirty="0" smtClean="0"/>
              <a:t>reduction)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Rel-18 Details (1/3)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68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network energy savings for NR</a:t>
            </a:r>
          </a:p>
          <a:p>
            <a:pPr lvl="1" eaLnBrk="1" fontAlgn="t" hangingPunct="1"/>
            <a:r>
              <a:rPr lang="en-US" sz="1400" dirty="0" smtClean="0">
                <a:solidFill>
                  <a:srgbClr val="FF0000"/>
                </a:solidFill>
              </a:rPr>
              <a:t>Rel-18 network energy savings study item in RAN1 is completed</a:t>
            </a:r>
          </a:p>
          <a:p>
            <a:pPr lvl="1" eaLnBrk="1" fontAlgn="t" hangingPunct="1"/>
            <a:r>
              <a:rPr lang="en-GB" sz="1400" dirty="0"/>
              <a:t>RAN1 submit TR 38.864 v1.0.0 Study on network energy savings for NR </a:t>
            </a:r>
            <a:r>
              <a:rPr lang="en-GB" sz="1400" dirty="0" smtClean="0"/>
              <a:t>for </a:t>
            </a:r>
            <a:r>
              <a:rPr lang="en-GB" sz="1400" dirty="0"/>
              <a:t>one step approval by RAN</a:t>
            </a:r>
            <a:endParaRPr lang="en-US" sz="1100" dirty="0"/>
          </a:p>
          <a:p>
            <a:pPr lvl="1" eaLnBrk="1" fontAlgn="t" hangingPunct="1"/>
            <a:endParaRPr lang="en-US" sz="1200" dirty="0"/>
          </a:p>
          <a:p>
            <a:pPr eaLnBrk="1" fontAlgn="t" hangingPunct="1"/>
            <a:r>
              <a:rPr lang="en-US" sz="1600" dirty="0" smtClean="0"/>
              <a:t>NR </a:t>
            </a:r>
            <a:r>
              <a:rPr lang="en-US" sz="1600" dirty="0"/>
              <a:t>network-controlled repeaters</a:t>
            </a:r>
          </a:p>
          <a:p>
            <a:pPr lvl="1" eaLnBrk="1" fontAlgn="t" hangingPunct="1"/>
            <a:r>
              <a:rPr lang="en-US" sz="1400" dirty="0"/>
              <a:t>Adequate progress – agreements on all topics </a:t>
            </a:r>
            <a:r>
              <a:rPr lang="en-US" sz="1400" dirty="0" smtClean="0"/>
              <a:t>(side </a:t>
            </a:r>
            <a:r>
              <a:rPr lang="en-US" sz="1400" dirty="0"/>
              <a:t>control information and NCR </a:t>
            </a:r>
            <a:r>
              <a:rPr lang="en-US" sz="1400" dirty="0" smtClean="0"/>
              <a:t>behavior</a:t>
            </a:r>
            <a:r>
              <a:rPr lang="en-US" sz="1400" dirty="0"/>
              <a:t>, </a:t>
            </a:r>
            <a:r>
              <a:rPr lang="en-US" sz="1400" dirty="0" smtClean="0"/>
              <a:t>other aspects </a:t>
            </a:r>
            <a:r>
              <a:rPr lang="en-US" sz="1400" dirty="0"/>
              <a:t>including control plane </a:t>
            </a:r>
            <a:r>
              <a:rPr lang="en-US" sz="1400" dirty="0" err="1"/>
              <a:t>signalling</a:t>
            </a:r>
            <a:r>
              <a:rPr lang="en-US" sz="1400" dirty="0"/>
              <a:t> and procedures)</a:t>
            </a:r>
          </a:p>
          <a:p>
            <a:pPr lvl="1" eaLnBrk="1" fontAlgn="t" hangingPunct="1"/>
            <a:endParaRPr lang="en-US" sz="1200" dirty="0" smtClean="0"/>
          </a:p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XR enhancements for NR</a:t>
            </a:r>
          </a:p>
          <a:p>
            <a:pPr lvl="1" eaLnBrk="1" fontAlgn="t" hangingPunct="1"/>
            <a:r>
              <a:rPr lang="en-US" sz="1400" dirty="0">
                <a:solidFill>
                  <a:srgbClr val="FF0000"/>
                </a:solidFill>
              </a:rPr>
              <a:t>From RAN1 </a:t>
            </a:r>
            <a:r>
              <a:rPr lang="en-US" sz="1400" dirty="0" smtClean="0">
                <a:solidFill>
                  <a:srgbClr val="FF0000"/>
                </a:solidFill>
              </a:rPr>
              <a:t>perspective, Rel-18 </a:t>
            </a:r>
            <a:r>
              <a:rPr lang="en-US" sz="1400" dirty="0">
                <a:solidFill>
                  <a:srgbClr val="FF0000"/>
                </a:solidFill>
              </a:rPr>
              <a:t>XR study item in RAN1 is </a:t>
            </a:r>
            <a:r>
              <a:rPr lang="en-US" sz="1400" dirty="0" smtClean="0">
                <a:solidFill>
                  <a:srgbClr val="FF0000"/>
                </a:solidFill>
              </a:rPr>
              <a:t>completed</a:t>
            </a:r>
            <a:endParaRPr lang="en-US" sz="1400" dirty="0">
              <a:solidFill>
                <a:srgbClr val="FF0000"/>
              </a:solidFill>
            </a:endParaRPr>
          </a:p>
          <a:p>
            <a:pPr lvl="1" eaLnBrk="1" fontAlgn="t" hangingPunct="1"/>
            <a:endParaRPr lang="en-US" sz="1200" dirty="0" smtClean="0"/>
          </a:p>
          <a:p>
            <a:pPr eaLnBrk="1" fontAlgn="t" hangingPunct="1"/>
            <a:r>
              <a:rPr lang="en-US" sz="1600" dirty="0" smtClean="0"/>
              <a:t>NR NTN enhancements</a:t>
            </a:r>
          </a:p>
          <a:p>
            <a:pPr lvl="1" eaLnBrk="1" fontAlgn="t" hangingPunct="1"/>
            <a:r>
              <a:rPr lang="en-US" sz="1400" dirty="0"/>
              <a:t>Adequate progress – agreements on </a:t>
            </a:r>
            <a:r>
              <a:rPr lang="en-US" sz="1400" dirty="0" smtClean="0"/>
              <a:t>coverage enhancement and conclusions/observations on NW verified UE location</a:t>
            </a:r>
            <a:endParaRPr lang="en-US" sz="1400" dirty="0"/>
          </a:p>
          <a:p>
            <a:pPr lvl="1" eaLnBrk="1" fontAlgn="t" hangingPunct="1"/>
            <a:endParaRPr lang="en-US" sz="1200" dirty="0" smtClean="0"/>
          </a:p>
          <a:p>
            <a:pPr eaLnBrk="1" fontAlgn="t" hangingPunct="1"/>
            <a:r>
              <a:rPr lang="en-US" sz="1600" dirty="0" smtClean="0"/>
              <a:t>Further </a:t>
            </a:r>
            <a:r>
              <a:rPr lang="en-US" sz="1600" dirty="0"/>
              <a:t>NR mobility enhancements</a:t>
            </a:r>
          </a:p>
          <a:p>
            <a:pPr lvl="1" eaLnBrk="1" fontAlgn="t" hangingPunct="1"/>
            <a:r>
              <a:rPr lang="en-US" sz="1400" dirty="0"/>
              <a:t>Work in RAN1 has been initiated and </a:t>
            </a:r>
            <a:r>
              <a:rPr lang="en-US" sz="1400" dirty="0" smtClean="0"/>
              <a:t>there is adequate progress </a:t>
            </a:r>
            <a:r>
              <a:rPr lang="en-US" sz="1400" dirty="0"/>
              <a:t>– agreements on all topics </a:t>
            </a:r>
            <a:r>
              <a:rPr lang="en-US" sz="1400" dirty="0" smtClean="0"/>
              <a:t>(inter-cell </a:t>
            </a:r>
            <a:r>
              <a:rPr lang="en-US" sz="1400" dirty="0"/>
              <a:t>beam </a:t>
            </a:r>
            <a:r>
              <a:rPr lang="en-US" sz="1400" dirty="0" smtClean="0"/>
              <a:t>management</a:t>
            </a:r>
            <a:r>
              <a:rPr lang="en-US" sz="1400" dirty="0"/>
              <a:t>, </a:t>
            </a:r>
            <a:r>
              <a:rPr lang="en-US" sz="1400" dirty="0" smtClean="0"/>
              <a:t>timing </a:t>
            </a:r>
            <a:r>
              <a:rPr lang="en-US" sz="1400" dirty="0"/>
              <a:t>advance management to reduce latency)</a:t>
            </a:r>
            <a:endParaRPr lang="en-US" sz="1400" dirty="0" smtClean="0"/>
          </a:p>
          <a:p>
            <a:pPr lvl="1" eaLnBrk="1" fontAlgn="t" hangingPunct="1"/>
            <a:endParaRPr lang="en-US" sz="1200" dirty="0" smtClean="0"/>
          </a:p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low-power wake-up signal and receiver for </a:t>
            </a:r>
            <a:r>
              <a:rPr lang="en-US" sz="1600" dirty="0" smtClean="0"/>
              <a:t>NR</a:t>
            </a:r>
          </a:p>
          <a:p>
            <a:pPr lvl="1" eaLnBrk="1" fontAlgn="t" hangingPunct="1"/>
            <a:r>
              <a:rPr lang="en-US" sz="1400" dirty="0"/>
              <a:t>Work in RAN1 has been initiated and </a:t>
            </a:r>
            <a:r>
              <a:rPr lang="en-US" sz="1400" dirty="0" smtClean="0"/>
              <a:t>there is adequate </a:t>
            </a:r>
            <a:r>
              <a:rPr lang="en-US" sz="1400" dirty="0"/>
              <a:t>progress – agreements on all topics </a:t>
            </a:r>
            <a:r>
              <a:rPr lang="en-US" sz="1400" dirty="0" smtClean="0"/>
              <a:t>(evaluation, receiver architecture, L1 signal design and procedure)</a:t>
            </a:r>
            <a:endParaRPr lang="en-US" sz="1400" dirty="0"/>
          </a:p>
          <a:p>
            <a:pPr lvl="1" eaLnBrk="1" fontAlgn="t" hangingPunct="1"/>
            <a:endParaRPr lang="en-US" sz="14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</a:t>
            </a:r>
            <a:r>
              <a:rPr lang="en-US" altLang="en-US" dirty="0"/>
              <a:t>Rel-18 Details </a:t>
            </a:r>
            <a:r>
              <a:rPr lang="en-US" altLang="en-US" dirty="0" smtClean="0"/>
              <a:t>(2/3)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5953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600" dirty="0" smtClean="0"/>
              <a:t>Further </a:t>
            </a:r>
            <a:r>
              <a:rPr lang="en-US" sz="1600" dirty="0"/>
              <a:t>NR coverage enhancements</a:t>
            </a:r>
            <a:endParaRPr lang="en-US" sz="1600" dirty="0" smtClean="0"/>
          </a:p>
          <a:p>
            <a:pPr lvl="1" eaLnBrk="1" fontAlgn="t" hangingPunct="1"/>
            <a:r>
              <a:rPr lang="en-US" sz="1400" dirty="0"/>
              <a:t>Adequate progress – agreements on all topics (PRACH coverage </a:t>
            </a:r>
            <a:r>
              <a:rPr lang="en-US" sz="1400" dirty="0" smtClean="0"/>
              <a:t>enhancements</a:t>
            </a:r>
            <a:r>
              <a:rPr lang="en-US" sz="1400" dirty="0"/>
              <a:t>, </a:t>
            </a:r>
            <a:r>
              <a:rPr lang="en-US" sz="1400" dirty="0" smtClean="0"/>
              <a:t>power </a:t>
            </a:r>
            <a:r>
              <a:rPr lang="en-US" sz="1400" dirty="0"/>
              <a:t>domain </a:t>
            </a:r>
            <a:r>
              <a:rPr lang="en-US" sz="1400" dirty="0" smtClean="0"/>
              <a:t>enhancements</a:t>
            </a:r>
            <a:r>
              <a:rPr lang="en-US" sz="1400" dirty="0"/>
              <a:t>, </a:t>
            </a:r>
            <a:r>
              <a:rPr lang="en-US" sz="1400" dirty="0" smtClean="0"/>
              <a:t>dynamic </a:t>
            </a:r>
            <a:r>
              <a:rPr lang="en-US" sz="1400" dirty="0"/>
              <a:t>switching between DFT-S-OFDM and CP-OFDM)</a:t>
            </a:r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600" dirty="0" smtClean="0"/>
              <a:t>NR </a:t>
            </a:r>
            <a:r>
              <a:rPr lang="en-US" sz="1600" dirty="0"/>
              <a:t>support for dedicated spectrum less than 5MHz for FR1</a:t>
            </a:r>
          </a:p>
          <a:p>
            <a:pPr lvl="1" eaLnBrk="1" fontAlgn="t" hangingPunct="1"/>
            <a:r>
              <a:rPr lang="en-US" sz="1400" dirty="0"/>
              <a:t>Work in RAN1 has been initiated and </a:t>
            </a:r>
            <a:r>
              <a:rPr lang="en-US" sz="1400" dirty="0" smtClean="0"/>
              <a:t>there is adequate progress</a:t>
            </a:r>
            <a:endParaRPr lang="en-US" sz="1400" dirty="0"/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600" dirty="0" smtClean="0"/>
              <a:t>NR </a:t>
            </a:r>
            <a:r>
              <a:rPr lang="en-US" sz="1600" dirty="0"/>
              <a:t>support for UAV (</a:t>
            </a:r>
            <a:r>
              <a:rPr lang="en-US" sz="1600" dirty="0" err="1"/>
              <a:t>Uncrewed</a:t>
            </a:r>
            <a:r>
              <a:rPr lang="en-US" sz="1600" dirty="0"/>
              <a:t> Aerial Vehicles)</a:t>
            </a:r>
          </a:p>
          <a:p>
            <a:pPr lvl="1" eaLnBrk="1" fontAlgn="t" hangingPunct="1"/>
            <a:r>
              <a:rPr lang="en-US" sz="1400" dirty="0" smtClean="0"/>
              <a:t>Work in RAN1 has been initiated and there is adequate progress</a:t>
            </a:r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600" dirty="0" smtClean="0"/>
              <a:t>Multi-carrier </a:t>
            </a:r>
            <a:r>
              <a:rPr lang="en-US" sz="1600" dirty="0"/>
              <a:t>enhancements for NR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RAN1 was not able to finalize the details of the work item within the assigned TUs (by 2022.Q4)</a:t>
            </a:r>
          </a:p>
          <a:p>
            <a:pPr lvl="1"/>
            <a:r>
              <a:rPr lang="en-US" sz="1400" dirty="0" smtClean="0"/>
              <a:t>Of the two RAN1 objectives, details on multi-cell scheduling DCI design remains incomplete</a:t>
            </a:r>
            <a:endParaRPr lang="en-US" sz="1400" dirty="0"/>
          </a:p>
          <a:p>
            <a:pPr lvl="1"/>
            <a:r>
              <a:rPr lang="en-US" sz="1400" dirty="0" smtClean="0"/>
              <a:t>Additional </a:t>
            </a:r>
            <a:r>
              <a:rPr lang="en-US" sz="1400" dirty="0"/>
              <a:t>TUs are needed beyond 2022.Q4 (at least 1 TU in RAN1#112)</a:t>
            </a:r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Rel-18 Details </a:t>
            </a:r>
            <a:r>
              <a:rPr lang="en-US" altLang="en-US" dirty="0" smtClean="0"/>
              <a:t>(3/3</a:t>
            </a:r>
            <a:r>
              <a:rPr lang="en-US" altLang="en-US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254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RAN1#110bis-e and RAN1#111 </a:t>
            </a:r>
            <a:r>
              <a:rPr lang="en-US" altLang="en-US" sz="1800" dirty="0">
                <a:ea typeface="ＭＳ Ｐゴシック" panose="020B0600070205080204" pitchFamily="34" charset="-128"/>
              </a:rPr>
              <a:t>focused on </a:t>
            </a:r>
            <a:endParaRPr lang="en-US" altLang="en-US" sz="18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Rel-18 study/work item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Critical </a:t>
            </a:r>
            <a:r>
              <a:rPr lang="en-US" altLang="en-US" sz="1600" dirty="0">
                <a:ea typeface="ＭＳ Ｐゴシック" panose="020B0600070205080204" pitchFamily="34" charset="-128"/>
              </a:rPr>
              <a:t>maintenance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issues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Responses </a:t>
            </a:r>
            <a:r>
              <a:rPr lang="en-US" altLang="en-US" sz="1600" dirty="0">
                <a:ea typeface="ＭＳ Ｐゴシック" panose="020B0600070205080204" pitchFamily="34" charset="-128"/>
              </a:rPr>
              <a:t>to incoming LSs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sv-SE" altLang="ja-JP" sz="1600" dirty="0">
              <a:solidFill>
                <a:schemeClr val="hlink"/>
              </a:solidFill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sv-SE" altLang="ja-JP" sz="18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Patrick Merias for his always efficient and excellent support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Vice-chairs David </a:t>
            </a:r>
            <a:r>
              <a:rPr lang="en-US" altLang="ja-JP" sz="1600" dirty="0" err="1"/>
              <a:t>M</a:t>
            </a:r>
            <a:r>
              <a:rPr lang="en-US" altLang="en-US" sz="1600" dirty="0" err="1"/>
              <a:t>azzarese</a:t>
            </a:r>
            <a:r>
              <a:rPr lang="en-US" altLang="en-US" sz="1600" dirty="0"/>
              <a:t> </a:t>
            </a:r>
            <a:r>
              <a:rPr lang="en-US" altLang="en-US" sz="1600" dirty="0" smtClean="0"/>
              <a:t>and </a:t>
            </a:r>
            <a:r>
              <a:rPr lang="sv-SE" altLang="ja-JP" sz="1600" dirty="0"/>
              <a:t>Xiaodong Xu for sharing the e-meeting management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Editors Brian Classon (TS36.212), Vijay Nangia (TS36.213), Satoshi Nagata (TS38.201), Alexandros Manolakos (TS38.202), </a:t>
            </a:r>
            <a:r>
              <a:rPr lang="sv-SE" altLang="ja-JP" sz="1600" dirty="0" smtClean="0"/>
              <a:t>Sorour </a:t>
            </a:r>
            <a:r>
              <a:rPr lang="sv-SE" altLang="ja-JP" sz="1600" dirty="0"/>
              <a:t>Falahati (TS37.213</a:t>
            </a:r>
            <a:r>
              <a:rPr lang="sv-SE" altLang="ja-JP" sz="1600" dirty="0" smtClean="0"/>
              <a:t>), </a:t>
            </a:r>
            <a:r>
              <a:rPr lang="sv-SE" altLang="ja-JP" sz="1600" dirty="0"/>
              <a:t>Stefan Parkvall (TS36.211, TS38.211), Yan Cheng (TS38.212), Aris Papasakellariou (TS38.213), </a:t>
            </a:r>
            <a:r>
              <a:rPr lang="sv-SE" altLang="ja-JP" sz="1600" dirty="0" smtClean="0"/>
              <a:t>Mihai </a:t>
            </a:r>
            <a:r>
              <a:rPr lang="sv-SE" altLang="ja-JP" sz="1600" dirty="0"/>
              <a:t>Enescu (TS38.214),  </a:t>
            </a:r>
            <a:r>
              <a:rPr lang="sv-SE" altLang="ja-JP" sz="1600" dirty="0" smtClean="0"/>
              <a:t>Daewon Lee </a:t>
            </a:r>
            <a:r>
              <a:rPr lang="sv-SE" altLang="ja-JP" sz="1600" dirty="0"/>
              <a:t>(TS38.215</a:t>
            </a:r>
            <a:r>
              <a:rPr lang="sv-SE" altLang="ja-JP" sz="1600" dirty="0" smtClean="0"/>
              <a:t>)</a:t>
            </a:r>
            <a:endParaRPr lang="sv-SE" altLang="ja-JP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Hiroki Harada for leading </a:t>
            </a:r>
            <a:r>
              <a:rPr lang="en-US" altLang="ja-JP" sz="1600" dirty="0" smtClean="0"/>
              <a:t>Rel-16 </a:t>
            </a:r>
            <a:r>
              <a:rPr lang="en-US" altLang="ja-JP" sz="1600" dirty="0"/>
              <a:t>UE features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Hiroki </a:t>
            </a:r>
            <a:r>
              <a:rPr lang="en-US" altLang="ja-JP" sz="1600" dirty="0" smtClean="0"/>
              <a:t>Harada and </a:t>
            </a:r>
            <a:r>
              <a:rPr lang="en-US" altLang="ja-JP" sz="1600" dirty="0"/>
              <a:t>Ralf </a:t>
            </a:r>
            <a:r>
              <a:rPr lang="en-US" altLang="ja-JP" sz="1600" dirty="0" err="1"/>
              <a:t>Bendlin</a:t>
            </a:r>
            <a:r>
              <a:rPr lang="en-US" altLang="ja-JP" sz="1600" dirty="0"/>
              <a:t> for leading Rel-17 UE features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 smtClean="0"/>
              <a:t>All </a:t>
            </a:r>
            <a:r>
              <a:rPr lang="en-US" altLang="ja-JP" sz="1600" dirty="0"/>
              <a:t>feature leads/moderators for leading discussions in each respective feature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All delegates for active and enthusiastic discussion, and being </a:t>
            </a:r>
            <a:r>
              <a:rPr lang="sv-SE" altLang="ja-JP" sz="1600" dirty="0" smtClean="0"/>
              <a:t>constructive </a:t>
            </a:r>
            <a:r>
              <a:rPr lang="sv-SE" altLang="ja-JP" sz="1600" dirty="0"/>
              <a:t>in driving </a:t>
            </a:r>
            <a:r>
              <a:rPr lang="sv-SE" altLang="ja-JP" sz="1600" dirty="0" smtClean="0"/>
              <a:t>consensus</a:t>
            </a:r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36067" y="3873264"/>
            <a:ext cx="11314633" cy="2392649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RAN1#110bis-e was an electronic meeting while RAN1#111 was a F2F meeting held in Toulouse, France with remote participation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Both meetings handled LTE/NR maintenance </a:t>
            </a:r>
            <a:r>
              <a:rPr lang="en-US" altLang="en-US" sz="1800" dirty="0"/>
              <a:t>and </a:t>
            </a:r>
            <a:r>
              <a:rPr lang="en-US" altLang="en-US" sz="1800" dirty="0" smtClean="0"/>
              <a:t>Rel-18 SI/WIs according to the TUs assigned by RAN</a:t>
            </a:r>
            <a:endParaRPr lang="en-US" alt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RAN1 </a:t>
            </a:r>
            <a:r>
              <a:rPr lang="en-US" altLang="en-US" sz="1800" dirty="0" smtClean="0"/>
              <a:t>specifications up </a:t>
            </a:r>
            <a:r>
              <a:rPr lang="en-US" altLang="en-US" sz="1800" dirty="0"/>
              <a:t>to </a:t>
            </a:r>
            <a:r>
              <a:rPr lang="en-US" altLang="en-US" sz="1800" dirty="0" smtClean="0"/>
              <a:t>Rel-16 </a:t>
            </a:r>
            <a:r>
              <a:rPr lang="en-US" altLang="en-US" sz="1800" dirty="0"/>
              <a:t>are </a:t>
            </a:r>
            <a:r>
              <a:rPr lang="en-US" altLang="en-US" sz="1800" dirty="0" smtClean="0"/>
              <a:t>very stable and Rel-17 specifications are also stabilizing well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Rel-18 study/work items had overall adequate progress except multi-carrier enhancement (details to follow)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798904"/>
              </p:ext>
            </p:extLst>
          </p:nvPr>
        </p:nvGraphicFramePr>
        <p:xfrm>
          <a:off x="1660346" y="1672527"/>
          <a:ext cx="8882699" cy="1579631"/>
        </p:xfrm>
        <a:graphic>
          <a:graphicData uri="http://schemas.openxmlformats.org/drawingml/2006/table">
            <a:tbl>
              <a:tblPr/>
              <a:tblGrid>
                <a:gridCol w="2000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30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221">
                  <a:extLst>
                    <a:ext uri="{9D8B030D-6E8A-4147-A177-3AD203B41FA5}">
                      <a16:colId xmlns:a16="http://schemas.microsoft.com/office/drawing/2014/main" val="1028757335"/>
                    </a:ext>
                  </a:extLst>
                </a:gridCol>
              </a:tblGrid>
              <a:tr h="5198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RAN1#110bis-e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October 10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19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2022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e-meeting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036065"/>
                  </a:ext>
                </a:extLst>
              </a:tr>
              <a:tr h="5198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RAN1#111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November 14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18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2022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Toulouse, France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929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98-e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December 12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16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2022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e-meeting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RAN1#110bis-e had 1059 registered </a:t>
            </a:r>
            <a:r>
              <a:rPr lang="en-US" sz="1800" dirty="0"/>
              <a:t>participants </a:t>
            </a:r>
            <a:r>
              <a:rPr lang="en-US" sz="1800" dirty="0" smtClean="0"/>
              <a:t>and 656 </a:t>
            </a:r>
            <a:r>
              <a:rPr lang="en-US" sz="1800" dirty="0"/>
              <a:t>attended </a:t>
            </a:r>
            <a:r>
              <a:rPr lang="en-US" sz="1800" dirty="0" smtClean="0"/>
              <a:t>participants</a:t>
            </a:r>
          </a:p>
          <a:p>
            <a:r>
              <a:rPr lang="en-US" sz="1800" dirty="0" smtClean="0"/>
              <a:t>RAN1#111 </a:t>
            </a:r>
            <a:r>
              <a:rPr lang="en-US" sz="1800" dirty="0"/>
              <a:t>had </a:t>
            </a:r>
            <a:r>
              <a:rPr lang="en-US" sz="1800" dirty="0" smtClean="0"/>
              <a:t>1189 </a:t>
            </a:r>
            <a:r>
              <a:rPr lang="en-US" sz="1800" dirty="0"/>
              <a:t>registered </a:t>
            </a:r>
            <a:r>
              <a:rPr lang="en-US" sz="1800" dirty="0" smtClean="0"/>
              <a:t>participants (F2F: 783, remote: 406) </a:t>
            </a:r>
            <a:r>
              <a:rPr lang="en-US" sz="1800" dirty="0"/>
              <a:t>and 656 attended participants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Delegates in RAN1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31900" y="5967431"/>
            <a:ext cx="12036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January, 2021</a:t>
            </a:r>
            <a:endParaRPr lang="en-US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875992" y="5967430"/>
            <a:ext cx="14068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November, 2022</a:t>
            </a:r>
            <a:endParaRPr lang="en-US" sz="1400" b="1" dirty="0"/>
          </a:p>
        </p:txBody>
      </p:sp>
      <p:graphicFrame>
        <p:nvGraphicFramePr>
          <p:cNvPr id="10" name="차트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1299695"/>
              </p:ext>
            </p:extLst>
          </p:nvPr>
        </p:nvGraphicFramePr>
        <p:xfrm>
          <a:off x="1467783" y="2349180"/>
          <a:ext cx="9267825" cy="35851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040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to RAN1</a:t>
            </a:r>
          </a:p>
        </p:txBody>
      </p:sp>
      <p:sp>
        <p:nvSpPr>
          <p:cNvPr id="12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 continues to have over 2000 </a:t>
            </a:r>
            <a:r>
              <a:rPr lang="en-US" sz="1800" dirty="0" err="1" smtClean="0"/>
              <a:t>tdocs</a:t>
            </a:r>
            <a:r>
              <a:rPr lang="en-US" sz="1800" dirty="0" smtClean="0"/>
              <a:t> per meeting</a:t>
            </a:r>
            <a:endParaRPr lang="en-US" sz="1800" dirty="0"/>
          </a:p>
        </p:txBody>
      </p:sp>
      <p:graphicFrame>
        <p:nvGraphicFramePr>
          <p:cNvPr id="14" name="차트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7716650"/>
              </p:ext>
            </p:extLst>
          </p:nvPr>
        </p:nvGraphicFramePr>
        <p:xfrm>
          <a:off x="1467781" y="2039708"/>
          <a:ext cx="9267825" cy="358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531900" y="5743145"/>
            <a:ext cx="12036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January, 2021</a:t>
            </a:r>
            <a:endParaRPr 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9875992" y="5743144"/>
            <a:ext cx="14068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November, 2022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73715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1600" dirty="0" smtClean="0"/>
              <a:t>In general, online time </a:t>
            </a:r>
            <a:r>
              <a:rPr lang="en-US" sz="1600" dirty="0"/>
              <a:t>assigned per WI/SI was roughly proportional to the number of TUs per WI/SI assigned by RAN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US" sz="1600" dirty="0" smtClean="0"/>
              <a:t>RAN1#110bis-e GTW online session time statistics (up to 3 parallel sessions)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In addition, 500 min was spent for maintenance issues (12% of GTW online time)</a:t>
            </a:r>
          </a:p>
          <a:p>
            <a:pPr>
              <a:spcBef>
                <a:spcPts val="1800"/>
              </a:spcBef>
              <a:spcAft>
                <a:spcPts val="300"/>
              </a:spcAft>
            </a:pPr>
            <a:r>
              <a:rPr lang="en-US" sz="1600" dirty="0" smtClean="0"/>
              <a:t>RAN1#111 F2F online session time statistics (up to 3 parallel sessions)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In addition, 920 min was spend for maintenance issues (15% of F2F online time)</a:t>
            </a:r>
            <a:endParaRPr lang="en-US" sz="14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sessions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08000"/>
              </p:ext>
            </p:extLst>
          </p:nvPr>
        </p:nvGraphicFramePr>
        <p:xfrm>
          <a:off x="553141" y="2005210"/>
          <a:ext cx="11092299" cy="126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774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586622899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95886721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ing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EnSav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NWC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Repeater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UAV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Time in RAN1#110bis-e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478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665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311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412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591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169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178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167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122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178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232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201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167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179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965069"/>
              </p:ext>
            </p:extLst>
          </p:nvPr>
        </p:nvGraphicFramePr>
        <p:xfrm>
          <a:off x="553141" y="4405846"/>
          <a:ext cx="11092299" cy="126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774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725405787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10338351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ing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EnSav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NWC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Repeater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&lt;5MHz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Time in RAN1#111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600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840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360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450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760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210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210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220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330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150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5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Offline </a:t>
            </a:r>
            <a:r>
              <a:rPr lang="en-US" dirty="0"/>
              <a:t>sessions</a:t>
            </a:r>
          </a:p>
        </p:txBody>
      </p:sp>
      <p:sp>
        <p:nvSpPr>
          <p:cNvPr id="6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1800" dirty="0" smtClean="0"/>
              <a:t>RAN1#110bis-e did not have any organized offline sessions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1800" dirty="0" smtClean="0"/>
              <a:t>RAN1#111 had up to 2 parallel organized offline sessions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sz="18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1600" dirty="0"/>
              <a:t>In addition, </a:t>
            </a:r>
            <a:r>
              <a:rPr lang="en-US" sz="1600" dirty="0" smtClean="0"/>
              <a:t>75 </a:t>
            </a:r>
            <a:r>
              <a:rPr lang="en-US" sz="1600" dirty="0"/>
              <a:t>min was spent for maintenance </a:t>
            </a:r>
            <a:r>
              <a:rPr lang="en-US" sz="1600" dirty="0" smtClean="0"/>
              <a:t>issues</a:t>
            </a: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1600" dirty="0" smtClean="0"/>
              <a:t>All offline sessions were accessible to remote participants via MS Teams</a:t>
            </a:r>
            <a:endParaRPr lang="en-US" sz="1600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810878"/>
              </p:ext>
            </p:extLst>
          </p:nvPr>
        </p:nvGraphicFramePr>
        <p:xfrm>
          <a:off x="593693" y="1955949"/>
          <a:ext cx="11016005" cy="126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4620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633318045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10338351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WI/SIs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ing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EnSav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NWC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Repeater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&lt;5MHz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Time in RAN1#111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420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420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270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255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540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315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360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270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285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150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165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135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1660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RAN1#111 was held as a F2F meeting with remote participation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Remote participants had full access to the online sessions (via GTW) and organized offline sessions (via MS teams)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Remote participants had real-time/full access to the RAN1 inbox in 10.10.10.10</a:t>
            </a:r>
            <a:endParaRPr lang="en-US" sz="16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Compared to the first F2F meeting with remote participation (in August), the quality of GTW and </a:t>
            </a:r>
            <a:r>
              <a:rPr lang="en-US" sz="1600" dirty="0" err="1" smtClean="0"/>
              <a:t>Tohru</a:t>
            </a:r>
            <a:r>
              <a:rPr lang="en-US" sz="1600" dirty="0" smtClean="0"/>
              <a:t> were significantly improved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RAN1 leadership made efforts to </a:t>
            </a:r>
            <a:r>
              <a:rPr lang="en-US" sz="1600" dirty="0"/>
              <a:t>manage workload, make sure remote participants could adequately participate, and all sessions start/end punctually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1600" dirty="0" smtClean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F2F meeting with remote participation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49776" y="4299244"/>
            <a:ext cx="9103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On behalf of RAN1, sincere </a:t>
            </a:r>
            <a:r>
              <a:rPr lang="en-US" sz="2800" b="1" i="1" dirty="0">
                <a:solidFill>
                  <a:srgbClr val="FF0000"/>
                </a:solidFill>
              </a:rPr>
              <a:t>thanks </a:t>
            </a:r>
            <a:r>
              <a:rPr lang="en-US" sz="2800" b="1" i="1" dirty="0" smtClean="0">
                <a:solidFill>
                  <a:srgbClr val="FF0000"/>
                </a:solidFill>
              </a:rPr>
              <a:t>to Emmanuelle and MCC!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290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Additional effort was spent by RAN1 </a:t>
            </a:r>
            <a:r>
              <a:rPr lang="en-US" sz="1800" dirty="0" smtClean="0"/>
              <a:t>on post meeting </a:t>
            </a:r>
            <a:r>
              <a:rPr lang="en-US" sz="1800" dirty="0"/>
              <a:t>email discussions to handle various topics in </a:t>
            </a:r>
            <a:r>
              <a:rPr lang="en-US" sz="1800" dirty="0" smtClean="0"/>
              <a:t>Q4 </a:t>
            </a:r>
            <a:r>
              <a:rPr lang="en-US" sz="1800" dirty="0"/>
              <a:t>of 2022 (listed below)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Endorsement of </a:t>
            </a:r>
            <a:r>
              <a:rPr lang="en-US" sz="1600" dirty="0" smtClean="0"/>
              <a:t>alignment CRs (Oct 20~24, Nov 28~30)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Review </a:t>
            </a:r>
            <a:r>
              <a:rPr lang="en-US" sz="1600" dirty="0"/>
              <a:t>of TRs on Rel-18 </a:t>
            </a:r>
            <a:r>
              <a:rPr lang="en-US" sz="1600" dirty="0" smtClean="0"/>
              <a:t>NW energy savings, </a:t>
            </a:r>
            <a:r>
              <a:rPr lang="en-US" sz="1600" dirty="0"/>
              <a:t>Rel-18 </a:t>
            </a:r>
            <a:r>
              <a:rPr lang="en-US" sz="1600" dirty="0" smtClean="0"/>
              <a:t>XR, Rel-18 Positioning (Oct 20~24, Nov 28~30)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Finalization of LS response to RAN2 LS on Rel-18 Mobility enhancement (Oct 20~21)</a:t>
            </a:r>
            <a:endParaRPr lang="en-US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</a:t>
            </a:r>
            <a:r>
              <a:rPr lang="en-US" dirty="0" smtClean="0"/>
              <a:t>2022.Q4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18175</TotalTime>
  <Words>1794</Words>
  <Application>Microsoft Office PowerPoint</Application>
  <PresentationFormat>와이드스크린</PresentationFormat>
  <Paragraphs>447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31" baseType="lpstr">
      <vt:lpstr>微软雅黑</vt:lpstr>
      <vt:lpstr>ＭＳ ゴシック</vt:lpstr>
      <vt:lpstr>ＭＳ Ｐゴシック</vt:lpstr>
      <vt:lpstr>宋体</vt:lpstr>
      <vt:lpstr>굴림</vt:lpstr>
      <vt:lpstr>맑은 고딕</vt:lpstr>
      <vt:lpstr>Arial</vt:lpstr>
      <vt:lpstr>Arial Black</vt:lpstr>
      <vt:lpstr>Arial Narrow</vt:lpstr>
      <vt:lpstr>Calibri</vt:lpstr>
      <vt:lpstr>Times New Roman</vt:lpstr>
      <vt:lpstr>Wingdings</vt:lpstr>
      <vt:lpstr>3gpp</vt:lpstr>
      <vt:lpstr>Status Report RAN WG1</vt:lpstr>
      <vt:lpstr>Executive Summary</vt:lpstr>
      <vt:lpstr>Delegates in RAN1</vt:lpstr>
      <vt:lpstr>Tdocs submitted to RAN1</vt:lpstr>
      <vt:lpstr>Online sessions</vt:lpstr>
      <vt:lpstr>Offline sessions</vt:lpstr>
      <vt:lpstr>F2F meeting with remote participation</vt:lpstr>
      <vt:lpstr>Other Information on RAN1 for 2022.Q4</vt:lpstr>
      <vt:lpstr>PowerPoint 프레젠테이션</vt:lpstr>
      <vt:lpstr>Overview of Rel-18 LTE WIs</vt:lpstr>
      <vt:lpstr>LTE Summary</vt:lpstr>
      <vt:lpstr>PowerPoint 프레젠테이션</vt:lpstr>
      <vt:lpstr>Overview of Rel-18 NR WI/SIs</vt:lpstr>
      <vt:lpstr>NR Summary: Maintenance</vt:lpstr>
      <vt:lpstr>NR Summary: Rel-18 Details (1/3)</vt:lpstr>
      <vt:lpstr>NR Summary: Rel-18 Details (2/3)</vt:lpstr>
      <vt:lpstr>NR Summary: Rel-18 Details (3/3)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898</cp:revision>
  <cp:lastPrinted>2016-09-15T08:31:00Z</cp:lastPrinted>
  <dcterms:created xsi:type="dcterms:W3CDTF">2009-11-27T05:15:00Z</dcterms:created>
  <dcterms:modified xsi:type="dcterms:W3CDTF">2022-12-05T22:53:58Z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