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3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981" r:id="rId2"/>
    <p:sldId id="994" r:id="rId3"/>
    <p:sldId id="997" r:id="rId4"/>
    <p:sldId id="1006" r:id="rId5"/>
    <p:sldId id="993" r:id="rId6"/>
    <p:sldId id="1007" r:id="rId7"/>
    <p:sldId id="1009" r:id="rId8"/>
    <p:sldId id="1008" r:id="rId9"/>
    <p:sldId id="1010" r:id="rId10"/>
    <p:sldId id="1005" r:id="rId11"/>
    <p:sldId id="1003" r:id="rId12"/>
    <p:sldId id="998" r:id="rId13"/>
  </p:sldIdLst>
  <p:sldSz cx="12192000" cy="6858000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CC00"/>
    <a:srgbClr val="FF3300"/>
    <a:srgbClr val="72AF2F"/>
    <a:srgbClr val="CC00CC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110" d="100"/>
          <a:sy n="110" d="100"/>
        </p:scale>
        <p:origin x="300" y="108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980" cy="4972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698" y="0"/>
            <a:ext cx="2945979" cy="4972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9347"/>
            <a:ext cx="2945980" cy="4972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698" y="9429347"/>
            <a:ext cx="2945979" cy="4972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980" cy="4972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698" y="0"/>
            <a:ext cx="2945979" cy="4972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42950"/>
            <a:ext cx="6616700" cy="37226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5717" y="4715475"/>
            <a:ext cx="4986242" cy="44676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9347"/>
            <a:ext cx="2945980" cy="4972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698" y="9429347"/>
            <a:ext cx="2945979" cy="4972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3440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301355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398950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3200" y="559033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358775" indent="-358775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628650" indent="-184150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98266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25571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WG1_RL1/TSGR1_111/Inbox/drafts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ct/WG1_mm-cc-sm_ex-CN1/TSGC1_139_Toulouse/Invitation" TargetMode="External"/><Relationship Id="rId2" Type="http://schemas.openxmlformats.org/officeDocument/2006/relationships/hyperlink" Target="https://www.3gpp.org/ftp/Op/OP_F2F/F2f_003_DM/Docs/OPf220026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794618" y="2301356"/>
            <a:ext cx="8602766" cy="1450030"/>
          </a:xfrm>
        </p:spPr>
        <p:txBody>
          <a:bodyPr/>
          <a:lstStyle/>
          <a:p>
            <a:r>
              <a:rPr lang="en-US" sz="3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RAN1#111 Meeting Management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1" y="4269996"/>
            <a:ext cx="8534400" cy="1412192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RAN1 Chair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6434" y="503081"/>
            <a:ext cx="1446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/>
              <a:t>R1-2210803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008133" y="399569"/>
            <a:ext cx="48465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2000" b="1" i="1" dirty="0"/>
              <a:t>3GPP TSG RAN WG1 #111</a:t>
            </a:r>
          </a:p>
          <a:p>
            <a:pPr algn="r"/>
            <a:r>
              <a:rPr lang="en-US" sz="2000" b="1" i="1" dirty="0"/>
              <a:t>November 14</a:t>
            </a:r>
            <a:r>
              <a:rPr lang="en-US" sz="2000" b="1" i="1" baseline="30000" dirty="0"/>
              <a:t>th</a:t>
            </a:r>
            <a:r>
              <a:rPr lang="en-US" sz="2000" b="1" i="1" dirty="0"/>
              <a:t> – November 18</a:t>
            </a:r>
            <a:r>
              <a:rPr lang="en-US" sz="2000" b="1" i="1" baseline="30000" dirty="0"/>
              <a:t>th</a:t>
            </a:r>
            <a:r>
              <a:rPr lang="en-US" sz="2000" b="1" i="1" dirty="0"/>
              <a:t>, 2022</a:t>
            </a:r>
          </a:p>
        </p:txBody>
      </p:sp>
    </p:spTree>
    <p:extLst>
      <p:ext uri="{BB962C8B-B14F-4D97-AF65-F5344CB8AC3E}">
        <p14:creationId xmlns:p14="http://schemas.microsoft.com/office/powerpoint/2010/main" val="34754717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For Rel-17 and Rel-18, FLs are requested to provide initial summaries by 3:00 pm (UTC) on Friday November 11</a:t>
            </a:r>
            <a:r>
              <a:rPr lang="en-US" sz="1800" baseline="30000" dirty="0"/>
              <a:t>th</a:t>
            </a:r>
            <a:r>
              <a:rPr lang="en-US" sz="1800" dirty="0"/>
              <a:t> if possible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FLs are same as in RAN1#110bis-e unless announced otherwise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>
                <a:solidFill>
                  <a:srgbClr val="FF0000"/>
                </a:solidFill>
              </a:rPr>
              <a:t>For the uploading of these summaries on Nov 11, please use the draft folder on 3GPP portal:</a:t>
            </a:r>
            <a:br>
              <a:rPr lang="en-US" sz="1600" dirty="0">
                <a:solidFill>
                  <a:srgbClr val="FF0000"/>
                </a:solidFill>
              </a:rPr>
            </a:br>
            <a:r>
              <a:rPr lang="en-US" sz="1600" dirty="0">
                <a:solidFill>
                  <a:srgbClr val="FF0000"/>
                </a:solidFill>
                <a:hlinkClick r:id="rId2"/>
              </a:rPr>
              <a:t>https://www.3gpp.org/ftp/TSG_RAN/WG1_RL1/TSGR1_111/Inbox/drafts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For Rel-15 and Rel-16 and earlier releases, moderators for specific maintenance topics will be assigned during the online session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Companies may provide their views using the draft folders to supplement online/offline discussions for a more productive meeting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For Rel-17 maintenance topics, it is recommended that companies provide their initial views by 15:00 (local time) on the first day of RAN1#111 to help prioritize essential issues</a:t>
            </a:r>
            <a:endParaRPr lang="en-US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 Summaries and Company Inputs to Draft Folder</a:t>
            </a:r>
          </a:p>
        </p:txBody>
      </p:sp>
    </p:spTree>
    <p:extLst>
      <p:ext uri="{BB962C8B-B14F-4D97-AF65-F5344CB8AC3E}">
        <p14:creationId xmlns:p14="http://schemas.microsoft.com/office/powerpoint/2010/main" val="29803416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b="1" dirty="0"/>
              <a:t>ONLY ESSENTIAL CORRECTIONS</a:t>
            </a:r>
          </a:p>
          <a:p>
            <a:pPr lvl="1"/>
            <a:endParaRPr lang="en-US" sz="1600" dirty="0"/>
          </a:p>
          <a:p>
            <a:r>
              <a:rPr lang="en-US" sz="1800" dirty="0"/>
              <a:t>Individual CRs to be used for all releases with following reminders</a:t>
            </a:r>
          </a:p>
          <a:p>
            <a:pPr lvl="1"/>
            <a:r>
              <a:rPr lang="en-US" sz="1600" dirty="0"/>
              <a:t>Final CR will be sourced by Moderator (company name) and other co-sourcing companies</a:t>
            </a:r>
          </a:p>
          <a:p>
            <a:pPr lvl="1"/>
            <a:r>
              <a:rPr lang="en-US" sz="1600" dirty="0"/>
              <a:t>Final CR is to be uploaded only after companies had a chance to review the draft CR (e.g. contents of cover page)</a:t>
            </a:r>
          </a:p>
          <a:p>
            <a:pPr lvl="1"/>
            <a:endParaRPr lang="en-US" sz="1600" dirty="0"/>
          </a:p>
          <a:p>
            <a:r>
              <a:rPr lang="en-US" sz="1800" dirty="0"/>
              <a:t>For Rel-17, FLs will provide the initial </a:t>
            </a:r>
            <a:r>
              <a:rPr lang="en-US" sz="1800" dirty="0" err="1"/>
              <a:t>tdoc</a:t>
            </a:r>
            <a:r>
              <a:rPr lang="en-US" sz="1800" dirty="0"/>
              <a:t> summaries – preferably by 3:00 pm (UTC) on Friday, Nov 11</a:t>
            </a:r>
            <a:r>
              <a:rPr lang="en-US" sz="1800" baseline="30000" dirty="0"/>
              <a:t>th</a:t>
            </a:r>
            <a:endParaRPr lang="en-US" sz="1800" dirty="0"/>
          </a:p>
          <a:p>
            <a:pPr lvl="1"/>
            <a:r>
              <a:rPr lang="en-US" sz="1600" dirty="0"/>
              <a:t>FLs are same as in RAN1#110bis-e unless announced otherwise</a:t>
            </a:r>
          </a:p>
          <a:p>
            <a:pPr lvl="1"/>
            <a:r>
              <a:rPr lang="en-US" sz="1600" dirty="0"/>
              <a:t>Companies are recommended to provide their initial views by 3:00 pm (local time) on the first day of RAN1#111</a:t>
            </a:r>
          </a:p>
          <a:p>
            <a:endParaRPr lang="en-US" sz="1800" dirty="0"/>
          </a:p>
          <a:p>
            <a:r>
              <a:rPr lang="en-US" sz="1800" dirty="0"/>
              <a:t>For all releases other than Rel-17, </a:t>
            </a:r>
            <a:r>
              <a:rPr lang="en-US" sz="1800" dirty="0">
                <a:sym typeface="Wingdings" panose="05000000000000000000" pitchFamily="2" charset="2"/>
              </a:rPr>
              <a:t>chair will provide further guidance after initial review of </a:t>
            </a:r>
            <a:r>
              <a:rPr lang="en-US" sz="1800" dirty="0" err="1">
                <a:sym typeface="Wingdings" panose="05000000000000000000" pitchFamily="2" charset="2"/>
              </a:rPr>
              <a:t>tdocs</a:t>
            </a:r>
            <a:endParaRPr lang="en-US" sz="1800" dirty="0"/>
          </a:p>
          <a:p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Maintenance Handling</a:t>
            </a:r>
          </a:p>
        </p:txBody>
      </p:sp>
    </p:spTree>
    <p:extLst>
      <p:ext uri="{BB962C8B-B14F-4D97-AF65-F5344CB8AC3E}">
        <p14:creationId xmlns:p14="http://schemas.microsoft.com/office/powerpoint/2010/main" val="12006454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All online/offline session start time and end time will be strictly observed – no exceptions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No online/offline sessions past 7:00 pm – no exceptions (MEETT closes at 7:30 pm)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zh-CN" sz="1800" dirty="0"/>
              <a:t>Updates to the draft folders will be possible only during the following designated time slots (local time)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sz="1600" dirty="0"/>
              <a:t>Monday: from 9:00 am to 7:15 pm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sz="1600" dirty="0"/>
              <a:t>Tuesday ~ Thursday: from 7:30 am to 7:15 pm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sz="1600" dirty="0"/>
              <a:t>Friday: from 7:30 am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zh-CN" sz="1600" dirty="0"/>
              <a:t>The draft folders will be changed to </a:t>
            </a:r>
            <a:r>
              <a:rPr lang="en-US" altLang="zh-CN" sz="1600" i="1" dirty="0">
                <a:solidFill>
                  <a:srgbClr val="FF0000"/>
                </a:solidFill>
              </a:rPr>
              <a:t>read-only</a:t>
            </a:r>
            <a:r>
              <a:rPr lang="en-US" altLang="zh-CN" sz="1600" dirty="0"/>
              <a:t> when outside the above designated time slots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endParaRPr lang="en-US" sz="16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As usual, the detailed topics (sub-agenda level) for online/offline sessions will be shared in advance (at least 12 hours before) via the schedule document in the inbox and/or email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All documents to be presented in online/offline sessions should be uploaded </a:t>
            </a:r>
            <a:r>
              <a:rPr lang="en-US" sz="1800" u="sng" dirty="0">
                <a:solidFill>
                  <a:srgbClr val="FF0000"/>
                </a:solidFill>
              </a:rPr>
              <a:t>at least 30 minutes</a:t>
            </a:r>
            <a:r>
              <a:rPr lang="en-US" sz="1800" dirty="0">
                <a:solidFill>
                  <a:srgbClr val="FF0000"/>
                </a:solidFill>
              </a:rPr>
              <a:t> </a:t>
            </a:r>
            <a:r>
              <a:rPr lang="en-US" sz="1800" dirty="0"/>
              <a:t>in advance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 Management During RAN1#111</a:t>
            </a:r>
          </a:p>
        </p:txBody>
      </p:sp>
    </p:spTree>
    <p:extLst>
      <p:ext uri="{BB962C8B-B14F-4D97-AF65-F5344CB8AC3E}">
        <p14:creationId xmlns:p14="http://schemas.microsoft.com/office/powerpoint/2010/main" val="32924302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RAN1#111 will be held from November 14</a:t>
            </a:r>
            <a:r>
              <a:rPr lang="en-US" sz="1800" baseline="30000" dirty="0"/>
              <a:t>th</a:t>
            </a:r>
            <a:r>
              <a:rPr lang="en-US" sz="1800" dirty="0"/>
              <a:t> to November 18</a:t>
            </a:r>
            <a:r>
              <a:rPr lang="en-US" sz="1800" baseline="30000" dirty="0"/>
              <a:t>th</a:t>
            </a:r>
            <a:r>
              <a:rPr lang="en-US" sz="1800" dirty="0"/>
              <a:t> in Toulouse, France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Meeting on Monday starts at 9:00 am (local time) – All delegates are encouraged to arrive </a:t>
            </a:r>
            <a:r>
              <a:rPr lang="en-US" sz="1600" u="sng" dirty="0">
                <a:solidFill>
                  <a:srgbClr val="FF0000"/>
                </a:solidFill>
              </a:rPr>
              <a:t>at least</a:t>
            </a:r>
            <a:r>
              <a:rPr lang="en-US" sz="1600" dirty="0"/>
              <a:t> by 8:30 am</a:t>
            </a:r>
            <a:br>
              <a:rPr lang="en-US" sz="1600" dirty="0"/>
            </a:br>
            <a:r>
              <a:rPr lang="en-US" sz="1600" dirty="0"/>
              <a:t>(to set up their personal audio devices – slide 5 for details, badge printouts, </a:t>
            </a:r>
            <a:r>
              <a:rPr lang="en-US" sz="1600" dirty="0" err="1"/>
              <a:t>etc</a:t>
            </a:r>
            <a:r>
              <a:rPr lang="en-US" sz="1600" dirty="0"/>
              <a:t>)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 lvl="0"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RAN1#111 will be a F2F meeting with two-way remote participation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Note: per </a:t>
            </a:r>
            <a:r>
              <a:rPr lang="en-US" sz="1600" u="sng" dirty="0">
                <a:hlinkClick r:id="rId2"/>
              </a:rPr>
              <a:t>OPf220026</a:t>
            </a:r>
            <a:r>
              <a:rPr lang="en-US" sz="1600" dirty="0"/>
              <a:t>, the commitment of two-way remote participation is strictly temporary and exceptional 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RAN1#111 will handle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Critical issues for LS 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Maintenance for Rel-17 &amp; earlier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Rel-18 work/study items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Please also check “The guide for a smooth 3GPP WGs November 2022 in Toulouse” from MCC</a:t>
            </a:r>
            <a:endParaRPr lang="en-GB" sz="1800" dirty="0">
              <a:hlinkClick r:id="rId3" tooltip="https://www.3gpp.org/ftp/tsg_ct/WG1_mm-cc-sm_ex-CN1/TSGC1_139_Toulouse/Invitation"/>
            </a:endParaRP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GB" sz="1600" dirty="0">
                <a:hlinkClick r:id="rId3" tooltip="https://www.3gpp.org/ftp/tsg_ct/WG1_mm-cc-sm_ex-CN1/TSGC1_139_Toulouse/Invitation"/>
              </a:rPr>
              <a:t>https://www.3gpp.org/ftp/tsg_ct/WG1_mm-cc-sm_ex-CN1/TSGC1_139_Toulouse/Invitation</a:t>
            </a:r>
            <a:endParaRPr lang="en-GB" sz="16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GB" sz="1600" dirty="0"/>
              <a:t>Includes lots of helpful details on meeting venue, transportation, meeting access control, </a:t>
            </a:r>
            <a:r>
              <a:rPr lang="en-GB" sz="1600" dirty="0" err="1"/>
              <a:t>etc</a:t>
            </a:r>
            <a:endParaRPr lang="en-US" sz="1600" dirty="0"/>
          </a:p>
          <a:p>
            <a:pPr lvl="2">
              <a:spcBef>
                <a:spcPts val="300"/>
              </a:spcBef>
              <a:spcAft>
                <a:spcPts val="300"/>
              </a:spcAft>
            </a:pPr>
            <a:endParaRPr lang="en-US" sz="14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ja-JP" dirty="0"/>
              <a:t>General Aspects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0631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>
                <a:ea typeface="ＭＳ Ｐゴシック" panose="020B0600070205080204" pitchFamily="34" charset="-128"/>
              </a:rPr>
              <a:t>Meeting registration by November 7</a:t>
            </a:r>
            <a:r>
              <a:rPr lang="en-GB" sz="1800" baseline="30000" dirty="0">
                <a:ea typeface="ＭＳ Ｐゴシック" panose="020B0600070205080204" pitchFamily="34" charset="-128"/>
              </a:rPr>
              <a:t>th</a:t>
            </a:r>
            <a:r>
              <a:rPr lang="en-GB" sz="1800" dirty="0">
                <a:ea typeface="ＭＳ Ｐゴシック" panose="020B0600070205080204" pitchFamily="34" charset="-128"/>
              </a:rPr>
              <a:t> (Monday), 8:00 am UTC</a:t>
            </a:r>
            <a:endParaRPr lang="en-US" sz="1800" dirty="0">
              <a:ea typeface="ＭＳ Ｐゴシック" panose="020B0600070205080204" pitchFamily="34" charset="-128"/>
            </a:endParaRPr>
          </a:p>
          <a:p>
            <a:r>
              <a:rPr lang="en-US" altLang="en-US" sz="1800" dirty="0" err="1">
                <a:ea typeface="ＭＳ Ｐゴシック" panose="020B0600070205080204" pitchFamily="34" charset="-128"/>
              </a:rPr>
              <a:t>Tdoc</a:t>
            </a:r>
            <a:r>
              <a:rPr lang="en-US" altLang="en-US" sz="1800" dirty="0">
                <a:ea typeface="ＭＳ Ｐゴシック" panose="020B0600070205080204" pitchFamily="34" charset="-128"/>
              </a:rPr>
              <a:t> number request by </a:t>
            </a:r>
            <a:r>
              <a:rPr lang="en-US" altLang="ko-KR" sz="1800" dirty="0">
                <a:ea typeface="ＭＳ Ｐゴシック" panose="020B0600070205080204" pitchFamily="34" charset="-128"/>
              </a:rPr>
              <a:t>November 4</a:t>
            </a:r>
            <a:r>
              <a:rPr lang="en-US" altLang="ko-KR" sz="1800" baseline="30000" dirty="0">
                <a:ea typeface="ＭＳ Ｐゴシック" panose="020B0600070205080204" pitchFamily="34" charset="-128"/>
              </a:rPr>
              <a:t>th</a:t>
            </a:r>
            <a:r>
              <a:rPr lang="en-US" altLang="ko-KR" sz="1800" dirty="0">
                <a:ea typeface="ＭＳ Ｐゴシック" panose="020B0600070205080204" pitchFamily="34" charset="-128"/>
              </a:rPr>
              <a:t> (Friday)</a:t>
            </a:r>
            <a:r>
              <a:rPr lang="en-US" altLang="en-US" sz="1800" dirty="0">
                <a:ea typeface="ＭＳ Ｐゴシック" panose="020B0600070205080204" pitchFamily="34" charset="-128"/>
              </a:rPr>
              <a:t>, 3:00 pm UTC</a:t>
            </a:r>
          </a:p>
          <a:p>
            <a:r>
              <a:rPr lang="en-US" altLang="en-US" sz="1800" dirty="0" err="1">
                <a:ea typeface="ＭＳ Ｐゴシック" panose="020B0600070205080204" pitchFamily="34" charset="-128"/>
              </a:rPr>
              <a:t>Tdoc</a:t>
            </a:r>
            <a:r>
              <a:rPr lang="en-US" altLang="en-US" sz="1800" dirty="0">
                <a:ea typeface="ＭＳ Ｐゴシック" panose="020B0600070205080204" pitchFamily="34" charset="-128"/>
              </a:rPr>
              <a:t> submission by </a:t>
            </a:r>
            <a:r>
              <a:rPr lang="en-US" altLang="ko-KR" sz="1800" dirty="0">
                <a:ea typeface="ＭＳ Ｐゴシック" panose="020B0600070205080204" pitchFamily="34" charset="-128"/>
              </a:rPr>
              <a:t>November 7</a:t>
            </a:r>
            <a:r>
              <a:rPr lang="en-US" altLang="ko-KR" sz="1800" baseline="30000" dirty="0">
                <a:ea typeface="ＭＳ Ｐゴシック" panose="020B0600070205080204" pitchFamily="34" charset="-128"/>
              </a:rPr>
              <a:t>th</a:t>
            </a:r>
            <a:r>
              <a:rPr lang="en-US" altLang="ko-KR" sz="1800" dirty="0">
                <a:ea typeface="ＭＳ Ｐゴシック" panose="020B0600070205080204" pitchFamily="34" charset="-128"/>
              </a:rPr>
              <a:t> (Monday)</a:t>
            </a:r>
            <a:r>
              <a:rPr lang="en-US" altLang="en-US" sz="1800" dirty="0">
                <a:ea typeface="ＭＳ Ｐゴシック" panose="020B0600070205080204" pitchFamily="34" charset="-128"/>
              </a:rPr>
              <a:t>, 3:00 pm UTC</a:t>
            </a:r>
          </a:p>
          <a:p>
            <a:pPr lvl="1"/>
            <a:endParaRPr lang="en-US" altLang="en-US" sz="1400" dirty="0">
              <a:ea typeface="ＭＳ Ｐゴシック" panose="020B0600070205080204" pitchFamily="34" charset="-128"/>
            </a:endParaRPr>
          </a:p>
          <a:p>
            <a:r>
              <a:rPr lang="en-US" sz="1800" dirty="0"/>
              <a:t>Link to draft agenda: TBD</a:t>
            </a: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ja-JP" dirty="0"/>
              <a:t>Contribution Submission Deadlines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8732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All remote participants have to be registered – no exceptions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Remote participation will be possible for all online sessions (up to 3 parallel sessions) and organized offline sessions (up to 2 parallel sessions) throughout the meeting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Remote participants cannot check in to RAN1#111 and therefore cannot be official participants of RAN1#111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Remote participants cannot formally object to decisions taken in the meeting</a:t>
            </a:r>
          </a:p>
          <a:p>
            <a:pPr lvl="2">
              <a:spcBef>
                <a:spcPts val="300"/>
              </a:spcBef>
              <a:spcAft>
                <a:spcPts val="300"/>
              </a:spcAft>
            </a:pPr>
            <a:r>
              <a:rPr lang="en-US" dirty="0"/>
              <a:t>Note that this restriction does not prevent remote participants from participating in a show of hands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In case the online/offline session chair (VCs or FLs) cannot be physically present in RAN1#111, he or she will chair the online or offline session remotely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Remote Participation</a:t>
            </a:r>
          </a:p>
        </p:txBody>
      </p:sp>
    </p:spTree>
    <p:extLst>
      <p:ext uri="{BB962C8B-B14F-4D97-AF65-F5344CB8AC3E}">
        <p14:creationId xmlns:p14="http://schemas.microsoft.com/office/powerpoint/2010/main" val="3812313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</a:pPr>
            <a:r>
              <a:rPr lang="en-US" sz="1800" dirty="0"/>
              <a:t>Audio support for </a:t>
            </a:r>
            <a:r>
              <a:rPr lang="en-US" sz="1800" b="1" dirty="0">
                <a:solidFill>
                  <a:srgbClr val="FF0000"/>
                </a:solidFill>
              </a:rPr>
              <a:t>F2F participants</a:t>
            </a:r>
          </a:p>
          <a:p>
            <a:pPr lvl="1">
              <a:spcBef>
                <a:spcPts val="300"/>
              </a:spcBef>
            </a:pPr>
            <a:r>
              <a:rPr lang="en-US" sz="1600" dirty="0"/>
              <a:t>Personal audio devices will be provided for listening – NO loudspeakers in meeting rooms</a:t>
            </a:r>
          </a:p>
          <a:p>
            <a:pPr lvl="1">
              <a:spcBef>
                <a:spcPts val="300"/>
              </a:spcBef>
            </a:pPr>
            <a:r>
              <a:rPr lang="en-US" sz="1600" dirty="0"/>
              <a:t>Each meeting room will be assigned an audio channel (TBD: details on channel assignment)</a:t>
            </a:r>
          </a:p>
          <a:p>
            <a:pPr lvl="1">
              <a:spcBef>
                <a:spcPts val="300"/>
              </a:spcBef>
            </a:pPr>
            <a:r>
              <a:rPr lang="en-US" sz="1600" dirty="0"/>
              <a:t>If your audio device does not work, please check with Patrick – there will be spares</a:t>
            </a:r>
          </a:p>
          <a:p>
            <a:pPr>
              <a:spcBef>
                <a:spcPts val="300"/>
              </a:spcBef>
            </a:pPr>
            <a:endParaRPr lang="en-US" sz="2400" dirty="0"/>
          </a:p>
          <a:p>
            <a:pPr>
              <a:spcBef>
                <a:spcPts val="300"/>
              </a:spcBef>
            </a:pPr>
            <a:r>
              <a:rPr lang="en-US" sz="1800" dirty="0"/>
              <a:t>Audio support and screening sharing for </a:t>
            </a:r>
            <a:r>
              <a:rPr lang="en-US" sz="1800" b="1" dirty="0">
                <a:solidFill>
                  <a:srgbClr val="FF0000"/>
                </a:solidFill>
              </a:rPr>
              <a:t>remote participants</a:t>
            </a:r>
          </a:p>
          <a:p>
            <a:pPr lvl="1">
              <a:spcBef>
                <a:spcPts val="300"/>
              </a:spcBef>
            </a:pPr>
            <a:r>
              <a:rPr lang="en-US" sz="1600" dirty="0"/>
              <a:t>For online sessions, GTW will be used</a:t>
            </a:r>
          </a:p>
          <a:p>
            <a:pPr lvl="1">
              <a:spcBef>
                <a:spcPts val="300"/>
              </a:spcBef>
            </a:pPr>
            <a:r>
              <a:rPr lang="en-US" sz="1600" dirty="0"/>
              <a:t>For offline sessions, MS teams will be used</a:t>
            </a:r>
          </a:p>
          <a:p>
            <a:pPr lvl="1">
              <a:spcBef>
                <a:spcPts val="300"/>
              </a:spcBef>
            </a:pPr>
            <a:r>
              <a:rPr lang="en-US" sz="1600" dirty="0"/>
              <a:t>Documents being projected in the meeting room will be shared (GTW or MS teams)</a:t>
            </a:r>
          </a:p>
          <a:p>
            <a:pPr lvl="1">
              <a:spcBef>
                <a:spcPts val="300"/>
              </a:spcBef>
            </a:pPr>
            <a:r>
              <a:rPr lang="en-US" sz="1600" dirty="0"/>
              <a:t>Note: F2F participants in the meeting room </a:t>
            </a:r>
            <a:r>
              <a:rPr lang="en-US" sz="1600" b="1" dirty="0">
                <a:solidFill>
                  <a:srgbClr val="FF0000"/>
                </a:solidFill>
              </a:rPr>
              <a:t>MUST</a:t>
            </a:r>
            <a:r>
              <a:rPr lang="en-US" sz="1600" b="1" dirty="0"/>
              <a:t> </a:t>
            </a:r>
            <a:r>
              <a:rPr lang="en-US" sz="1600" b="1" dirty="0">
                <a:solidFill>
                  <a:srgbClr val="FF0000"/>
                </a:solidFill>
              </a:rPr>
              <a:t>NOT</a:t>
            </a:r>
            <a:r>
              <a:rPr lang="en-US" sz="1600" dirty="0"/>
              <a:t> use GTW or MS teams </a:t>
            </a:r>
            <a:br>
              <a:rPr lang="en-US" sz="1600" dirty="0"/>
            </a:br>
            <a:r>
              <a:rPr lang="en-US" sz="1600" dirty="0"/>
              <a:t>(to avoid unnecessary WLAN bandwidth consumptions)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2400" dirty="0"/>
          </a:p>
          <a:p>
            <a:pPr>
              <a:spcBef>
                <a:spcPts val="300"/>
              </a:spcBef>
            </a:pPr>
            <a:r>
              <a:rPr lang="en-US" sz="1800" dirty="0"/>
              <a:t>Maintaining good audio quality will be critical for </a:t>
            </a:r>
            <a:r>
              <a:rPr lang="en-US" sz="1800" b="1" dirty="0">
                <a:solidFill>
                  <a:srgbClr val="FF0000"/>
                </a:solidFill>
              </a:rPr>
              <a:t>remote participants</a:t>
            </a:r>
          </a:p>
          <a:p>
            <a:pPr lvl="1">
              <a:spcBef>
                <a:spcPts val="300"/>
              </a:spcBef>
            </a:pPr>
            <a:r>
              <a:rPr lang="en-US" sz="1600" dirty="0"/>
              <a:t>Please </a:t>
            </a:r>
            <a:r>
              <a:rPr lang="en-US" sz="1600" b="1" dirty="0">
                <a:solidFill>
                  <a:srgbClr val="FF0000"/>
                </a:solidFill>
              </a:rPr>
              <a:t>use a headset </a:t>
            </a:r>
            <a:r>
              <a:rPr lang="en-US" sz="1600" dirty="0"/>
              <a:t>to ensure good audio quality and </a:t>
            </a:r>
            <a:r>
              <a:rPr lang="en-US" sz="1600" b="1" dirty="0">
                <a:solidFill>
                  <a:srgbClr val="FF0000"/>
                </a:solidFill>
              </a:rPr>
              <a:t>mute yourself </a:t>
            </a:r>
            <a:r>
              <a:rPr lang="en-US" sz="1600" dirty="0"/>
              <a:t>when not commenting</a:t>
            </a:r>
          </a:p>
          <a:p>
            <a:pPr lvl="1">
              <a:spcBef>
                <a:spcPts val="300"/>
              </a:spcBef>
            </a:pPr>
            <a:r>
              <a:rPr lang="en-US" sz="1600" dirty="0"/>
              <a:t>Please join GTW or MS teams using the computer audio option and not the telephone option</a:t>
            </a:r>
          </a:p>
          <a:p>
            <a:pPr lvl="2">
              <a:spcBef>
                <a:spcPts val="300"/>
              </a:spcBef>
            </a:pPr>
            <a:r>
              <a:rPr lang="en-US" dirty="0"/>
              <a:t>The telephone option is prone to noise &amp; echo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Audio/Screen Sharing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6860" y="1188753"/>
            <a:ext cx="1942153" cy="1835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325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For hand raising, </a:t>
            </a:r>
            <a:r>
              <a:rPr lang="en-US" sz="1800" dirty="0" err="1"/>
              <a:t>Tohru</a:t>
            </a:r>
            <a:r>
              <a:rPr lang="en-US" sz="1800" dirty="0"/>
              <a:t> (https://tohru.3gpp.org/) will be used by </a:t>
            </a:r>
            <a:r>
              <a:rPr lang="en-US" sz="1800" b="1" dirty="0">
                <a:solidFill>
                  <a:srgbClr val="FF0000"/>
                </a:solidFill>
              </a:rPr>
              <a:t>BOTH</a:t>
            </a:r>
            <a:r>
              <a:rPr lang="en-US" sz="1800" dirty="0"/>
              <a:t> F2F and remote participants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Further details such as meeting name will be provided by Patrick before the start of RAN1#111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Cross-talk when moving from one meeting room to another </a:t>
            </a:r>
            <a:r>
              <a:rPr lang="en-US" sz="1600" dirty="0">
                <a:sym typeface="Wingdings" panose="05000000000000000000" pitchFamily="2" charset="2"/>
              </a:rPr>
              <a:t></a:t>
            </a:r>
            <a:r>
              <a:rPr lang="en-US" sz="1600" dirty="0"/>
              <a:t> Clear browser cache</a:t>
            </a:r>
          </a:p>
          <a:p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Hand Raising</a:t>
            </a:r>
          </a:p>
        </p:txBody>
      </p:sp>
    </p:spTree>
    <p:extLst>
      <p:ext uri="{BB962C8B-B14F-4D97-AF65-F5344CB8AC3E}">
        <p14:creationId xmlns:p14="http://schemas.microsoft.com/office/powerpoint/2010/main" val="24911288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For each Rel-17 WI and Rel-18 WI/SI, an email thread will be created 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The email threads will be used by chair/vice-chairs/rapporteurs/FLs to share updates on online/offline schedule, details on what is to be discussed, to share the </a:t>
            </a:r>
            <a:r>
              <a:rPr lang="en-US" sz="1600" dirty="0" err="1"/>
              <a:t>Tdoc</a:t>
            </a:r>
            <a:r>
              <a:rPr lang="en-US" sz="1600" dirty="0"/>
              <a:t> number of the FL summary to be treated in online session, </a:t>
            </a:r>
            <a:r>
              <a:rPr lang="en-US" sz="1600" dirty="0" err="1"/>
              <a:t>etc</a:t>
            </a:r>
            <a:endParaRPr lang="en-US" sz="1600" dirty="0"/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The email threads are not intended for any technical discussions and there will not be any endorsements via email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Additional email threads may be created for handling of LSs and other maintenance issues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Do not send out unnecessary emails (e.g. to announce that input has been provided to the draft folder)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Email Discussions</a:t>
            </a:r>
          </a:p>
        </p:txBody>
      </p:sp>
    </p:spTree>
    <p:extLst>
      <p:ext uri="{BB962C8B-B14F-4D97-AF65-F5344CB8AC3E}">
        <p14:creationId xmlns:p14="http://schemas.microsoft.com/office/powerpoint/2010/main" val="18810433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For RAN1#111, folders/files in 10.10.10.10 will be accessible to remote participants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F2F participants: Use the draft folder on 10.10.10.10</a:t>
            </a:r>
          </a:p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sz="1600" dirty="0"/>
              <a:t>Remote participants: Link and credential to access the folders/files will be shared on Sunday (Nov 13)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zh-CN" sz="1800" dirty="0"/>
              <a:t>Updates to the draft folders will NOT be possible outside the designated time slots </a:t>
            </a:r>
            <a:r>
              <a:rPr lang="en-US" sz="1800" dirty="0"/>
              <a:t>(i.e. the folders will be changed to ‘read only’ from 7:15 pm until 7:30 am next day)</a:t>
            </a:r>
            <a:endParaRPr lang="en-US" altLang="zh-CN" sz="18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Chair/session notes and online/offline schedules will be updated regularly and shared on the inbox</a:t>
            </a:r>
            <a:br>
              <a:rPr lang="en-US" sz="1800" dirty="0"/>
            </a:br>
            <a:r>
              <a:rPr lang="en-US" sz="1800" dirty="0"/>
              <a:t>(e.g. during lunch/coffee break, at the end of each day) 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File Sharing (Inbox)</a:t>
            </a:r>
          </a:p>
        </p:txBody>
      </p:sp>
    </p:spTree>
    <p:extLst>
      <p:ext uri="{BB962C8B-B14F-4D97-AF65-F5344CB8AC3E}">
        <p14:creationId xmlns:p14="http://schemas.microsoft.com/office/powerpoint/2010/main" val="17864482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Maintaining adequate </a:t>
            </a:r>
            <a:r>
              <a:rPr lang="en-US" dirty="0" err="1"/>
              <a:t>WiFi</a:t>
            </a:r>
            <a:r>
              <a:rPr lang="en-US" dirty="0"/>
              <a:t> quality will be critical – especially for remote participants</a:t>
            </a:r>
          </a:p>
          <a:p>
            <a:endParaRPr lang="en-US" dirty="0"/>
          </a:p>
          <a:p>
            <a:r>
              <a:rPr lang="en-US" dirty="0"/>
              <a:t>Important requests to all F2F participants</a:t>
            </a:r>
          </a:p>
          <a:p>
            <a:pPr lvl="1"/>
            <a:r>
              <a:rPr lang="en-US" dirty="0"/>
              <a:t>DO NOT use GTW or MS teams</a:t>
            </a:r>
          </a:p>
          <a:p>
            <a:pPr lvl="1"/>
            <a:r>
              <a:rPr lang="en-US" dirty="0"/>
              <a:t>DO NOT place your </a:t>
            </a:r>
            <a:r>
              <a:rPr lang="en-US" dirty="0" err="1"/>
              <a:t>WiFi</a:t>
            </a:r>
            <a:r>
              <a:rPr lang="en-US" dirty="0"/>
              <a:t> device in ad-hoc mode </a:t>
            </a:r>
          </a:p>
          <a:p>
            <a:pPr lvl="1"/>
            <a:r>
              <a:rPr lang="en-US" dirty="0"/>
              <a:t>DO NOT set up a personal hotspot in the meeting room </a:t>
            </a:r>
          </a:p>
          <a:p>
            <a:pPr lvl="1"/>
            <a:r>
              <a:rPr lang="en-US" dirty="0"/>
              <a:t>PLEASE download the </a:t>
            </a:r>
            <a:r>
              <a:rPr lang="en-US" dirty="0" err="1"/>
              <a:t>tdocs</a:t>
            </a:r>
            <a:r>
              <a:rPr lang="en-US" dirty="0"/>
              <a:t> before RAN1#111 and avoid doing a re-download on Monday morning (i.e. with ‘overwrite’ option)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WiFi</a:t>
            </a:r>
            <a:r>
              <a:rPr lang="en-US" dirty="0"/>
              <a:t> Congestion</a:t>
            </a:r>
          </a:p>
        </p:txBody>
      </p:sp>
    </p:spTree>
    <p:extLst>
      <p:ext uri="{BB962C8B-B14F-4D97-AF65-F5344CB8AC3E}">
        <p14:creationId xmlns:p14="http://schemas.microsoft.com/office/powerpoint/2010/main" val="216171073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14844</TotalTime>
  <Words>1318</Words>
  <Application>Microsoft Office PowerPoint</Application>
  <PresentationFormat>Widescreen</PresentationFormat>
  <Paragraphs>108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微软雅黑</vt:lpstr>
      <vt:lpstr>Arial</vt:lpstr>
      <vt:lpstr>Arial Black</vt:lpstr>
      <vt:lpstr>Calibri</vt:lpstr>
      <vt:lpstr>Times New Roman</vt:lpstr>
      <vt:lpstr>3gpp</vt:lpstr>
      <vt:lpstr>RAN1#111 Meeting Management</vt:lpstr>
      <vt:lpstr>General Aspects</vt:lpstr>
      <vt:lpstr>Contribution Submission Deadlines</vt:lpstr>
      <vt:lpstr>Remote Participation</vt:lpstr>
      <vt:lpstr>Audio/Screen Sharing</vt:lpstr>
      <vt:lpstr>Hand Raising</vt:lpstr>
      <vt:lpstr>Email Discussions</vt:lpstr>
      <vt:lpstr>File Sharing (Inbox)</vt:lpstr>
      <vt:lpstr>WiFi Congestion</vt:lpstr>
      <vt:lpstr>FL Summaries and Company Inputs to Draft Folder</vt:lpstr>
      <vt:lpstr>Maintenance Handling</vt:lpstr>
      <vt:lpstr>Time Management During RAN1#111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MCC: 5870</cp:lastModifiedBy>
  <cp:revision>918</cp:revision>
  <cp:lastPrinted>2022-06-23T23:13:33Z</cp:lastPrinted>
  <dcterms:created xsi:type="dcterms:W3CDTF">2009-11-27T05:15:00Z</dcterms:created>
  <dcterms:modified xsi:type="dcterms:W3CDTF">2022-11-10T15:00:54Z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