
<file path=[Content_Types].xml><?xml version="1.0" encoding="utf-8"?>
<Types xmlns="http://schemas.openxmlformats.org/package/2006/content-types">
  <Default Extension="bin" ContentType="image/jpeg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media/image4.bin" ContentType="image/x-emf"/>
  <Override PartName="/ppt/media/image6.bin" ContentType="image/x-emf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sldIdLst>
    <p:sldId id="263" r:id="rId5"/>
    <p:sldId id="264" r:id="rId6"/>
    <p:sldId id="257" r:id="rId7"/>
    <p:sldId id="259" r:id="rId8"/>
    <p:sldId id="258" r:id="rId9"/>
    <p:sldId id="260" r:id="rId10"/>
    <p:sldId id="265" r:id="rId11"/>
    <p:sldId id="266" r:id="rId12"/>
    <p:sldId id="261" r:id="rId13"/>
    <p:sldId id="26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4" y="4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47546-6059-45E0-BFCB-FAEC5722B05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374BDE-B359-4B3B-8C1C-9830DEA819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041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D5308-988D-4DE1-B0A5-1DB3944177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B1D9F-4177-4770-8594-565A50EDE2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826DB1-C9E8-4F7C-B1CA-6A0B22092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D53BFA-3E4B-4D5A-9DAC-846A67DE6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C8F5E-6D6D-4498-A906-BA13028F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275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EBCF44-E19B-40F7-96E0-C5AA34A1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43BB0D-3C4A-4510-9220-8DFF99B822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C144C1-7CEB-4EA2-86C7-77AEA5572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BA2AC4-FDF7-4EC3-833E-AF72DAEC3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219344-6A77-481C-85F9-AC7928BF2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9450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8AA5E6-A8D3-4A08-9D51-3FBF277FEE0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28D23F-DA57-44FE-9313-D38488587A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886469-1BC3-448F-A537-411E72472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5EE9F-4B4F-4947-AB72-ED4E7FDB89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9A4176-D520-4B86-BB0A-52633418D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48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E6869961-F931-4F1E-9FB3-8587EBA3F36F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180000" indent="-180000" algn="l">
              <a:spcBef>
                <a:spcPts val="800"/>
              </a:spcBef>
              <a:buFont typeface="Ericsson Hilda" panose="00000500000000000000" pitchFamily="2" charset="0"/>
              <a:buChar char="●"/>
            </a:pPr>
            <a:endParaRPr lang="en-GB" dirty="0" err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5D9DB7BA-3A2F-46BA-A617-2A049434CD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3088" y="476251"/>
            <a:ext cx="256032" cy="256032"/>
          </a:xfrm>
          <a:prstGeom prst="rect">
            <a:avLst/>
          </a:prstGeom>
        </p:spPr>
      </p:pic>
      <p:sp>
        <p:nvSpPr>
          <p:cNvPr id="5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203FD5EF-20DB-46AB-B412-DF9112353719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25173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B95A3-DDEC-4B93-B2C5-01F24799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57DDD-8867-4FC0-BE9C-7EA5A031CE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8D53FF-D754-4DA3-885D-BC3E47A92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F292E8-15D4-4FAC-A076-9E7F713C58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555CAA-2BAC-41CF-ACE3-FE3065891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6092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08ED1-A837-4CB0-A359-CB40C47AF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519503-85EB-4296-9E95-DA177857A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60D7F2-6F3B-4662-904A-BDA1E7053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17B2F7-F87A-4DCD-A0DF-A6F28406E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91325-7E89-4105-AF43-B4BED8496D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87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D8D18-0D5D-4742-BF17-DB598655A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5B2AC-CAC1-49DB-BC38-ADC839F17B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062F9C-96A3-400D-8929-D2BC05E276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24154-5AAF-4CCB-9726-C27F74D8B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D56037-F944-4DAE-BB67-55BF5B254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6ED5EE-6361-460A-8B64-A80226876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97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E9ACE-F5ED-4F0E-B1CA-518C94BF0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90A481-BEB7-4395-805C-AE1BB8AFF4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ABF874-F5A2-49A8-9423-687EB33CB6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DC488A-0A9E-4480-9CBF-64FA819E98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4F07812-37F6-4CF9-8537-99CCEC6817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7C793A-C2D4-4195-9E48-271BB4851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19C7FB-C408-4E6F-B2FC-35056620A2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5E6FF91-C08C-4BE2-B18B-AAD8038C7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98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17BA22-1476-4BDB-8FC5-0A4D0A63F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EC3D40-976D-40B6-883A-65FA093967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E1C04C8-A21B-440E-AD1A-943EF52C0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64CA25-D0E8-44FD-8DA1-225E0E7E5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77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3CF43D-9257-4A1B-A3B9-C57BA7F89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4B7BC9-A6E5-4C42-BED0-20ECA8CB9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36ED30-130E-431E-8FD7-6CF849E18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339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550AC-7C66-4048-AA59-D76F3E058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475D2F-D170-4AF0-9F09-5607EBF65F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C0E937-ED69-4466-AF1E-52FB7AEF7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CDCDB5-45BD-4EF6-A889-A10CD8AC9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5AF93B-1D0D-4657-BA69-0EB88BED2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8F7786-3310-499F-AF28-DB1448E86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39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EB1381-D208-4D3E-BB6D-BFB33C8CF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A0ABDF-550B-45D7-A0AC-EF1EAA1619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0CD637-6BDF-4BD8-AF33-72FB9950E4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6B92C5-CE05-4DE7-939D-55E4EB15F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BEE693-4A0B-4EDD-B540-A3F18BAC8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FAE92-48E5-4455-B825-F7CFC1288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4654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434875B-E1D4-494D-9C9E-0B57ECA32E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3E9E9E-DD1D-4877-9E3A-802D8A76A1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A21FE4-0744-4240-8109-83EB55CC37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ACBC3-CFCE-40A7-BB97-032F46736B72}" type="datetimeFigureOut">
              <a:rPr lang="en-US" smtClean="0"/>
              <a:t>9/30/2022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8FDFF-266C-4580-8CBE-5C0CD7AEA6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BF630-4B4A-4A62-8F5B-A4CD206AA5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F96B2-4324-4F43-ABC5-54616F7C9F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941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in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4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 with medium confidence">
            <a:extLst>
              <a:ext uri="{FF2B5EF4-FFF2-40B4-BE49-F238E27FC236}">
                <a16:creationId xmlns:a16="http://schemas.microsoft.com/office/drawing/2014/main" id="{2FAB2FFE-9044-4610-9E80-BFD78EBB308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7">
            <a:extLst>
              <a:ext uri="{FF2B5EF4-FFF2-40B4-BE49-F238E27FC236}">
                <a16:creationId xmlns:a16="http://schemas.microsoft.com/office/drawing/2014/main" id="{D731ECFF-8A5D-4C7F-B607-F5CB5C429299}"/>
              </a:ext>
            </a:extLst>
          </p:cNvPr>
          <p:cNvSpPr txBox="1">
            <a:spLocks/>
          </p:cNvSpPr>
          <p:nvPr/>
        </p:nvSpPr>
        <p:spPr>
          <a:xfrm>
            <a:off x="479425" y="1700212"/>
            <a:ext cx="10466743" cy="3457576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defRPr sz="4000" kern="1400" spc="-16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2pPr>
            <a:lvl3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3pPr>
            <a:lvl4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4pPr>
            <a:lvl5pPr algn="l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tx1"/>
                </a:solidFill>
                <a:latin typeface="Ericsson Hilda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Hilda" pitchFamily="2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400" cap="none" spc="-160" normalizeH="0" baseline="0" noProof="0" dirty="0">
                <a:ln>
                  <a:noFill/>
                </a:ln>
                <a:effectLst/>
                <a:uLnTx/>
                <a:uFillTx/>
                <a:latin typeface="Ericsson Hilda Light"/>
                <a:ea typeface="+mj-ea"/>
                <a:cs typeface="+mj-cs"/>
              </a:rPr>
              <a:t>Clarification of CSI reporting (Rel.15)</a:t>
            </a:r>
          </a:p>
        </p:txBody>
      </p:sp>
      <p:sp>
        <p:nvSpPr>
          <p:cNvPr id="3" name="Subtitle 13">
            <a:extLst>
              <a:ext uri="{FF2B5EF4-FFF2-40B4-BE49-F238E27FC236}">
                <a16:creationId xmlns:a16="http://schemas.microsoft.com/office/drawing/2014/main" id="{E0B9CDCC-2BF2-4775-910F-DF3BE4E3BB3F}"/>
              </a:ext>
            </a:extLst>
          </p:cNvPr>
          <p:cNvSpPr txBox="1">
            <a:spLocks/>
          </p:cNvSpPr>
          <p:nvPr/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/>
          <a:lstStyle>
            <a:lvl1pPr marL="265113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8163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2pPr>
            <a:lvl3pPr marL="803275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3pPr>
            <a:lvl4pPr marL="1076325" indent="-273050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–"/>
              <a:defRPr sz="2000" kern="1000" spc="-30">
                <a:solidFill>
                  <a:schemeClr val="tx1"/>
                </a:solidFill>
                <a:latin typeface="+mn-lt"/>
              </a:defRPr>
            </a:lvl4pPr>
            <a:lvl5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 kern="1000" spc="-30">
                <a:solidFill>
                  <a:schemeClr val="tx1"/>
                </a:solidFill>
                <a:latin typeface="+mn-lt"/>
              </a:defRPr>
            </a:lvl5pPr>
            <a:lvl6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6pPr>
            <a:lvl7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7pPr>
            <a:lvl8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8pPr>
            <a:lvl9pPr marL="1341438" indent="-265113" algn="l" rtl="0" eaLnBrk="1" fontAlgn="base" hangingPunct="1">
              <a:spcBef>
                <a:spcPts val="800"/>
              </a:spcBef>
              <a:spcAft>
                <a:spcPct val="0"/>
              </a:spcAft>
              <a:buClrTx/>
              <a:buFont typeface="Ericsson Hilda" panose="00000500000000000000" pitchFamily="2" charset="0"/>
              <a:buChar char="●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Agenda Item:	7.1</a:t>
            </a:r>
            <a:endParaRPr lang="en-US" sz="1800" b="1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Source:	Ericsson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7000"/>
              </a:lnSpc>
              <a:spcAft>
                <a:spcPts val="1200"/>
              </a:spcAft>
              <a:buNone/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Document for:	Discussion, Agreement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">
            <a:extLst>
              <a:ext uri="{FF2B5EF4-FFF2-40B4-BE49-F238E27FC236}">
                <a16:creationId xmlns:a16="http://schemas.microsoft.com/office/drawing/2014/main" id="{F34CDB7B-7359-4A35-8AB6-52F1513B76A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79841" y="429421"/>
            <a:ext cx="482228" cy="4824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17CFA7D-7AF1-4D4F-98E0-80B360CDB169}"/>
              </a:ext>
            </a:extLst>
          </p:cNvPr>
          <p:cNvSpPr txBox="1"/>
          <p:nvPr/>
        </p:nvSpPr>
        <p:spPr>
          <a:xfrm>
            <a:off x="297079" y="88717"/>
            <a:ext cx="10649089" cy="12511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3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3GPP TSG-RAN WG1 Meeting #110-bis-e				</a:t>
            </a:r>
            <a:r>
              <a:rPr lang="en-US" sz="2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Tdoc R1-2208730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Online, October 10th – 19</a:t>
            </a:r>
            <a:r>
              <a:rPr lang="en-US" sz="1800" b="1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</a:t>
            </a: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2022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1200"/>
              </a:spcAft>
            </a:pPr>
            <a:r>
              <a:rPr lang="en-US" sz="18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SE" sz="18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73559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CR assuming Interpretation 2 is adopted (38.212)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C742B225-2944-43A9-B929-966DD59C5A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993859"/>
                  </p:ext>
                </p:extLst>
              </p:nvPr>
            </p:nvGraphicFramePr>
            <p:xfrm>
              <a:off x="838200" y="1690688"/>
              <a:ext cx="10782300" cy="4519613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5391150">
                      <a:extLst>
                        <a:ext uri="{9D8B030D-6E8A-4147-A177-3AD203B41FA5}">
                          <a16:colId xmlns:a16="http://schemas.microsoft.com/office/drawing/2014/main" val="1590046111"/>
                        </a:ext>
                      </a:extLst>
                    </a:gridCol>
                    <a:gridCol w="5391150">
                      <a:extLst>
                        <a:ext uri="{9D8B030D-6E8A-4147-A177-3AD203B41FA5}">
                          <a16:colId xmlns:a16="http://schemas.microsoft.com/office/drawing/2014/main" val="1264137609"/>
                        </a:ext>
                      </a:extLst>
                    </a:gridCol>
                  </a:tblGrid>
                  <a:tr h="82434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number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fields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72271080"/>
                      </a:ext>
                    </a:extLst>
                  </a:tr>
                  <a:tr h="277782">
                    <a:tc rowSpan="6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#n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part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CRI as in Tables 6.3.1.1.2-3/4,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06221115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Rank Indicator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43807002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Wideband CQI for the first TB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62413473"/>
                      </a:ext>
                    </a:extLst>
                  </a:tr>
                  <a:tr h="55556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Subband differential CQI for the first TB with increasing order of subband number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5343302"/>
                      </a:ext>
                    </a:extLst>
                  </a:tr>
                  <a:tr h="6396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Indicator of the number of non-zero wideband amplitude coefficients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for layer 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in Table 6.3.1.1.2-5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, if reported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66282493"/>
                      </a:ext>
                    </a:extLst>
                  </a:tr>
                  <a:tr h="111112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Indicator of the number of non-zero wideband amplitude coefficients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for layer 1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in Table 6.3.1.1.2-5 (i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f the rank according to the reported RI is equal to one, this field is set to all zeros)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, if 2-layer PMI reporting is allowed according to the rank restriction in 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Clauses 5.2.2.2.3 and 5.2.2.2.4 [6, TS 38.214] and if reported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881171"/>
                      </a:ext>
                    </a:extLst>
                  </a:tr>
                  <a:tr h="555563">
                    <a:tc gridSpan="2">
                      <a:txBody>
                        <a:bodyPr/>
                        <a:lstStyle/>
                        <a:p>
                          <a:pPr marL="540385" marR="0" indent="-540385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Note:	Subbands for given CSI report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indicated by the higher layer parameter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are numbered continuously in the increasing order with the lowest subband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corresponding to the right-most bit 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of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labelled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subband 0.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14314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C742B225-2944-43A9-B929-966DD59C5A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3993859"/>
                  </p:ext>
                </p:extLst>
              </p:nvPr>
            </p:nvGraphicFramePr>
            <p:xfrm>
              <a:off x="838200" y="1690688"/>
              <a:ext cx="10782300" cy="4519613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5391150">
                      <a:extLst>
                        <a:ext uri="{9D8B030D-6E8A-4147-A177-3AD203B41FA5}">
                          <a16:colId xmlns:a16="http://schemas.microsoft.com/office/drawing/2014/main" val="1590046111"/>
                        </a:ext>
                      </a:extLst>
                    </a:gridCol>
                    <a:gridCol w="5391150">
                      <a:extLst>
                        <a:ext uri="{9D8B030D-6E8A-4147-A177-3AD203B41FA5}">
                          <a16:colId xmlns:a16="http://schemas.microsoft.com/office/drawing/2014/main" val="1264137609"/>
                        </a:ext>
                      </a:extLst>
                    </a:gridCol>
                  </a:tblGrid>
                  <a:tr h="82434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number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fields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72271080"/>
                      </a:ext>
                    </a:extLst>
                  </a:tr>
                  <a:tr h="277782">
                    <a:tc rowSpan="6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#n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part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CRI as in Tables 6.3.1.1.2-3/4,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06221115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Rank Indicator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43807002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Wideband CQI for the first TB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62413473"/>
                      </a:ext>
                    </a:extLst>
                  </a:tr>
                  <a:tr h="55556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Subband differential CQI for the first TB with increasing order of subband number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5343302"/>
                      </a:ext>
                    </a:extLst>
                  </a:tr>
                  <a:tr h="6396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13" t="-346667" r="-226" b="-26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66282493"/>
                      </a:ext>
                    </a:extLst>
                  </a:tr>
                  <a:tr h="111112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13" t="-256284" r="-226" b="-508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881171"/>
                      </a:ext>
                    </a:extLst>
                  </a:tr>
                  <a:tr h="555563">
                    <a:tc gridSpan="2">
                      <a:txBody>
                        <a:bodyPr/>
                        <a:lstStyle/>
                        <a:p>
                          <a:pPr marL="540385" marR="0" indent="-540385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Note:	Subbands for given CSI report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indicated by the higher layer parameter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are numbered continuously in the increasing order with the lowest subband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corresponding to the right-most bit 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of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labelled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subband 0.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14314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2942EADF-ACA1-40B3-B236-30B0AB411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691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572BA-ED87-4046-AF79-20273DA1D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and aim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2D6C6-59A4-4090-ABAD-E6D5728DC2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Ericsson product developers observed that different UE chipset vendors interprets part of the spec related to CSI reporting differently</a:t>
            </a:r>
          </a:p>
          <a:p>
            <a:pPr lvl="1"/>
            <a:r>
              <a:rPr lang="en-US" dirty="0"/>
              <a:t>Related to a combination of </a:t>
            </a:r>
            <a:r>
              <a:rPr lang="en-US" i="1" dirty="0"/>
              <a:t>CSI-</a:t>
            </a:r>
            <a:r>
              <a:rPr lang="en-US" i="1" dirty="0" err="1"/>
              <a:t>ReportingBand</a:t>
            </a:r>
            <a:r>
              <a:rPr lang="en-US" dirty="0"/>
              <a:t> and Part 2 of the CSI report</a:t>
            </a:r>
          </a:p>
          <a:p>
            <a:endParaRPr lang="en-US" dirty="0"/>
          </a:p>
          <a:p>
            <a:r>
              <a:rPr lang="en-US" dirty="0"/>
              <a:t>With mismatched gNB-UE side interpretation respectively, the CSI report contains nonsense</a:t>
            </a:r>
          </a:p>
          <a:p>
            <a:endParaRPr lang="en-US" dirty="0"/>
          </a:p>
          <a:p>
            <a:r>
              <a:rPr lang="en-US" dirty="0"/>
              <a:t>RAN1 needs to clarify the intention of the spec during RAN1#110bis-e </a:t>
            </a:r>
          </a:p>
        </p:txBody>
      </p:sp>
    </p:spTree>
    <p:extLst>
      <p:ext uri="{BB962C8B-B14F-4D97-AF65-F5344CB8AC3E}">
        <p14:creationId xmlns:p14="http://schemas.microsoft.com/office/powerpoint/2010/main" val="406158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930" y="349277"/>
            <a:ext cx="10515600" cy="1325563"/>
          </a:xfrm>
        </p:spPr>
        <p:txBody>
          <a:bodyPr/>
          <a:lstStyle/>
          <a:p>
            <a:r>
              <a:rPr lang="en-US" dirty="0"/>
              <a:t>Relevant spec text from 38.212 Mapping order for subband reporting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EF4A43-9D22-4829-BA4A-C465E187C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86750" y="1825625"/>
            <a:ext cx="3554202" cy="4351338"/>
          </a:xfrm>
        </p:spPr>
        <p:txBody>
          <a:bodyPr>
            <a:normAutofit/>
          </a:bodyPr>
          <a:lstStyle/>
          <a:p>
            <a:r>
              <a:rPr lang="en-US" sz="2400" dirty="0"/>
              <a:t>Mapping order for CSI part 2 follows:</a:t>
            </a:r>
          </a:p>
          <a:p>
            <a:pPr lvl="1">
              <a:spcBef>
                <a:spcPts val="1800"/>
              </a:spcBef>
            </a:pPr>
            <a:r>
              <a:rPr lang="en-US" sz="2000" dirty="0"/>
              <a:t>Subband diff CQI for 2</a:t>
            </a:r>
            <a:r>
              <a:rPr lang="en-US" sz="2000" baseline="30000" dirty="0"/>
              <a:t>nd</a:t>
            </a:r>
            <a:r>
              <a:rPr lang="en-US" sz="2000" dirty="0"/>
              <a:t> TB for all even subbands</a:t>
            </a:r>
          </a:p>
          <a:p>
            <a:pPr lvl="1">
              <a:spcBef>
                <a:spcPts val="1800"/>
              </a:spcBef>
            </a:pPr>
            <a:r>
              <a:rPr lang="en-US" sz="2000" dirty="0"/>
              <a:t>PMI of all even subbands</a:t>
            </a:r>
          </a:p>
          <a:p>
            <a:pPr lvl="1">
              <a:spcBef>
                <a:spcPts val="1800"/>
              </a:spcBef>
            </a:pPr>
            <a:r>
              <a:rPr lang="en-US" sz="2000" dirty="0"/>
              <a:t>Subband diff CQI for 2</a:t>
            </a:r>
            <a:r>
              <a:rPr lang="en-US" sz="2000" baseline="30000" dirty="0"/>
              <a:t>nd</a:t>
            </a:r>
            <a:r>
              <a:rPr lang="en-US" sz="2000" dirty="0"/>
              <a:t> TB for all odd subbands</a:t>
            </a:r>
          </a:p>
          <a:p>
            <a:pPr lvl="1">
              <a:spcBef>
                <a:spcPts val="1800"/>
              </a:spcBef>
            </a:pPr>
            <a:r>
              <a:rPr lang="en-US" sz="2000" dirty="0"/>
              <a:t>PMI of all odd subbands</a:t>
            </a:r>
          </a:p>
          <a:p>
            <a:pPr lvl="1"/>
            <a:endParaRPr lang="en-US" sz="20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13684CE-E75A-4E3D-943B-835226B0B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08" y="2199131"/>
            <a:ext cx="7793379" cy="3372993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19D89765-BFF8-4F48-88D4-7B94C8A5B725}"/>
              </a:ext>
            </a:extLst>
          </p:cNvPr>
          <p:cNvSpPr/>
          <p:nvPr/>
        </p:nvSpPr>
        <p:spPr>
          <a:xfrm>
            <a:off x="4914900" y="2771775"/>
            <a:ext cx="2790825" cy="180975"/>
          </a:xfrm>
          <a:prstGeom prst="rect">
            <a:avLst/>
          </a:prstGeom>
          <a:solidFill>
            <a:schemeClr val="accent4">
              <a:alpha val="1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78B559-05FD-4FB5-916F-BB41742AFDF2}"/>
              </a:ext>
            </a:extLst>
          </p:cNvPr>
          <p:cNvSpPr/>
          <p:nvPr/>
        </p:nvSpPr>
        <p:spPr>
          <a:xfrm>
            <a:off x="1560529" y="2933896"/>
            <a:ext cx="1229806" cy="180975"/>
          </a:xfrm>
          <a:prstGeom prst="rect">
            <a:avLst/>
          </a:prstGeom>
          <a:solidFill>
            <a:schemeClr val="accent4">
              <a:alpha val="1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56169DA-E75E-4DF5-B289-F29D305E860C}"/>
              </a:ext>
            </a:extLst>
          </p:cNvPr>
          <p:cNvSpPr/>
          <p:nvPr/>
        </p:nvSpPr>
        <p:spPr>
          <a:xfrm>
            <a:off x="4360286" y="3178702"/>
            <a:ext cx="3383280" cy="180975"/>
          </a:xfrm>
          <a:prstGeom prst="rect">
            <a:avLst/>
          </a:prstGeom>
          <a:solidFill>
            <a:schemeClr val="accent4">
              <a:alpha val="1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9C9E18E-09B1-4597-9A3A-046F3F0D0BDE}"/>
              </a:ext>
            </a:extLst>
          </p:cNvPr>
          <p:cNvSpPr/>
          <p:nvPr/>
        </p:nvSpPr>
        <p:spPr>
          <a:xfrm>
            <a:off x="1590380" y="3397383"/>
            <a:ext cx="822960" cy="180975"/>
          </a:xfrm>
          <a:prstGeom prst="rect">
            <a:avLst/>
          </a:prstGeom>
          <a:solidFill>
            <a:schemeClr val="accent4">
              <a:alpha val="1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0BE86D4-454F-4A0A-9D04-938338A5BD69}"/>
              </a:ext>
            </a:extLst>
          </p:cNvPr>
          <p:cNvSpPr/>
          <p:nvPr/>
        </p:nvSpPr>
        <p:spPr>
          <a:xfrm>
            <a:off x="4990316" y="3548274"/>
            <a:ext cx="2790825" cy="180975"/>
          </a:xfrm>
          <a:prstGeom prst="rect">
            <a:avLst/>
          </a:prstGeom>
          <a:solidFill>
            <a:schemeClr val="accent4">
              <a:alpha val="1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84915CE-231B-4FB6-869B-05A4822CD0C2}"/>
              </a:ext>
            </a:extLst>
          </p:cNvPr>
          <p:cNvSpPr/>
          <p:nvPr/>
        </p:nvSpPr>
        <p:spPr>
          <a:xfrm>
            <a:off x="2432194" y="3714079"/>
            <a:ext cx="1229806" cy="180975"/>
          </a:xfrm>
          <a:prstGeom prst="rect">
            <a:avLst/>
          </a:prstGeom>
          <a:solidFill>
            <a:schemeClr val="accent4">
              <a:alpha val="19000"/>
            </a:scheme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F5B3F92-2D92-4201-B65D-DA7581867614}"/>
              </a:ext>
            </a:extLst>
          </p:cNvPr>
          <p:cNvSpPr/>
          <p:nvPr/>
        </p:nvSpPr>
        <p:spPr>
          <a:xfrm>
            <a:off x="4616383" y="3887287"/>
            <a:ext cx="3383280" cy="180975"/>
          </a:xfrm>
          <a:prstGeom prst="rect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A237451-028D-4D9E-9BE1-DBC621C916D7}"/>
              </a:ext>
            </a:extLst>
          </p:cNvPr>
          <p:cNvSpPr/>
          <p:nvPr/>
        </p:nvSpPr>
        <p:spPr>
          <a:xfrm>
            <a:off x="4397994" y="4310967"/>
            <a:ext cx="3383280" cy="180975"/>
          </a:xfrm>
          <a:prstGeom prst="rect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9A55E05-5BEE-42E9-AF1D-11E1C241014F}"/>
              </a:ext>
            </a:extLst>
          </p:cNvPr>
          <p:cNvSpPr/>
          <p:nvPr/>
        </p:nvSpPr>
        <p:spPr>
          <a:xfrm>
            <a:off x="5012310" y="4680188"/>
            <a:ext cx="2926080" cy="180975"/>
          </a:xfrm>
          <a:prstGeom prst="rect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964836-687B-40A1-B309-FEE3FC03FD5D}"/>
              </a:ext>
            </a:extLst>
          </p:cNvPr>
          <p:cNvSpPr/>
          <p:nvPr/>
        </p:nvSpPr>
        <p:spPr>
          <a:xfrm>
            <a:off x="2452616" y="4846872"/>
            <a:ext cx="1229806" cy="180975"/>
          </a:xfrm>
          <a:prstGeom prst="rect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04AE517-91F9-4E11-A539-8729CC328BB7}"/>
              </a:ext>
            </a:extLst>
          </p:cNvPr>
          <p:cNvSpPr/>
          <p:nvPr/>
        </p:nvSpPr>
        <p:spPr>
          <a:xfrm>
            <a:off x="1697963" y="4076705"/>
            <a:ext cx="822960" cy="180975"/>
          </a:xfrm>
          <a:prstGeom prst="rect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8B28BF-28B1-42FA-86F8-5103704A2AE9}"/>
              </a:ext>
            </a:extLst>
          </p:cNvPr>
          <p:cNvSpPr/>
          <p:nvPr/>
        </p:nvSpPr>
        <p:spPr>
          <a:xfrm>
            <a:off x="1642971" y="4521336"/>
            <a:ext cx="822960" cy="180975"/>
          </a:xfrm>
          <a:prstGeom prst="rect">
            <a:avLst/>
          </a:prstGeom>
          <a:solidFill>
            <a:srgbClr val="00B050">
              <a:alpha val="19000"/>
            </a:srgbClr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222B2CE6-AB23-428A-8F08-204EDF5D08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37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A70B63-D92E-4565-9C46-944CF355E0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Relevant spec text from 38.331 </a:t>
            </a:r>
            <a:r>
              <a:rPr lang="en-US" i="1" dirty="0" err="1"/>
              <a:t>csi-ReportingBand</a:t>
            </a:r>
            <a:endParaRPr lang="en-US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5BA446-0BE9-472D-AE34-82DE16927F12}"/>
              </a:ext>
            </a:extLst>
          </p:cNvPr>
          <p:cNvSpPr txBox="1"/>
          <p:nvPr/>
        </p:nvSpPr>
        <p:spPr>
          <a:xfrm>
            <a:off x="5950258" y="2423820"/>
            <a:ext cx="6094520" cy="28315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0"/>
              </a:spcAft>
            </a:pPr>
            <a:r>
              <a:rPr lang="en-GB" sz="16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csi-</a:t>
            </a:r>
            <a:r>
              <a:rPr lang="en-GB" sz="1600" b="1" i="1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ReportingBand</a:t>
            </a:r>
            <a:endParaRPr lang="en-U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Indicates a contiguous or non-contiguous subset of subbands in the bandwidth part which CSI shall be reported for. Each bit in the bit-string represents one subband. </a:t>
            </a: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The right-most bit in the bit string represents the lowest subband in the BWP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 The choice determines the number of subbands (subbands3 for 3 subbands, subbands4 for 4 subbands, and so on) (see TS 38.214 [19], clause 5.2.1.4). This field is absent if there are less than 24 PRBs (no sub band) and present otherwise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(see TS 38.214 [19], clause 5.2.1.4)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7ED50D-B0D9-4622-A1F7-B18D8B55AC33}"/>
              </a:ext>
            </a:extLst>
          </p:cNvPr>
          <p:cNvSpPr txBox="1"/>
          <p:nvPr/>
        </p:nvSpPr>
        <p:spPr>
          <a:xfrm>
            <a:off x="508248" y="2905593"/>
            <a:ext cx="513795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Note:	Subbands for given CSI report </a:t>
            </a:r>
            <a:r>
              <a:rPr lang="en-GB" sz="18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indicated by the higher layer parameter </a:t>
            </a:r>
            <a:r>
              <a:rPr lang="en-GB" sz="1800" i="1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csi-</a:t>
            </a:r>
            <a:r>
              <a:rPr lang="en-GB" sz="1800" i="1" dirty="0" err="1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ReportingBand</a:t>
            </a:r>
            <a:r>
              <a:rPr lang="en-GB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are numbered continuously in the increasing order </a:t>
            </a: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with the lowest subband of </a:t>
            </a:r>
            <a:r>
              <a:rPr lang="en-GB" sz="1800" i="1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csi-</a:t>
            </a:r>
            <a:r>
              <a:rPr lang="en-GB" sz="1800" i="1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ReportingBand</a:t>
            </a:r>
            <a:r>
              <a:rPr lang="en-GB" sz="18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 as subband 0.</a:t>
            </a:r>
            <a:endParaRPr lang="en-US" dirty="0">
              <a:highlight>
                <a:srgbClr val="FFFF00"/>
              </a:highlight>
            </a:endParaRPr>
          </a:p>
        </p:txBody>
      </p:sp>
      <p:pic>
        <p:nvPicPr>
          <p:cNvPr id="6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22C5E807-866A-4D4E-B3E6-D314A8EC4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02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8C19E36-CA42-45FF-A57F-A7A00E0CC5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6766560" cy="427718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Interpretation 1 of the spec for four cases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EF4A43-9D22-4829-BA4A-C465E187C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1900" y="1825625"/>
            <a:ext cx="4259052" cy="4351338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Lowest subband with a value ‘1’ in </a:t>
            </a:r>
            <a:r>
              <a:rPr lang="en-US" sz="2000" i="1" dirty="0"/>
              <a:t>csi-</a:t>
            </a:r>
            <a:r>
              <a:rPr lang="en-US" sz="2000" i="1" dirty="0" err="1"/>
              <a:t>ReportingBand</a:t>
            </a:r>
            <a:r>
              <a:rPr lang="en-US" sz="2000" dirty="0"/>
              <a:t> is labeled subband 0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</p:txBody>
      </p:sp>
      <p:pic>
        <p:nvPicPr>
          <p:cNvPr id="6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66700947-7998-4FB6-8D6E-3ADCFF35B2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873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712840-894C-476A-A2A5-B835E6D38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75767"/>
            <a:ext cx="6766560" cy="42383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Interpretation 2 of the spec for four cases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9EEF4A43-9D22-4829-BA4A-C465E187C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81900" y="1825625"/>
            <a:ext cx="4259052" cy="4351338"/>
          </a:xfrm>
        </p:spPr>
        <p:txBody>
          <a:bodyPr>
            <a:normAutofit/>
          </a:bodyPr>
          <a:lstStyle/>
          <a:p>
            <a:pPr lvl="1"/>
            <a:r>
              <a:rPr lang="en-US" sz="2000" dirty="0"/>
              <a:t>Lowest subband in </a:t>
            </a:r>
            <a:r>
              <a:rPr lang="en-US" sz="2000" i="1" dirty="0"/>
              <a:t>csi-</a:t>
            </a:r>
            <a:r>
              <a:rPr lang="en-US" sz="2000" i="1" dirty="0" err="1"/>
              <a:t>ReportingBand</a:t>
            </a:r>
            <a:r>
              <a:rPr lang="en-US" sz="2000" dirty="0"/>
              <a:t> is labeled subband 0</a:t>
            </a:r>
          </a:p>
          <a:p>
            <a:pPr lvl="1"/>
            <a:endParaRPr lang="en-US" sz="2000" dirty="0"/>
          </a:p>
        </p:txBody>
      </p:sp>
      <p:pic>
        <p:nvPicPr>
          <p:cNvPr id="6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D906B557-A9E1-4E38-85E6-96A3F2744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  <p:sp>
        <p:nvSpPr>
          <p:cNvPr id="3" name="Speech Bubble: Rectangle 2">
            <a:extLst>
              <a:ext uri="{FF2B5EF4-FFF2-40B4-BE49-F238E27FC236}">
                <a16:creationId xmlns:a16="http://schemas.microsoft.com/office/drawing/2014/main" id="{E84F4188-D315-4241-822B-74F04A484688}"/>
              </a:ext>
            </a:extLst>
          </p:cNvPr>
          <p:cNvSpPr/>
          <p:nvPr/>
        </p:nvSpPr>
        <p:spPr>
          <a:xfrm>
            <a:off x="8948056" y="3722914"/>
            <a:ext cx="2245180" cy="302079"/>
          </a:xfrm>
          <a:prstGeom prst="wedgeRectCallout">
            <a:avLst>
              <a:gd name="adj1" fmla="val -138281"/>
              <a:gd name="adj2" fmla="val 239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Different from Interpretation 1</a:t>
            </a:r>
          </a:p>
        </p:txBody>
      </p:sp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F145684D-C1B0-4144-A55A-DEF8C21B8234}"/>
              </a:ext>
            </a:extLst>
          </p:cNvPr>
          <p:cNvSpPr/>
          <p:nvPr/>
        </p:nvSpPr>
        <p:spPr>
          <a:xfrm>
            <a:off x="9026977" y="4633958"/>
            <a:ext cx="2245180" cy="302079"/>
          </a:xfrm>
          <a:prstGeom prst="wedgeRectCallout">
            <a:avLst>
              <a:gd name="adj1" fmla="val -138281"/>
              <a:gd name="adj2" fmla="val 239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Different from Interpretation 1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CD4ABF32-7C0F-41AE-84BB-6E3B58A46BC1}"/>
              </a:ext>
            </a:extLst>
          </p:cNvPr>
          <p:cNvSpPr/>
          <p:nvPr/>
        </p:nvSpPr>
        <p:spPr>
          <a:xfrm>
            <a:off x="9108620" y="5545002"/>
            <a:ext cx="2245180" cy="302079"/>
          </a:xfrm>
          <a:prstGeom prst="wedgeRectCallout">
            <a:avLst>
              <a:gd name="adj1" fmla="val -138281"/>
              <a:gd name="adj2" fmla="val 2392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Different from Interpretation 1</a:t>
            </a:r>
          </a:p>
        </p:txBody>
      </p:sp>
    </p:spTree>
    <p:extLst>
      <p:ext uri="{BB962C8B-B14F-4D97-AF65-F5344CB8AC3E}">
        <p14:creationId xmlns:p14="http://schemas.microsoft.com/office/powerpoint/2010/main" val="7980830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1034A-6ADB-4E26-8349-3CE542E52B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company 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376A4-0B7B-459A-BF4E-2182BF6FF0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85349"/>
          </a:xfrm>
        </p:spPr>
        <p:txBody>
          <a:bodyPr/>
          <a:lstStyle/>
          <a:p>
            <a:r>
              <a:rPr lang="en-US" dirty="0"/>
              <a:t>Offline discussions on Option 1 and 2: 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3708E0C-1D3E-4954-ACB7-85BDB92176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506649"/>
              </p:ext>
            </p:extLst>
          </p:nvPr>
        </p:nvGraphicFramePr>
        <p:xfrm>
          <a:off x="1935323" y="2845911"/>
          <a:ext cx="8127999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154302">
                  <a:extLst>
                    <a:ext uri="{9D8B030D-6E8A-4147-A177-3AD203B41FA5}">
                      <a16:colId xmlns:a16="http://schemas.microsoft.com/office/drawing/2014/main" val="3151616602"/>
                    </a:ext>
                  </a:extLst>
                </a:gridCol>
                <a:gridCol w="4264364">
                  <a:extLst>
                    <a:ext uri="{9D8B030D-6E8A-4147-A177-3AD203B41FA5}">
                      <a16:colId xmlns:a16="http://schemas.microsoft.com/office/drawing/2014/main" val="2280322303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674955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Company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Vendor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Interpretation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4709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4701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7368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1512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Network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9680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9343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86E1-EC99-42EC-8398-0A8D0C276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Resolution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AA391B-843C-4CC7-A74C-961F1BE0C8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 on the Option to use</a:t>
            </a:r>
          </a:p>
          <a:p>
            <a:r>
              <a:rPr lang="en-US" dirty="0"/>
              <a:t>Clarify with a Rel.17 CR with the agreed option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711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C293-164C-41B3-B7FD-499F26951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CR assuming Interpretation 1 is adopted (38.212)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C742B225-2944-43A9-B929-966DD59C5A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0799466"/>
                  </p:ext>
                </p:extLst>
              </p:nvPr>
            </p:nvGraphicFramePr>
            <p:xfrm>
              <a:off x="838200" y="1690688"/>
              <a:ext cx="10782300" cy="4519613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5391150">
                      <a:extLst>
                        <a:ext uri="{9D8B030D-6E8A-4147-A177-3AD203B41FA5}">
                          <a16:colId xmlns:a16="http://schemas.microsoft.com/office/drawing/2014/main" val="1590046111"/>
                        </a:ext>
                      </a:extLst>
                    </a:gridCol>
                    <a:gridCol w="5391150">
                      <a:extLst>
                        <a:ext uri="{9D8B030D-6E8A-4147-A177-3AD203B41FA5}">
                          <a16:colId xmlns:a16="http://schemas.microsoft.com/office/drawing/2014/main" val="1264137609"/>
                        </a:ext>
                      </a:extLst>
                    </a:gridCol>
                  </a:tblGrid>
                  <a:tr h="82434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number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fields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72271080"/>
                      </a:ext>
                    </a:extLst>
                  </a:tr>
                  <a:tr h="277782">
                    <a:tc rowSpan="6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#n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part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CRI as in Tables 6.3.1.1.2-3/4,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06221115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Rank Indicator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43807002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Wideband CQI for the first TB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62413473"/>
                      </a:ext>
                    </a:extLst>
                  </a:tr>
                  <a:tr h="55556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Subband differential CQI for the first TB with increasing order of subband number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5343302"/>
                      </a:ext>
                    </a:extLst>
                  </a:tr>
                  <a:tr h="6396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Indicator of the number of non-zero wideband amplitude coefficients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12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for layer 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0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in Table 6.3.1.1.2-5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, if reported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566282493"/>
                      </a:ext>
                    </a:extLst>
                  </a:tr>
                  <a:tr h="111112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Indicator of the number of non-zero wideband amplitude coefficients 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𝑀</m:t>
                                  </m:r>
                                </m:e>
                                <m:sub>
                                  <m:r>
                                    <a:rPr lang="en-US" sz="900" i="1">
                                      <a:effectLst/>
                                      <a:latin typeface="Cambria Math" panose="02040503050406030204" pitchFamily="18" charset="0"/>
                                      <a:ea typeface="Calibri" panose="020F0502020204030204" pitchFamily="34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for layer 1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as in Table 6.3.1.1.2-5 (i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f the rank according to the reported RI is equal to one, this field is set to all zeros)</a:t>
                          </a: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, if 2-layer PMI reporting is allowed according to the rank restriction in </a:t>
                          </a:r>
                          <a:r>
                            <a:rPr lang="en-US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Clauses 5.2.2.2.3 and 5.2.2.2.4 [6, TS 38.214] and if reported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61881171"/>
                      </a:ext>
                    </a:extLst>
                  </a:tr>
                  <a:tr h="555563">
                    <a:tc gridSpan="2">
                      <a:txBody>
                        <a:bodyPr/>
                        <a:lstStyle/>
                        <a:p>
                          <a:pPr marL="540385" marR="0" indent="-540385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Note:	Subbands for given CSI report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indicated by the higher layer parameter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are numbered continuously in the increasing order with the lowest subband of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with value set to ‘1’ 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as subband 0.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1431400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C742B225-2944-43A9-B929-966DD59C5AD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60799466"/>
                  </p:ext>
                </p:extLst>
              </p:nvPr>
            </p:nvGraphicFramePr>
            <p:xfrm>
              <a:off x="838200" y="1690688"/>
              <a:ext cx="10782300" cy="4519613"/>
            </p:xfrm>
            <a:graphic>
              <a:graphicData uri="http://schemas.openxmlformats.org/drawingml/2006/table">
                <a:tbl>
                  <a:tblPr firstRow="1" firstCol="1" lastRow="1" lastCol="1" bandRow="1" bandCol="1"/>
                  <a:tblGrid>
                    <a:gridCol w="5391150">
                      <a:extLst>
                        <a:ext uri="{9D8B030D-6E8A-4147-A177-3AD203B41FA5}">
                          <a16:colId xmlns:a16="http://schemas.microsoft.com/office/drawing/2014/main" val="1590046111"/>
                        </a:ext>
                      </a:extLst>
                    </a:gridCol>
                    <a:gridCol w="5391150">
                      <a:extLst>
                        <a:ext uri="{9D8B030D-6E8A-4147-A177-3AD203B41FA5}">
                          <a16:colId xmlns:a16="http://schemas.microsoft.com/office/drawing/2014/main" val="1264137609"/>
                        </a:ext>
                      </a:extLst>
                    </a:gridCol>
                  </a:tblGrid>
                  <a:tr h="824344"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b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number</a:t>
                          </a:r>
                          <a:endParaRPr lang="en-US" sz="12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 b="1">
                              <a:solidFill>
                                <a:srgbClr val="00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fields</a:t>
                          </a:r>
                          <a:endParaRPr lang="en-US" sz="900" b="1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E0E0E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72271080"/>
                      </a:ext>
                    </a:extLst>
                  </a:tr>
                  <a:tr h="277782">
                    <a:tc rowSpan="6"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report #n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fr-FR" sz="12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 part 1</a:t>
                          </a:r>
                          <a:endParaRPr lang="en-US" sz="12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CRI as in Tables 6.3.1.1.2-3/4,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206221115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Rank Indicator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743807002"/>
                      </a:ext>
                    </a:extLst>
                  </a:tr>
                  <a:tr h="277782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Wideband CQI for the first TB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362413473"/>
                      </a:ext>
                    </a:extLst>
                  </a:tr>
                  <a:tr h="555563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algn="ctr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90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Subband differential CQI for the first TB with increasing order of subband number as in Tables 6.3.1.1.2-3/4/5, if reported</a:t>
                          </a:r>
                          <a:endParaRPr lang="en-US" sz="90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5343302"/>
                      </a:ext>
                    </a:extLst>
                  </a:tr>
                  <a:tr h="639670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13" t="-346667" r="-226" b="-26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566282493"/>
                      </a:ext>
                    </a:extLst>
                  </a:tr>
                  <a:tr h="1111127">
                    <a:tc v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2"/>
                          <a:stretch>
                            <a:fillRect l="-100113" t="-256284" r="-226" b="-5082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61881171"/>
                      </a:ext>
                    </a:extLst>
                  </a:tr>
                  <a:tr h="555563">
                    <a:tc gridSpan="2">
                      <a:txBody>
                        <a:bodyPr/>
                        <a:lstStyle/>
                        <a:p>
                          <a:pPr marL="540385" marR="0" indent="-540385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</a:pP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Note:	Subbands for given CSI report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n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indicated by the higher layer parameter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are numbered continuously in the increasing order with the lowest subband of </a:t>
                          </a:r>
                          <a:r>
                            <a:rPr lang="en-GB" sz="1200" i="1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csi-</a:t>
                          </a:r>
                          <a:r>
                            <a:rPr lang="en-GB" sz="1200" i="1" dirty="0" err="1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ReportingBand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 </a:t>
                          </a:r>
                          <a:r>
                            <a:rPr lang="en-GB" sz="1200" b="1" dirty="0">
                              <a:solidFill>
                                <a:srgbClr val="FF0000"/>
                              </a:solidFill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with value set to ‘1’ </a:t>
                          </a:r>
                          <a:r>
                            <a:rPr lang="en-GB" sz="1200" dirty="0">
                              <a:effectLst/>
                              <a:latin typeface="Arial" panose="020B0604020202020204" pitchFamily="34" charset="0"/>
                              <a:ea typeface="SimSun" panose="02010600030101010101" pitchFamily="2" charset="-122"/>
                              <a:cs typeface="Times New Roman" panose="02020603050405020304" pitchFamily="18" charset="0"/>
                            </a:rPr>
                            <a:t>as subband 0.</a:t>
                          </a:r>
                          <a:endParaRPr lang="en-US" sz="1200" dirty="0">
                            <a:effectLst/>
                            <a:latin typeface="Arial" panose="020B0604020202020204" pitchFamily="34" charset="0"/>
                            <a:ea typeface="SimSun" panose="02010600030101010101" pitchFamily="2" charset="-122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14314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image" descr="{&quot;templafy&quot;:{&quot;binding&quot;:&quot;Form.LogoInsertion.Pplogoname&quot;,&quot;inheritDimensions&quot;:&quot;inheritNone&quot;,&quot;height&quot;:&quot;1.34 cm&quot;,&quot;type&quot;:&quot;image&quot;}}" title="Form.LogoInsertion.Pplogoname">
            <a:extLst>
              <a:ext uri="{FF2B5EF4-FFF2-40B4-BE49-F238E27FC236}">
                <a16:creationId xmlns:a16="http://schemas.microsoft.com/office/drawing/2014/main" id="{1B862636-D690-4909-A0FB-A2A0EFE2F7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9841" y="429421"/>
            <a:ext cx="482229" cy="482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1015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EMPLAFYSLIDEID" val="637680019840625444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2f282d3b-eb4a-4b09-b61f-b9593442e286">
      <Terms xmlns="http://schemas.microsoft.com/office/infopath/2007/PartnerControls"/>
    </lcf76f155ced4ddcb4097134ff3c332f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20" ma:contentTypeDescription="Create a new document." ma:contentTypeScope="" ma:versionID="1bba11f96c6225f843b575f07d3b3531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xmlns:ns4="d8762117-8292-4133-b1c7-eab5c6487cfd" targetNamespace="http://schemas.microsoft.com/office/2006/metadata/properties" ma:root="true" ma:fieldsID="ca854c64e477cf35e24c83949733673a" ns1:_="" ns2:_="" ns3:_="" ns4:_="">
    <xsd:import namespace="http://schemas.microsoft.com/sharepoint/v3"/>
    <xsd:import namespace="2f282d3b-eb4a-4b09-b61f-b9593442e286"/>
    <xsd:import namespace="9b239327-9e80-40e4-b1b7-4394fed77a33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b887a991-dcc8-442b-9da6-e470cbc3e4a9}" ma:internalName="TaxCatchAll" ma:showField="CatchAllData" ma:web="9b239327-9e80-40e4-b1b7-4394fed77a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B21700-6445-4AC0-99FE-5534D76309B0}">
  <ds:schemaRefs>
    <ds:schemaRef ds:uri="http://schemas.microsoft.com/office/2006/metadata/properties"/>
    <ds:schemaRef ds:uri="http://schemas.microsoft.com/office/infopath/2007/PartnerControls"/>
    <ds:schemaRef ds:uri="d8762117-8292-4133-b1c7-eab5c6487cfd"/>
    <ds:schemaRef ds:uri="f166a696-7b5b-4ccd-9f0c-ffde0cceec81"/>
    <ds:schemaRef ds:uri="611109f9-ed58-4498-a270-1fb2086a5321"/>
    <ds:schemaRef ds:uri="http://schemas.microsoft.com/sharepoint/v4"/>
    <ds:schemaRef ds:uri="2f282d3b-eb4a-4b09-b61f-b9593442e286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5A3ED548-07C4-49DA-B928-A6BD6F63AF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EB0AB5-3B9E-4560-A116-F761FA4D8E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507</TotalTime>
  <Words>788</Words>
  <Application>Microsoft Office PowerPoint</Application>
  <PresentationFormat>Widescreen</PresentationFormat>
  <Paragraphs>75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Cambria Math</vt:lpstr>
      <vt:lpstr>Ericsson Hilda</vt:lpstr>
      <vt:lpstr>Ericsson Hilda Light</vt:lpstr>
      <vt:lpstr>Times New Roman</vt:lpstr>
      <vt:lpstr>Office Theme</vt:lpstr>
      <vt:lpstr>PowerPoint Presentation</vt:lpstr>
      <vt:lpstr>Background and aim</vt:lpstr>
      <vt:lpstr>Relevant spec text from 38.212 Mapping order for subband reporting</vt:lpstr>
      <vt:lpstr>Relevant spec text from 38.331 csi-ReportingBand</vt:lpstr>
      <vt:lpstr>Interpretation 1 of the spec for four cases</vt:lpstr>
      <vt:lpstr>Interpretation 2 of the spec for four cases</vt:lpstr>
      <vt:lpstr>Overview of company views</vt:lpstr>
      <vt:lpstr>Proposed Resolution</vt:lpstr>
      <vt:lpstr>Possible CR assuming Interpretation 1 is adopted (38.212)</vt:lpstr>
      <vt:lpstr>Possible CR assuming Interpretation 2 is adopted (38.212)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Siva Muruganathan</dc:creator>
  <cp:lastModifiedBy>Mattias Frenne</cp:lastModifiedBy>
  <cp:revision>11</cp:revision>
  <dcterms:created xsi:type="dcterms:W3CDTF">2022-08-26T03:54:39Z</dcterms:created>
  <dcterms:modified xsi:type="dcterms:W3CDTF">2022-09-30T17:37:48Z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  <property fmtid="{D5CDD505-2E9C-101B-9397-08002B2CF9AE}" pid="3" name="_dlc_DocIdItemGuid">
    <vt:lpwstr>95a2a845-9b1e-4f01-9c90-84e8618d4f02</vt:lpwstr>
  </property>
  <property fmtid="{D5CDD505-2E9C-101B-9397-08002B2CF9AE}" pid="4" name="MediaServiceImageTags">
    <vt:lpwstr/>
  </property>
</Properties>
</file>